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66"/>
  </p:notesMasterIdLst>
  <p:handoutMasterIdLst>
    <p:handoutMasterId r:id="rId67"/>
  </p:handoutMasterIdLst>
  <p:sldIdLst>
    <p:sldId id="692" r:id="rId2"/>
    <p:sldId id="694" r:id="rId3"/>
    <p:sldId id="695" r:id="rId4"/>
    <p:sldId id="714" r:id="rId5"/>
    <p:sldId id="709" r:id="rId6"/>
    <p:sldId id="710" r:id="rId7"/>
    <p:sldId id="696" r:id="rId8"/>
    <p:sldId id="715" r:id="rId9"/>
    <p:sldId id="697" r:id="rId10"/>
    <p:sldId id="716" r:id="rId11"/>
    <p:sldId id="718" r:id="rId12"/>
    <p:sldId id="698" r:id="rId13"/>
    <p:sldId id="717" r:id="rId14"/>
    <p:sldId id="711" r:id="rId15"/>
    <p:sldId id="706" r:id="rId16"/>
    <p:sldId id="707" r:id="rId17"/>
    <p:sldId id="708" r:id="rId18"/>
    <p:sldId id="719" r:id="rId19"/>
    <p:sldId id="720" r:id="rId20"/>
    <p:sldId id="721" r:id="rId21"/>
    <p:sldId id="732" r:id="rId22"/>
    <p:sldId id="722" r:id="rId23"/>
    <p:sldId id="723" r:id="rId24"/>
    <p:sldId id="730" r:id="rId25"/>
    <p:sldId id="731" r:id="rId26"/>
    <p:sldId id="724" r:id="rId27"/>
    <p:sldId id="736" r:id="rId28"/>
    <p:sldId id="733" r:id="rId29"/>
    <p:sldId id="734" r:id="rId30"/>
    <p:sldId id="735" r:id="rId31"/>
    <p:sldId id="726" r:id="rId32"/>
    <p:sldId id="727" r:id="rId33"/>
    <p:sldId id="737" r:id="rId34"/>
    <p:sldId id="728" r:id="rId35"/>
    <p:sldId id="729" r:id="rId36"/>
    <p:sldId id="746" r:id="rId37"/>
    <p:sldId id="747" r:id="rId38"/>
    <p:sldId id="748" r:id="rId39"/>
    <p:sldId id="749" r:id="rId40"/>
    <p:sldId id="777" r:id="rId41"/>
    <p:sldId id="776" r:id="rId42"/>
    <p:sldId id="757" r:id="rId43"/>
    <p:sldId id="768" r:id="rId44"/>
    <p:sldId id="769" r:id="rId45"/>
    <p:sldId id="770" r:id="rId46"/>
    <p:sldId id="771" r:id="rId47"/>
    <p:sldId id="765" r:id="rId48"/>
    <p:sldId id="774" r:id="rId49"/>
    <p:sldId id="773" r:id="rId50"/>
    <p:sldId id="751" r:id="rId51"/>
    <p:sldId id="794" r:id="rId52"/>
    <p:sldId id="750" r:id="rId53"/>
    <p:sldId id="775" r:id="rId54"/>
    <p:sldId id="779" r:id="rId55"/>
    <p:sldId id="780" r:id="rId56"/>
    <p:sldId id="793" r:id="rId57"/>
    <p:sldId id="781" r:id="rId58"/>
    <p:sldId id="782" r:id="rId59"/>
    <p:sldId id="783" r:id="rId60"/>
    <p:sldId id="712" r:id="rId61"/>
    <p:sldId id="713" r:id="rId62"/>
    <p:sldId id="752" r:id="rId63"/>
    <p:sldId id="754" r:id="rId64"/>
    <p:sldId id="755" r:id="rId65"/>
  </p:sldIdLst>
  <p:sldSz cx="9144000" cy="5145088"/>
  <p:notesSz cx="6858000" cy="9144000"/>
  <p:defaultTextStyle>
    <a:defPPr>
      <a:defRPr lang="zh-CN"/>
    </a:defPPr>
    <a:lvl1pPr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1pPr>
    <a:lvl2pPr marL="4572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2pPr>
    <a:lvl3pPr marL="9144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3pPr>
    <a:lvl4pPr marL="13716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4pPr>
    <a:lvl5pPr marL="1828800" algn="l" rtl="0" fontAlgn="base">
      <a:spcBef>
        <a:spcPct val="0"/>
      </a:spcBef>
      <a:spcAft>
        <a:spcPct val="0"/>
      </a:spcAft>
      <a:defRPr sz="2800" b="1" u="sng" kern="1200">
        <a:solidFill>
          <a:srgbClr val="000099"/>
        </a:solidFill>
        <a:latin typeface="Times New Roman" pitchFamily="18" charset="0"/>
        <a:ea typeface="微软雅黑" pitchFamily="34" charset="-122"/>
        <a:cs typeface="Times New Roman" pitchFamily="18" charset="0"/>
      </a:defRPr>
    </a:lvl5pPr>
    <a:lvl6pPr marL="22860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6pPr>
    <a:lvl7pPr marL="27432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7pPr>
    <a:lvl8pPr marL="32004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8pPr>
    <a:lvl9pPr marL="3657600" algn="l" defTabSz="914400" rtl="0" eaLnBrk="1" latinLnBrk="0" hangingPunct="1">
      <a:defRPr sz="2800" b="1" u="sng" kern="1200">
        <a:solidFill>
          <a:srgbClr val="000099"/>
        </a:solidFill>
        <a:latin typeface="Times New Roman" pitchFamily="18" charset="0"/>
        <a:ea typeface="微软雅黑" pitchFamily="34" charset="-122"/>
        <a:cs typeface="Times New Roman" pitchFamily="18" charset="0"/>
      </a:defRPr>
    </a:lvl9pPr>
  </p:defaultTextStyle>
  <p:extLst>
    <p:ext uri="{EFAFB233-063F-42B5-8137-9DF3F51BA10A}">
      <p15:sldGuideLst xmlns:p15="http://schemas.microsoft.com/office/powerpoint/2012/main" xmlns="">
        <p15:guide id="1" orient="horz" pos="1621">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EFBF4"/>
    <a:srgbClr val="99CCFF"/>
    <a:srgbClr val="FBFBFB"/>
    <a:srgbClr val="6699FF"/>
    <a:srgbClr val="3399FF"/>
    <a:srgbClr val="0099FF"/>
    <a:srgbClr val="C0C0C0"/>
    <a:srgbClr val="FF0000"/>
    <a:srgbClr val="FF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98916" autoAdjust="0"/>
  </p:normalViewPr>
  <p:slideViewPr>
    <p:cSldViewPr>
      <p:cViewPr varScale="1">
        <p:scale>
          <a:sx n="92" d="100"/>
          <a:sy n="92" d="100"/>
        </p:scale>
        <p:origin x="-114" y="-432"/>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20"/>
    </p:cViewPr>
  </p:sorterViewPr>
  <p:notesViewPr>
    <p:cSldViewPr>
      <p:cViewPr varScale="1">
        <p:scale>
          <a:sx n="58" d="100"/>
          <a:sy n="58" d="100"/>
        </p:scale>
        <p:origin x="-1932"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9713F243-D9B9-470C-A957-65842D414B90}" type="slidenum">
              <a:rPr lang="en-US" altLang="zh-CN"/>
              <a:pPr>
                <a:defRPr/>
              </a:pPr>
              <a:t>‹#›</a:t>
            </a:fld>
            <a:endParaRPr lang="en-US" altLang="zh-CN"/>
          </a:p>
        </p:txBody>
      </p:sp>
    </p:spTree>
    <p:extLst>
      <p:ext uri="{BB962C8B-B14F-4D97-AF65-F5344CB8AC3E}">
        <p14:creationId xmlns:p14="http://schemas.microsoft.com/office/powerpoint/2010/main" xmlns="" val="1688750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u="none">
                <a:solidFill>
                  <a:schemeClr val="tx1"/>
                </a:solidFill>
                <a:effectLst/>
                <a:latin typeface="Times New Roman" pitchFamily="18" charset="0"/>
                <a:ea typeface="宋体" pitchFamily="2" charset="-122"/>
                <a:cs typeface="+mn-cs"/>
              </a:defRPr>
            </a:lvl1pPr>
          </a:lstStyle>
          <a:p>
            <a:pPr>
              <a:defRPr/>
            </a:pPr>
            <a:endParaRPr lang="en-US" altLang="zh-CN"/>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u="none">
                <a:solidFill>
                  <a:schemeClr val="tx1"/>
                </a:solidFill>
                <a:effectLst/>
                <a:latin typeface="Times New Roman" pitchFamily="18" charset="0"/>
                <a:ea typeface="宋体" pitchFamily="2" charset="-122"/>
                <a:cs typeface="+mn-cs"/>
              </a:defRPr>
            </a:lvl1pPr>
          </a:lstStyle>
          <a:p>
            <a:pPr>
              <a:defRPr/>
            </a:pPr>
            <a:fld id="{668E0A23-A7E7-42AA-8BB9-5D9CB6876F78}" type="slidenum">
              <a:rPr lang="en-US" altLang="zh-CN"/>
              <a:pPr>
                <a:defRPr/>
              </a:pPr>
              <a:t>‹#›</a:t>
            </a:fld>
            <a:endParaRPr lang="en-US" altLang="zh-CN"/>
          </a:p>
        </p:txBody>
      </p:sp>
    </p:spTree>
    <p:extLst>
      <p:ext uri="{BB962C8B-B14F-4D97-AF65-F5344CB8AC3E}">
        <p14:creationId xmlns:p14="http://schemas.microsoft.com/office/powerpoint/2010/main" xmlns="" val="2189610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aidu.com/s?wd=TTL%E5%80%BC&amp;tn=44039180_cpr&amp;fenlei=mv6quAkxTZn0IZRqIHckPjm4nH00T1YLuHT4PHcdm1bsm1whP1cY0ZwV5Hcvrjm3rH6sPfKWUMw85HfYnjn4nH6sgvPsT6KdThsqpZwYTjCEQLGCpyw9Uz4Bmy-bIi4WUvYETgN-TLwGUv3EPHD3rjfsPjDzrHfLPH0zP1c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7%BC%93%E5%AD%98%E6%BA%A2%E5%87%BA"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aike.baidu.com/item/%E6%95%B0%E6%8D%AE%E5%8C%8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ln/>
        </p:spPr>
      </p:sp>
      <p:sp>
        <p:nvSpPr>
          <p:cNvPr id="17410" name="备注占位符 2"/>
          <p:cNvSpPr>
            <a:spLocks noGrp="1"/>
          </p:cNvSpPr>
          <p:nvPr>
            <p:ph type="body" idx="1"/>
          </p:nvPr>
        </p:nvSpPr>
        <p:spPr>
          <a:xfrm>
            <a:off x="685800" y="4343400"/>
            <a:ext cx="5486400" cy="4114800"/>
          </a:xfrm>
          <a:noFill/>
          <a:ln/>
        </p:spPr>
        <p:txBody>
          <a:bodyPr/>
          <a:lstStyle/>
          <a:p>
            <a:pPr>
              <a:spcBef>
                <a:spcPct val="0"/>
              </a:spcBef>
            </a:pP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协议提供尽力而为的服务，优点是简单，但是缺少差错控制和查询机制。</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分组发出去后，是否到达，是否出现错误，源主机不知道。</a:t>
            </a:r>
            <a:endParaRPr lang="en-US" altLang="zh-CN" b="0" dirty="0" smtClean="0">
              <a:ea typeface="宋体" charset="-122"/>
              <a:cs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defRPr/>
            </a:pPr>
            <a:r>
              <a:rPr lang="zh-CN" altLang="en-US" b="0" dirty="0" smtClean="0">
                <a:solidFill>
                  <a:srgbClr val="1A3868"/>
                </a:solidFill>
                <a:ea typeface="宋体" charset="-122"/>
                <a:cs typeface="Times New Roman" pitchFamily="18" charset="0"/>
              </a:rPr>
              <a:t>设计的初衷是用于</a:t>
            </a:r>
            <a:r>
              <a:rPr lang="en-US" altLang="en-US" b="0" dirty="0" smtClean="0">
                <a:solidFill>
                  <a:srgbClr val="1A3868"/>
                </a:solidFill>
                <a:ea typeface="宋体" charset="-122"/>
                <a:cs typeface="Times New Roman" pitchFamily="18" charset="0"/>
              </a:rPr>
              <a:t>IP</a:t>
            </a:r>
            <a:r>
              <a:rPr lang="zh-CN" altLang="en-US" b="0" dirty="0" smtClean="0">
                <a:solidFill>
                  <a:srgbClr val="1A3868"/>
                </a:solidFill>
                <a:ea typeface="宋体" charset="-122"/>
                <a:cs typeface="Times New Roman" pitchFamily="18" charset="0"/>
              </a:rPr>
              <a:t>协议在执行过程中的出错报告，严格地说是由路由器来向源主机报告传输差错的原因；</a:t>
            </a:r>
            <a:endParaRPr lang="en-US" altLang="zh-CN" b="0" dirty="0" smtClean="0">
              <a:solidFill>
                <a:srgbClr val="1A3868"/>
              </a:solidFill>
              <a:ea typeface="宋体" charset="-122"/>
              <a:cs typeface="Times New Roman" pitchFamily="18" charset="0"/>
            </a:endParaRPr>
          </a:p>
          <a:p>
            <a:pPr>
              <a:spcBef>
                <a:spcPct val="0"/>
              </a:spcBef>
            </a:pPr>
            <a:r>
              <a:rPr lang="en-US" altLang="zh-CN" b="0" dirty="0" smtClean="0">
                <a:ea typeface="宋体" charset="-122"/>
                <a:cs typeface="Times New Roman" pitchFamily="18" charset="0"/>
              </a:rPr>
              <a:t>ICMP</a:t>
            </a:r>
            <a:r>
              <a:rPr lang="zh-CN" altLang="en-US" b="0" dirty="0" smtClean="0">
                <a:ea typeface="宋体" charset="-122"/>
                <a:cs typeface="Times New Roman" pitchFamily="18" charset="0"/>
              </a:rPr>
              <a:t>本身是网络层的一个协议，用于在</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主机、路由器之间传递控制消息，它的报文要封装成</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分组，然后再传送给数据链路层。</a:t>
            </a:r>
            <a:endParaRPr lang="en-US" altLang="zh-CN" b="0" dirty="0" smtClean="0">
              <a:ea typeface="宋体" charset="-122"/>
              <a:cs typeface="Times New Roman" pitchFamily="18" charset="0"/>
            </a:endParaRPr>
          </a:p>
          <a:p>
            <a:pPr>
              <a:spcBef>
                <a:spcPct val="0"/>
              </a:spcBef>
            </a:pPr>
            <a:r>
              <a:rPr kumimoji="0" lang="en-US" altLang="zh-CN" sz="1200" dirty="0" smtClean="0">
                <a:latin typeface="华文楷体" panose="02010600040101010101" pitchFamily="2" charset="-122"/>
                <a:ea typeface="华文楷体" panose="02010600040101010101" pitchFamily="2" charset="-122"/>
              </a:rPr>
              <a:t>ICMP</a:t>
            </a:r>
            <a:r>
              <a:rPr kumimoji="0" lang="zh-CN" altLang="en-US" sz="1200" dirty="0" smtClean="0">
                <a:latin typeface="华文楷体" panose="02010600040101010101" pitchFamily="2" charset="-122"/>
                <a:ea typeface="华文楷体" panose="02010600040101010101" pitchFamily="2" charset="-122"/>
              </a:rPr>
              <a:t>差错报告采用</a:t>
            </a:r>
            <a:r>
              <a:rPr kumimoji="0" lang="zh-CN" altLang="en-US" sz="1200" dirty="0" smtClean="0">
                <a:solidFill>
                  <a:schemeClr val="accent2"/>
                </a:solidFill>
                <a:latin typeface="华文楷体" panose="02010600040101010101" pitchFamily="2" charset="-122"/>
                <a:ea typeface="华文楷体" panose="02010600040101010101" pitchFamily="2" charset="-122"/>
              </a:rPr>
              <a:t>路由器-</a:t>
            </a:r>
            <a:r>
              <a:rPr kumimoji="0" lang="en-US" altLang="zh-CN" sz="1200" dirty="0" smtClean="0">
                <a:solidFill>
                  <a:schemeClr val="accent2"/>
                </a:solidFill>
                <a:latin typeface="华文楷体" panose="02010600040101010101" pitchFamily="2" charset="-122"/>
                <a:ea typeface="华文楷体" panose="02010600040101010101" pitchFamily="2" charset="-122"/>
              </a:rPr>
              <a:t>-</a:t>
            </a:r>
            <a:r>
              <a:rPr kumimoji="0" lang="zh-CN" altLang="en-US" sz="1200" dirty="0" smtClean="0">
                <a:solidFill>
                  <a:schemeClr val="accent2"/>
                </a:solidFill>
                <a:latin typeface="华文楷体" panose="02010600040101010101" pitchFamily="2" charset="-122"/>
                <a:ea typeface="华文楷体" panose="02010600040101010101" pitchFamily="2" charset="-122"/>
              </a:rPr>
              <a:t>源主机</a:t>
            </a:r>
            <a:r>
              <a:rPr kumimoji="0" lang="zh-CN" altLang="en-US" sz="1200" dirty="0" smtClean="0">
                <a:latin typeface="华文楷体" panose="02010600040101010101" pitchFamily="2" charset="-122"/>
                <a:ea typeface="华文楷体" panose="02010600040101010101" pitchFamily="2" charset="-122"/>
              </a:rPr>
              <a:t>的模式，路由器在发现数据报传输出现错误时只向源主机报告差错原因。</a:t>
            </a:r>
            <a:endParaRPr lang="en-US" altLang="zh-CN" b="0" dirty="0" smtClean="0">
              <a:ea typeface="宋体" charset="-122"/>
              <a:cs typeface="Times New Roman" pitchFamily="18" charset="0"/>
            </a:endParaRPr>
          </a:p>
          <a:p>
            <a:pPr>
              <a:spcBef>
                <a:spcPct val="0"/>
              </a:spcBef>
            </a:pPr>
            <a:endParaRPr lang="zh-CN" altLang="en-US" dirty="0" smtClean="0">
              <a:ea typeface="宋体" charset="-122"/>
            </a:endParaRPr>
          </a:p>
        </p:txBody>
      </p:sp>
      <p:sp>
        <p:nvSpPr>
          <p:cNvPr id="1741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8B4710C-1A31-424B-A75E-C4298E736649}" type="slidenum">
              <a:rPr lang="zh-CN" altLang="en-US" sz="1200" b="0" u="none">
                <a:solidFill>
                  <a:schemeClr val="tx1"/>
                </a:solidFill>
                <a:latin typeface="Calibri" pitchFamily="34" charset="0"/>
                <a:ea typeface="宋体" charset="-122"/>
              </a:rPr>
              <a:pPr algn="r"/>
              <a:t>3</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324283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p:nvPr>
        </p:nvSpPr>
        <p:spPr>
          <a:ln/>
        </p:spPr>
      </p:sp>
      <p:sp>
        <p:nvSpPr>
          <p:cNvPr id="23554" name="备注占位符 2"/>
          <p:cNvSpPr>
            <a:spLocks noGrp="1"/>
          </p:cNvSpPr>
          <p:nvPr>
            <p:ph type="body" idx="1"/>
          </p:nvPr>
        </p:nvSpPr>
        <p:spPr>
          <a:xfrm>
            <a:off x="685800" y="4343400"/>
            <a:ext cx="5486400" cy="4114800"/>
          </a:xfrm>
          <a:noFill/>
          <a:ln/>
        </p:spPr>
        <p:txBody>
          <a:bodyPr/>
          <a:lstStyle/>
          <a:p>
            <a:pPr latinLnBrk="0"/>
            <a:r>
              <a:rPr lang="zh-CN" altLang="en-US" dirty="0" smtClean="0">
                <a:ea typeface="宋体" charset="-122"/>
              </a:rPr>
              <a:t>回送请求和回送应答报文可用来确定是否能在</a:t>
            </a:r>
            <a:r>
              <a:rPr lang="en-US" altLang="zh-CN" dirty="0" smtClean="0">
                <a:ea typeface="宋体" charset="-122"/>
              </a:rPr>
              <a:t>IP</a:t>
            </a:r>
            <a:r>
              <a:rPr lang="zh-CN" altLang="en-US" dirty="0" smtClean="0">
                <a:ea typeface="宋体" charset="-122"/>
              </a:rPr>
              <a:t>级通信；用户调用</a:t>
            </a:r>
            <a:r>
              <a:rPr lang="en-US" altLang="zh-CN" dirty="0" smtClean="0">
                <a:ea typeface="宋体" charset="-122"/>
              </a:rPr>
              <a:t>Ping</a:t>
            </a:r>
            <a:r>
              <a:rPr lang="zh-CN" altLang="en-US" dirty="0" smtClean="0">
                <a:ea typeface="宋体" charset="-122"/>
              </a:rPr>
              <a:t>命令是通过回送请求和应答报文实现的，用于检查和测试目的主机或路由器是否能够到达。</a:t>
            </a:r>
            <a:r>
              <a:rPr lang="zh-CN" altLang="en-US" sz="1000" b="1" dirty="0" smtClean="0">
                <a:solidFill>
                  <a:srgbClr val="1A3868"/>
                </a:solidFill>
                <a:ea typeface="宋体" charset="-122"/>
                <a:cs typeface="Times New Roman" pitchFamily="18" charset="0"/>
              </a:rPr>
              <a:t>时间戳请求和应答</a:t>
            </a:r>
            <a:r>
              <a:rPr lang="zh-CN" altLang="en-US" b="1" dirty="0" smtClean="0">
                <a:solidFill>
                  <a:srgbClr val="1A3868"/>
                </a:solidFill>
                <a:ea typeface="宋体" charset="-122"/>
                <a:cs typeface="Times New Roman" pitchFamily="18" charset="0"/>
              </a:rPr>
              <a:t>用来确定</a:t>
            </a:r>
            <a:r>
              <a:rPr lang="en-US" altLang="zh-CN" b="1" dirty="0" smtClean="0">
                <a:solidFill>
                  <a:srgbClr val="1A3868"/>
                </a:solidFill>
                <a:ea typeface="宋体" charset="-122"/>
                <a:cs typeface="Times New Roman" pitchFamily="18" charset="0"/>
              </a:rPr>
              <a:t>IP</a:t>
            </a:r>
            <a:r>
              <a:rPr lang="zh-CN" altLang="en-US" b="1" dirty="0" smtClean="0">
                <a:solidFill>
                  <a:srgbClr val="1A3868"/>
                </a:solidFill>
                <a:ea typeface="宋体" charset="-122"/>
                <a:cs typeface="Times New Roman" pitchFamily="18" charset="0"/>
              </a:rPr>
              <a:t>分组在两个机器之间往返所需时间或两个机器中时钟的同步；</a:t>
            </a:r>
            <a:r>
              <a:rPr lang="zh-CN" altLang="en-US" dirty="0" smtClean="0">
                <a:ea typeface="宋体" charset="-122"/>
              </a:rPr>
              <a:t>希望得到子网掩码，主机应发送地址掩码请求报文给路由器；</a:t>
            </a:r>
            <a:r>
              <a:rPr lang="zh-CN" altLang="en-US" b="1" dirty="0" smtClean="0">
                <a:ea typeface="宋体" charset="-122"/>
              </a:rPr>
              <a:t>主机发送分组时需要知道连接到本网络上的路由器</a:t>
            </a:r>
            <a:r>
              <a:rPr lang="en-US" altLang="zh-CN" b="1" dirty="0" smtClean="0">
                <a:ea typeface="宋体" charset="-122"/>
              </a:rPr>
              <a:t>IP</a:t>
            </a:r>
            <a:r>
              <a:rPr lang="zh-CN" altLang="en-US" b="1" dirty="0" smtClean="0">
                <a:ea typeface="宋体" charset="-122"/>
              </a:rPr>
              <a:t>地址，同时还需要知道这些路由器是否正常工作，这种情况下可以使用路由器询问和路由器通告报文；主机可将路由器询问报文进行广播；收到询问报文的一个或几个路由器使用路由器通告报文广播其路由选择信息；</a:t>
            </a:r>
            <a:r>
              <a:rPr kumimoji="1" lang="zh-CN" altLang="en-US" sz="1200" b="0" i="0" kern="1200" dirty="0" smtClean="0">
                <a:solidFill>
                  <a:schemeClr val="tx1"/>
                </a:solidFill>
                <a:effectLst/>
                <a:latin typeface="Times New Roman" pitchFamily="18" charset="0"/>
                <a:ea typeface="宋体" pitchFamily="2" charset="-122"/>
                <a:cs typeface="+mn-cs"/>
              </a:rPr>
              <a:t>允许每个正在监听的主机相应地更新它们的路由表。</a:t>
            </a:r>
            <a:endParaRPr lang="en-US" altLang="zh-CN" b="1" dirty="0" smtClean="0">
              <a:ea typeface="宋体" charset="-122"/>
            </a:endParaRPr>
          </a:p>
          <a:p>
            <a:pPr>
              <a:spcBef>
                <a:spcPct val="0"/>
              </a:spcBef>
            </a:pPr>
            <a:endParaRPr lang="en-US" altLang="zh-CN" dirty="0" smtClean="0">
              <a:ea typeface="宋体" charset="-122"/>
              <a:cs typeface="Times New Roman" pitchFamily="18" charset="0"/>
            </a:endParaRPr>
          </a:p>
          <a:p>
            <a:pPr>
              <a:spcBef>
                <a:spcPct val="0"/>
              </a:spcBef>
            </a:pPr>
            <a:endParaRPr lang="en-US" altLang="zh-CN" b="1" u="sng" dirty="0" smtClean="0">
              <a:ea typeface="宋体" charset="-122"/>
            </a:endParaRPr>
          </a:p>
          <a:p>
            <a:pPr>
              <a:spcBef>
                <a:spcPct val="0"/>
              </a:spcBef>
            </a:pPr>
            <a:endParaRPr lang="en-US" altLang="zh-CN" b="1" u="sng" dirty="0" smtClean="0">
              <a:ea typeface="宋体" charset="-122"/>
              <a:cs typeface="Times New Roman" pitchFamily="18" charset="0"/>
            </a:endParaRPr>
          </a:p>
          <a:p>
            <a:pPr>
              <a:spcBef>
                <a:spcPct val="0"/>
              </a:spcBef>
            </a:pPr>
            <a:endParaRPr lang="zh-CN" altLang="en-US" dirty="0" smtClean="0">
              <a:ea typeface="宋体" charset="-122"/>
            </a:endParaRPr>
          </a:p>
        </p:txBody>
      </p:sp>
      <p:sp>
        <p:nvSpPr>
          <p:cNvPr id="2355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DAEA62D-4BCB-4A77-8924-C06FBDE29FA4}" type="slidenum">
              <a:rPr lang="zh-CN" altLang="en-US" sz="1200" b="0" u="none">
                <a:solidFill>
                  <a:schemeClr val="tx1"/>
                </a:solidFill>
                <a:latin typeface="Calibri" pitchFamily="34" charset="0"/>
                <a:ea typeface="宋体" charset="-122"/>
              </a:rPr>
              <a:pPr algn="r"/>
              <a:t>13</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2189138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83F6D98D-57A8-4658-B9D9-223BC0FF6ABF}" type="slidenum">
              <a:rPr kumimoji="0" lang="zh-CN" altLang="en-US" sz="1200" b="0">
                <a:solidFill>
                  <a:schemeClr val="tx1"/>
                </a:solidFill>
                <a:ea typeface="宋体" panose="02010600030101010101" pitchFamily="2" charset="-122"/>
              </a:rPr>
              <a:pPr algn="r" eaLnBrk="1" hangingPunct="1"/>
              <a:t>15</a:t>
            </a:fld>
            <a:endParaRPr kumimoji="0" lang="en-US" altLang="zh-CN" sz="1200" b="0">
              <a:solidFill>
                <a:schemeClr val="tx1"/>
              </a:solidFill>
              <a:ea typeface="宋体" panose="02010600030101010101" pitchFamily="2" charset="-122"/>
            </a:endParaRPr>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xmlns="" val="115161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06D609B1-788A-40F4-9EAC-8729A98CD99D}" type="slidenum">
              <a:rPr kumimoji="0" lang="zh-CN" altLang="en-US" sz="1200" b="0">
                <a:solidFill>
                  <a:schemeClr val="tx1"/>
                </a:solidFill>
                <a:ea typeface="宋体" panose="02010600030101010101" pitchFamily="2" charset="-122"/>
              </a:rPr>
              <a:pPr algn="r" eaLnBrk="1" hangingPunct="1"/>
              <a:t>16</a:t>
            </a:fld>
            <a:endParaRPr kumimoji="0" lang="en-US" altLang="zh-CN" sz="1200" b="0">
              <a:solidFill>
                <a:schemeClr val="tx1"/>
              </a:solidFill>
              <a:ea typeface="宋体" panose="02010600030101010101" pitchFamily="2" charset="-122"/>
            </a:endParaRPr>
          </a:p>
        </p:txBody>
      </p:sp>
      <p:sp>
        <p:nvSpPr>
          <p:cNvPr id="395267" name="Rectangle 2"/>
          <p:cNvSpPr>
            <a:spLocks noGrp="1" noRot="1" noChangeAspect="1" noChangeArrowheads="1" noTextEdit="1"/>
          </p:cNvSpPr>
          <p:nvPr>
            <p:ph type="sldImg"/>
          </p:nvPr>
        </p:nvSpPr>
        <p:spPr>
          <a:ln/>
        </p:spPr>
      </p:sp>
      <p:sp>
        <p:nvSpPr>
          <p:cNvPr id="39526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t>TTL </a:t>
            </a:r>
            <a:r>
              <a:rPr lang="zh-CN" altLang="en-US" dirty="0" smtClean="0"/>
              <a:t>字段值可以帮助我们识别操作系统类型。</a:t>
            </a:r>
          </a:p>
          <a:p>
            <a:endParaRPr lang="zh-CN" altLang="en-US" dirty="0" smtClean="0"/>
          </a:p>
          <a:p>
            <a:r>
              <a:rPr lang="zh-CN" altLang="en-US" dirty="0" smtClean="0"/>
              <a:t>    </a:t>
            </a:r>
            <a:r>
              <a:rPr lang="en-US" altLang="zh-CN" dirty="0" smtClean="0"/>
              <a:t>UNIX </a:t>
            </a:r>
            <a:r>
              <a:rPr lang="zh-CN" altLang="en-US" dirty="0" smtClean="0"/>
              <a:t>及类 </a:t>
            </a:r>
            <a:r>
              <a:rPr lang="en-US" altLang="zh-CN" dirty="0" smtClean="0"/>
              <a:t>UNIX </a:t>
            </a:r>
            <a:r>
              <a:rPr lang="zh-CN" altLang="en-US" dirty="0" smtClean="0"/>
              <a:t>操作系统 </a:t>
            </a:r>
            <a:r>
              <a:rPr lang="en-US" altLang="zh-CN" dirty="0" smtClean="0"/>
              <a:t>ICMP </a:t>
            </a:r>
            <a:r>
              <a:rPr lang="zh-CN" altLang="en-US" dirty="0" smtClean="0"/>
              <a:t>回显应答的 </a:t>
            </a:r>
            <a:r>
              <a:rPr lang="en-US" altLang="zh-CN" dirty="0" smtClean="0"/>
              <a:t>TTL </a:t>
            </a:r>
            <a:r>
              <a:rPr lang="zh-CN" altLang="en-US" dirty="0" smtClean="0"/>
              <a:t>字段值为 </a:t>
            </a:r>
            <a:r>
              <a:rPr lang="en-US" altLang="zh-CN" dirty="0" smtClean="0"/>
              <a:t>255 </a:t>
            </a:r>
          </a:p>
          <a:p>
            <a:r>
              <a:rPr lang="en-US" altLang="zh-CN" dirty="0" smtClean="0"/>
              <a:t>    Compaq Tru64 5.0 ICMP </a:t>
            </a:r>
            <a:r>
              <a:rPr lang="zh-CN" altLang="en-US" dirty="0" smtClean="0"/>
              <a:t>回显应答的 </a:t>
            </a:r>
            <a:r>
              <a:rPr lang="en-US" altLang="zh-CN" dirty="0" smtClean="0"/>
              <a:t>TTL </a:t>
            </a:r>
            <a:r>
              <a:rPr lang="zh-CN" altLang="en-US" dirty="0" smtClean="0"/>
              <a:t>字段值为 </a:t>
            </a:r>
            <a:r>
              <a:rPr lang="en-US" altLang="zh-CN" dirty="0" smtClean="0"/>
              <a:t>64 </a:t>
            </a:r>
          </a:p>
          <a:p>
            <a:r>
              <a:rPr lang="en-US" altLang="zh-CN" dirty="0" smtClean="0"/>
              <a:t>    </a:t>
            </a:r>
            <a:r>
              <a:rPr lang="zh-CN" altLang="en-US" dirty="0" smtClean="0"/>
              <a:t>微软 </a:t>
            </a:r>
            <a:r>
              <a:rPr lang="en-US" altLang="zh-CN" dirty="0" smtClean="0"/>
              <a:t>Windows NT/2K</a:t>
            </a:r>
            <a:r>
              <a:rPr lang="zh-CN" altLang="en-US" dirty="0" smtClean="0"/>
              <a:t>操作系统 </a:t>
            </a:r>
            <a:r>
              <a:rPr lang="en-US" altLang="zh-CN" dirty="0" smtClean="0"/>
              <a:t>ICMP </a:t>
            </a:r>
            <a:r>
              <a:rPr lang="zh-CN" altLang="en-US" dirty="0" smtClean="0"/>
              <a:t>回显应答的 </a:t>
            </a:r>
            <a:r>
              <a:rPr lang="en-US" altLang="zh-CN" dirty="0" smtClean="0"/>
              <a:t>TTL </a:t>
            </a:r>
            <a:r>
              <a:rPr lang="zh-CN" altLang="en-US" dirty="0" smtClean="0"/>
              <a:t>字段值为 </a:t>
            </a:r>
            <a:r>
              <a:rPr lang="en-US" altLang="zh-CN" dirty="0" smtClean="0"/>
              <a:t>128 </a:t>
            </a:r>
          </a:p>
          <a:p>
            <a:r>
              <a:rPr lang="en-US" altLang="zh-CN" dirty="0" smtClean="0"/>
              <a:t>    </a:t>
            </a:r>
            <a:r>
              <a:rPr lang="zh-CN" altLang="en-US" dirty="0" smtClean="0"/>
              <a:t>微软 </a:t>
            </a:r>
            <a:r>
              <a:rPr lang="en-US" altLang="zh-CN" dirty="0" smtClean="0"/>
              <a:t>Windows 95 </a:t>
            </a:r>
            <a:r>
              <a:rPr lang="zh-CN" altLang="en-US" dirty="0" smtClean="0"/>
              <a:t>操作系统 </a:t>
            </a:r>
            <a:r>
              <a:rPr lang="en-US" altLang="zh-CN" dirty="0" smtClean="0"/>
              <a:t>ICMP </a:t>
            </a:r>
            <a:r>
              <a:rPr lang="zh-CN" altLang="en-US" dirty="0" smtClean="0"/>
              <a:t>回显应答的 </a:t>
            </a:r>
            <a:r>
              <a:rPr lang="en-US" altLang="zh-CN" dirty="0" smtClean="0"/>
              <a:t>TTL </a:t>
            </a:r>
            <a:r>
              <a:rPr lang="zh-CN" altLang="en-US" dirty="0" smtClean="0"/>
              <a:t>字段值为 </a:t>
            </a:r>
            <a:r>
              <a:rPr lang="en-US" altLang="zh-CN" dirty="0" smtClean="0"/>
              <a:t>32</a:t>
            </a:r>
          </a:p>
          <a:p>
            <a:endParaRPr lang="en-US" altLang="zh-CN" dirty="0" smtClean="0"/>
          </a:p>
          <a:p>
            <a:r>
              <a:rPr lang="en-US" altLang="zh-CN" dirty="0" smtClean="0"/>
              <a:t>TTL</a:t>
            </a:r>
            <a:r>
              <a:rPr lang="zh-CN" altLang="en-US" dirty="0" smtClean="0"/>
              <a:t>为存在时间，可以根据</a:t>
            </a:r>
            <a:r>
              <a:rPr lang="en-US" altLang="zh-CN" dirty="0" smtClean="0"/>
              <a:t>TTL</a:t>
            </a:r>
            <a:r>
              <a:rPr lang="zh-CN" altLang="en-US" dirty="0" smtClean="0"/>
              <a:t>推算数据包已经通过了多少个路由器：源起点</a:t>
            </a:r>
            <a:r>
              <a:rPr lang="en-US" altLang="zh-CN" dirty="0" smtClean="0"/>
              <a:t>TTL</a:t>
            </a:r>
            <a:r>
              <a:rPr lang="zh-CN" altLang="en-US" dirty="0" smtClean="0"/>
              <a:t>起始</a:t>
            </a:r>
            <a:r>
              <a:rPr lang="en-US" altLang="zh-CN" dirty="0" smtClean="0"/>
              <a:t>(</a:t>
            </a:r>
            <a:r>
              <a:rPr lang="zh-CN" altLang="en-US" dirty="0" smtClean="0"/>
              <a:t>比返回</a:t>
            </a:r>
            <a:r>
              <a:rPr lang="en-US" altLang="zh-CN" dirty="0" smtClean="0"/>
              <a:t>TTL</a:t>
            </a:r>
            <a:r>
              <a:rPr lang="zh-CN" altLang="en-US" dirty="0" smtClean="0"/>
              <a:t>略大一个</a:t>
            </a:r>
            <a:r>
              <a:rPr lang="en-US" altLang="zh-CN" dirty="0" smtClean="0"/>
              <a:t>2</a:t>
            </a:r>
            <a:r>
              <a:rPr lang="zh-CN" altLang="en-US" dirty="0" smtClean="0"/>
              <a:t>的乘方数</a:t>
            </a:r>
            <a:r>
              <a:rPr lang="en-US" altLang="zh-CN" dirty="0" smtClean="0"/>
              <a:t>)-</a:t>
            </a:r>
            <a:r>
              <a:rPr lang="zh-CN" altLang="en-US" dirty="0" smtClean="0"/>
              <a:t>返回</a:t>
            </a:r>
            <a:r>
              <a:rPr kumimoji="1" lang="en-US" altLang="zh-CN" sz="1200" u="none" strike="noStrike" kern="1200" dirty="0" smtClean="0">
                <a:solidFill>
                  <a:schemeClr val="tx1"/>
                </a:solidFill>
                <a:effectLst/>
                <a:latin typeface="Times New Roman" pitchFamily="18" charset="0"/>
                <a:ea typeface="宋体" pitchFamily="2" charset="-122"/>
                <a:cs typeface="+mn-cs"/>
                <a:hlinkClick r:id="rId3"/>
              </a:rPr>
              <a:t>TTL</a:t>
            </a:r>
            <a:r>
              <a:rPr kumimoji="1" lang="zh-CN" altLang="en-US" sz="1200" u="none" strike="noStrike" kern="1200" dirty="0" smtClean="0">
                <a:solidFill>
                  <a:schemeClr val="tx1"/>
                </a:solidFill>
                <a:effectLst/>
                <a:latin typeface="Times New Roman" pitchFamily="18" charset="0"/>
                <a:ea typeface="宋体" pitchFamily="2" charset="-122"/>
                <a:cs typeface="+mn-cs"/>
                <a:hlinkClick r:id="rId3"/>
              </a:rPr>
              <a:t>值</a:t>
            </a:r>
            <a:r>
              <a:rPr lang="zh-CN" altLang="en-US" dirty="0" smtClean="0"/>
              <a:t> 比如：返回</a:t>
            </a:r>
            <a:r>
              <a:rPr kumimoji="1" lang="en-US" altLang="zh-CN" sz="1200" u="none" strike="noStrike" kern="1200" dirty="0" smtClean="0">
                <a:solidFill>
                  <a:schemeClr val="tx1"/>
                </a:solidFill>
                <a:effectLst/>
                <a:latin typeface="Times New Roman" pitchFamily="18" charset="0"/>
                <a:ea typeface="宋体" pitchFamily="2" charset="-122"/>
                <a:cs typeface="+mn-cs"/>
                <a:hlinkClick r:id="rId3"/>
              </a:rPr>
              <a:t>TTL</a:t>
            </a:r>
            <a:r>
              <a:rPr kumimoji="1" lang="zh-CN" altLang="en-US" sz="1200" u="none" strike="noStrike" kern="1200" dirty="0" smtClean="0">
                <a:solidFill>
                  <a:schemeClr val="tx1"/>
                </a:solidFill>
                <a:effectLst/>
                <a:latin typeface="Times New Roman" pitchFamily="18" charset="0"/>
                <a:ea typeface="宋体" pitchFamily="2" charset="-122"/>
                <a:cs typeface="+mn-cs"/>
                <a:hlinkClick r:id="rId3"/>
              </a:rPr>
              <a:t>值</a:t>
            </a:r>
            <a:r>
              <a:rPr lang="zh-CN" altLang="en-US" dirty="0" smtClean="0"/>
              <a:t>为</a:t>
            </a:r>
            <a:r>
              <a:rPr lang="en-US" altLang="zh-CN" dirty="0" smtClean="0"/>
              <a:t>119</a:t>
            </a:r>
            <a:r>
              <a:rPr lang="zh-CN" altLang="en-US" dirty="0" smtClean="0"/>
              <a:t>，则可以算出数据报离开源地址的</a:t>
            </a:r>
            <a:r>
              <a:rPr lang="en-US" altLang="zh-CN" dirty="0" smtClean="0"/>
              <a:t>TTL</a:t>
            </a:r>
            <a:r>
              <a:rPr lang="zh-CN" altLang="en-US" dirty="0" smtClean="0"/>
              <a:t>起始值为</a:t>
            </a:r>
            <a:r>
              <a:rPr lang="en-US" altLang="zh-CN" dirty="0" smtClean="0"/>
              <a:t>128</a:t>
            </a:r>
            <a:r>
              <a:rPr lang="zh-CN" altLang="en-US" dirty="0" smtClean="0"/>
              <a:t>，而源地点到目标地点要通过</a:t>
            </a:r>
            <a:r>
              <a:rPr lang="en-US" altLang="zh-CN" dirty="0" smtClean="0"/>
              <a:t>9</a:t>
            </a:r>
            <a:r>
              <a:rPr lang="zh-CN" altLang="en-US" dirty="0" smtClean="0"/>
              <a:t>个路由器网段</a:t>
            </a:r>
            <a:r>
              <a:rPr lang="en-US" altLang="zh-CN" dirty="0" smtClean="0"/>
              <a:t>(128-119)</a:t>
            </a:r>
            <a:endParaRPr lang="zh-CN" altLang="zh-CN" dirty="0" smtClean="0"/>
          </a:p>
        </p:txBody>
      </p:sp>
    </p:spTree>
    <p:extLst>
      <p:ext uri="{BB962C8B-B14F-4D97-AF65-F5344CB8AC3E}">
        <p14:creationId xmlns:p14="http://schemas.microsoft.com/office/powerpoint/2010/main" xmlns="" val="380239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ED63440F-F8C7-4916-847D-85231DA56C22}" type="slidenum">
              <a:rPr kumimoji="0" lang="zh-CN" altLang="en-US" sz="1200" b="0">
                <a:solidFill>
                  <a:schemeClr val="tx1"/>
                </a:solidFill>
                <a:ea typeface="宋体" panose="02010600030101010101" pitchFamily="2" charset="-122"/>
              </a:rPr>
              <a:pPr algn="r" eaLnBrk="1" hangingPunct="1"/>
              <a:t>17</a:t>
            </a:fld>
            <a:endParaRPr kumimoji="0" lang="en-US" altLang="zh-CN" sz="1200" b="0">
              <a:solidFill>
                <a:schemeClr val="tx1"/>
              </a:solidFill>
              <a:ea typeface="宋体" panose="02010600030101010101" pitchFamily="2" charset="-122"/>
            </a:endParaRPr>
          </a:p>
        </p:txBody>
      </p:sp>
      <p:sp>
        <p:nvSpPr>
          <p:cNvPr id="397315" name="Rectangle 2"/>
          <p:cNvSpPr>
            <a:spLocks noGrp="1" noRot="1" noChangeAspect="1" noChangeArrowheads="1" noTextEdit="1"/>
          </p:cNvSpPr>
          <p:nvPr>
            <p:ph type="sldImg"/>
          </p:nvPr>
        </p:nvSpPr>
        <p:spPr>
          <a:ln/>
        </p:spPr>
      </p:sp>
      <p:sp>
        <p:nvSpPr>
          <p:cNvPr id="39731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xmlns="" val="3889985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p:spPr>
        <p:txBody>
          <a:bodyPr/>
          <a:lstStyle/>
          <a:p>
            <a:r>
              <a:rPr lang="zh-CN" altLang="en-US" dirty="0" smtClean="0">
                <a:ea typeface="宋体" charset="-122"/>
              </a:rPr>
              <a:t>主机</a:t>
            </a:r>
            <a:r>
              <a:rPr lang="en-US" altLang="zh-CN" dirty="0" smtClean="0">
                <a:ea typeface="宋体" charset="-122"/>
              </a:rPr>
              <a:t>0</a:t>
            </a:r>
            <a:r>
              <a:rPr lang="zh-CN" altLang="en-US" dirty="0" smtClean="0">
                <a:ea typeface="宋体" charset="-122"/>
              </a:rPr>
              <a:t>打算向主机</a:t>
            </a:r>
            <a:r>
              <a:rPr lang="en-US" altLang="zh-CN" dirty="0" smtClean="0">
                <a:ea typeface="宋体" charset="-122"/>
              </a:rPr>
              <a:t>1~20</a:t>
            </a:r>
            <a:r>
              <a:rPr lang="zh-CN" altLang="en-US" dirty="0" smtClean="0">
                <a:ea typeface="宋体" charset="-122"/>
              </a:rPr>
              <a:t>发送同一个文件，需要准备</a:t>
            </a:r>
            <a:r>
              <a:rPr lang="en-US" altLang="zh-CN" dirty="0" smtClean="0">
                <a:ea typeface="宋体" charset="-122"/>
              </a:rPr>
              <a:t>20</a:t>
            </a:r>
            <a:r>
              <a:rPr lang="zh-CN" altLang="en-US" dirty="0" smtClean="0">
                <a:ea typeface="宋体" charset="-122"/>
              </a:rPr>
              <a:t>个文件副本，分别封装在源地址相同而目的地址不同的</a:t>
            </a:r>
            <a:r>
              <a:rPr lang="en-US" altLang="zh-CN" dirty="0" smtClean="0">
                <a:ea typeface="宋体" charset="-122"/>
              </a:rPr>
              <a:t>20</a:t>
            </a:r>
            <a:r>
              <a:rPr lang="zh-CN" altLang="en-US" dirty="0" smtClean="0">
                <a:ea typeface="宋体" charset="-122"/>
              </a:rPr>
              <a:t>个分组中，分别发送给</a:t>
            </a:r>
            <a:r>
              <a:rPr lang="en-US" altLang="zh-CN" dirty="0" smtClean="0">
                <a:ea typeface="宋体" charset="-122"/>
              </a:rPr>
              <a:t>20</a:t>
            </a:r>
            <a:r>
              <a:rPr lang="zh-CN" altLang="en-US" dirty="0" smtClean="0">
                <a:ea typeface="宋体" charset="-122"/>
              </a:rPr>
              <a:t>个主机。</a:t>
            </a:r>
            <a:endParaRPr lang="en-US" altLang="zh-CN" dirty="0" smtClean="0">
              <a:ea typeface="宋体" charset="-122"/>
            </a:endParaRPr>
          </a:p>
          <a:p>
            <a:r>
              <a:rPr lang="zh-CN" altLang="en-US" dirty="0" smtClean="0">
                <a:ea typeface="宋体" charset="-122"/>
              </a:rPr>
              <a:t>传统的</a:t>
            </a:r>
            <a:r>
              <a:rPr lang="en-US" altLang="zh-CN" dirty="0" smtClean="0">
                <a:ea typeface="宋体" charset="-122"/>
              </a:rPr>
              <a:t>IP</a:t>
            </a:r>
            <a:r>
              <a:rPr lang="zh-CN" altLang="en-US" dirty="0" smtClean="0">
                <a:ea typeface="宋体" charset="-122"/>
              </a:rPr>
              <a:t>规定</a:t>
            </a:r>
            <a:r>
              <a:rPr lang="en-US" altLang="zh-CN" dirty="0" smtClean="0">
                <a:ea typeface="宋体" charset="-122"/>
              </a:rPr>
              <a:t>IP</a:t>
            </a:r>
            <a:r>
              <a:rPr lang="zh-CN" altLang="en-US" dirty="0" smtClean="0">
                <a:ea typeface="宋体" charset="-122"/>
              </a:rPr>
              <a:t>分组的目的地址只有是一个单播地址。信息发布、视频会议等效率低，浪费网络资源。</a:t>
            </a:r>
          </a:p>
          <a:p>
            <a:endParaRPr lang="zh-CN" altLang="en-US" dirty="0" smtClean="0">
              <a:ea typeface="宋体" charset="-122"/>
            </a:endParaRPr>
          </a:p>
        </p:txBody>
      </p:sp>
    </p:spTree>
    <p:extLst>
      <p:ext uri="{BB962C8B-B14F-4D97-AF65-F5344CB8AC3E}">
        <p14:creationId xmlns:p14="http://schemas.microsoft.com/office/powerpoint/2010/main" xmlns="" val="193718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r>
              <a:rPr lang="zh-CN" altLang="en-US" dirty="0" smtClean="0">
                <a:ea typeface="宋体" charset="-122"/>
              </a:rPr>
              <a:t>主机</a:t>
            </a:r>
            <a:r>
              <a:rPr lang="en-US" altLang="zh-CN" dirty="0" smtClean="0">
                <a:ea typeface="宋体" charset="-122"/>
              </a:rPr>
              <a:t>0</a:t>
            </a:r>
            <a:r>
              <a:rPr lang="zh-CN" altLang="en-US" dirty="0" smtClean="0">
                <a:ea typeface="宋体" charset="-122"/>
              </a:rPr>
              <a:t>打算向主机</a:t>
            </a:r>
            <a:r>
              <a:rPr lang="en-US" altLang="zh-CN" dirty="0" smtClean="0">
                <a:ea typeface="宋体" charset="-122"/>
              </a:rPr>
              <a:t>1~20</a:t>
            </a:r>
            <a:r>
              <a:rPr lang="zh-CN" altLang="en-US" dirty="0" smtClean="0">
                <a:ea typeface="宋体" charset="-122"/>
              </a:rPr>
              <a:t>发送同一个文件，只需准备</a:t>
            </a:r>
            <a:r>
              <a:rPr lang="en-US" altLang="zh-CN" dirty="0" smtClean="0">
                <a:ea typeface="宋体" charset="-122"/>
              </a:rPr>
              <a:t>1</a:t>
            </a:r>
            <a:r>
              <a:rPr lang="zh-CN" altLang="en-US" dirty="0" smtClean="0">
                <a:ea typeface="宋体" charset="-122"/>
              </a:rPr>
              <a:t>个文件副本，封装</a:t>
            </a:r>
            <a:r>
              <a:rPr lang="en-US" altLang="zh-CN" dirty="0" smtClean="0">
                <a:ea typeface="宋体" charset="-122"/>
              </a:rPr>
              <a:t>1</a:t>
            </a:r>
            <a:r>
              <a:rPr lang="zh-CN" altLang="en-US" dirty="0" smtClean="0">
                <a:ea typeface="宋体" charset="-122"/>
              </a:rPr>
              <a:t>个多播分组中，发送给多播组中的</a:t>
            </a:r>
            <a:r>
              <a:rPr lang="en-US" altLang="zh-CN" dirty="0" smtClean="0">
                <a:ea typeface="宋体" charset="-122"/>
              </a:rPr>
              <a:t>20</a:t>
            </a:r>
            <a:r>
              <a:rPr lang="zh-CN" altLang="en-US" dirty="0" smtClean="0">
                <a:ea typeface="宋体" charset="-122"/>
              </a:rPr>
              <a:t>个成员主机。</a:t>
            </a:r>
            <a:endParaRPr lang="en-US" altLang="zh-CN" dirty="0" smtClean="0">
              <a:ea typeface="宋体" charset="-122"/>
            </a:endParaRPr>
          </a:p>
          <a:p>
            <a:r>
              <a:rPr lang="en-US" altLang="zh-CN" dirty="0" smtClean="0">
                <a:solidFill>
                  <a:srgbClr val="1A3868"/>
                </a:solidFill>
                <a:latin typeface="Times New Roman" pitchFamily="18" charset="0"/>
                <a:ea typeface="微软雅黑" pitchFamily="34" charset="-122"/>
                <a:cs typeface="Times New Roman" pitchFamily="18" charset="0"/>
              </a:rPr>
              <a:t>1989</a:t>
            </a:r>
            <a:r>
              <a:rPr lang="zh-CN" altLang="en-US" dirty="0" smtClean="0">
                <a:solidFill>
                  <a:srgbClr val="1A3868"/>
                </a:solidFill>
                <a:latin typeface="Times New Roman" pitchFamily="18" charset="0"/>
                <a:ea typeface="微软雅黑" pitchFamily="34" charset="-122"/>
                <a:cs typeface="Times New Roman" pitchFamily="18" charset="0"/>
              </a:rPr>
              <a:t>年定义</a:t>
            </a:r>
            <a:r>
              <a:rPr lang="en-US" altLang="zh-CN" dirty="0" smtClean="0">
                <a:solidFill>
                  <a:srgbClr val="1A3868"/>
                </a:solidFill>
                <a:latin typeface="Times New Roman" pitchFamily="18" charset="0"/>
                <a:ea typeface="微软雅黑" pitchFamily="34" charset="-122"/>
                <a:cs typeface="Times New Roman" pitchFamily="18" charset="0"/>
              </a:rPr>
              <a:t>.</a:t>
            </a:r>
            <a:endParaRPr lang="zh-CN" altLang="en-US" b="1" dirty="0" smtClean="0">
              <a:ea typeface="宋体" charset="-122"/>
            </a:endParaRPr>
          </a:p>
          <a:p>
            <a:endParaRPr lang="zh-CN" altLang="en-US" dirty="0" smtClean="0">
              <a:ea typeface="宋体" charset="-122"/>
            </a:endParaRPr>
          </a:p>
        </p:txBody>
      </p:sp>
    </p:spTree>
    <p:extLst>
      <p:ext uri="{BB962C8B-B14F-4D97-AF65-F5344CB8AC3E}">
        <p14:creationId xmlns:p14="http://schemas.microsoft.com/office/powerpoint/2010/main" xmlns="" val="170416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r>
              <a:rPr lang="en-US" altLang="zh-CN" dirty="0" smtClean="0">
                <a:ea typeface="宋体" charset="-122"/>
              </a:rPr>
              <a:t>IP</a:t>
            </a:r>
            <a:r>
              <a:rPr lang="zh-CN" altLang="en-US" dirty="0" smtClean="0">
                <a:ea typeface="宋体" charset="-122"/>
              </a:rPr>
              <a:t>多播分组使用的是</a:t>
            </a:r>
            <a:r>
              <a:rPr lang="en-US" altLang="zh-CN" dirty="0" smtClean="0">
                <a:ea typeface="宋体" charset="-122"/>
              </a:rPr>
              <a:t>IP</a:t>
            </a:r>
            <a:r>
              <a:rPr lang="zh-CN" altLang="en-US" dirty="0" smtClean="0">
                <a:ea typeface="宋体" charset="-122"/>
              </a:rPr>
              <a:t>多播地址，只能用于目的地址，不能用于源地址。</a:t>
            </a:r>
          </a:p>
          <a:p>
            <a:r>
              <a:rPr lang="zh-CN" altLang="en-US" dirty="0" smtClean="0">
                <a:ea typeface="宋体" charset="-122"/>
              </a:rPr>
              <a:t>每个多播组可能包含分布在不同网络中的多个主机，分属于不同网络（本身就有不同的单播</a:t>
            </a:r>
            <a:r>
              <a:rPr lang="en-US" altLang="zh-CN" dirty="0" smtClean="0">
                <a:ea typeface="宋体" charset="-122"/>
              </a:rPr>
              <a:t>IP</a:t>
            </a:r>
            <a:r>
              <a:rPr lang="zh-CN" altLang="en-US" dirty="0" smtClean="0">
                <a:ea typeface="宋体" charset="-122"/>
              </a:rPr>
              <a:t>地址），同时这些主机又都属于某一个多播组。</a:t>
            </a:r>
            <a:endParaRPr lang="en-US" altLang="zh-CN" dirty="0" smtClean="0">
              <a:ea typeface="宋体" charset="-122"/>
            </a:endParaRPr>
          </a:p>
          <a:p>
            <a:r>
              <a:rPr lang="zh-CN" altLang="en-US" dirty="0" smtClean="0">
                <a:ea typeface="宋体" charset="-122"/>
              </a:rPr>
              <a:t>局域网内的不考虑。</a:t>
            </a:r>
          </a:p>
        </p:txBody>
      </p:sp>
    </p:spTree>
    <p:extLst>
      <p:ext uri="{BB962C8B-B14F-4D97-AF65-F5344CB8AC3E}">
        <p14:creationId xmlns:p14="http://schemas.microsoft.com/office/powerpoint/2010/main" xmlns="" val="222026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p:spPr>
        <p:txBody>
          <a:bodyPr/>
          <a:lstStyle/>
          <a:p>
            <a:r>
              <a:rPr lang="en-US" altLang="zh-CN" sz="1000" dirty="0" smtClean="0">
                <a:solidFill>
                  <a:srgbClr val="1A3868"/>
                </a:solidFill>
                <a:ea typeface="微软雅黑" pitchFamily="34" charset="-122"/>
                <a:cs typeface="Times New Roman" pitchFamily="18" charset="0"/>
              </a:rPr>
              <a:t>RFC3330</a:t>
            </a:r>
            <a:r>
              <a:rPr lang="zh-CN" altLang="en-US" sz="1000" dirty="0" smtClean="0">
                <a:solidFill>
                  <a:srgbClr val="1A3868"/>
                </a:solidFill>
                <a:ea typeface="微软雅黑" pitchFamily="34" charset="-122"/>
                <a:cs typeface="Times New Roman" pitchFamily="18" charset="0"/>
              </a:rPr>
              <a:t>定义了</a:t>
            </a:r>
            <a:r>
              <a:rPr lang="en-US" altLang="zh-CN" sz="1000" dirty="0" smtClean="0">
                <a:solidFill>
                  <a:srgbClr val="1A3868"/>
                </a:solidFill>
                <a:ea typeface="微软雅黑" pitchFamily="34" charset="-122"/>
                <a:cs typeface="Times New Roman" pitchFamily="18" charset="0"/>
              </a:rPr>
              <a:t>D</a:t>
            </a:r>
            <a:r>
              <a:rPr lang="zh-CN" altLang="en-US" sz="1000" dirty="0" smtClean="0">
                <a:solidFill>
                  <a:srgbClr val="1A3868"/>
                </a:solidFill>
                <a:ea typeface="微软雅黑" pitchFamily="34" charset="-122"/>
                <a:cs typeface="Times New Roman" pitchFamily="18" charset="0"/>
              </a:rPr>
              <a:t>类地址空间中被预留做特殊用途的部分多播地址：</a:t>
            </a:r>
          </a:p>
          <a:p>
            <a:r>
              <a:rPr lang="en-US" altLang="zh-CN" sz="1000" dirty="0" smtClean="0">
                <a:solidFill>
                  <a:srgbClr val="1A3868"/>
                </a:solidFill>
                <a:ea typeface="微软雅黑" pitchFamily="34" charset="-122"/>
                <a:cs typeface="Times New Roman" pitchFamily="18" charset="0"/>
              </a:rPr>
              <a:t>224.0.0.0</a:t>
            </a:r>
            <a:r>
              <a:rPr lang="zh-CN" altLang="en-US" sz="1000" dirty="0" smtClean="0">
                <a:solidFill>
                  <a:srgbClr val="1A3868"/>
                </a:solidFill>
                <a:ea typeface="微软雅黑" pitchFamily="34" charset="-122"/>
                <a:cs typeface="Times New Roman" pitchFamily="18" charset="0"/>
              </a:rPr>
              <a:t>被保留；</a:t>
            </a:r>
            <a:r>
              <a:rPr lang="en-US" altLang="zh-CN" sz="1000" dirty="0" smtClean="0">
                <a:solidFill>
                  <a:srgbClr val="1A3868"/>
                </a:solidFill>
                <a:ea typeface="微软雅黑" pitchFamily="34" charset="-122"/>
                <a:cs typeface="Times New Roman" pitchFamily="18" charset="0"/>
              </a:rPr>
              <a:t>224.0.0.1</a:t>
            </a:r>
            <a:r>
              <a:rPr lang="zh-CN" altLang="en-US" sz="1000" dirty="0" smtClean="0">
                <a:solidFill>
                  <a:srgbClr val="1A3868"/>
                </a:solidFill>
                <a:ea typeface="微软雅黑" pitchFamily="34" charset="-122"/>
                <a:cs typeface="Times New Roman" pitchFamily="18" charset="0"/>
              </a:rPr>
              <a:t>指定为本网所有参加多播的主机和路由器使用；</a:t>
            </a:r>
            <a:r>
              <a:rPr lang="en-US" altLang="zh-CN" sz="1000" dirty="0" smtClean="0">
                <a:solidFill>
                  <a:srgbClr val="1A3868"/>
                </a:solidFill>
                <a:ea typeface="微软雅黑" pitchFamily="34" charset="-122"/>
                <a:cs typeface="Times New Roman" pitchFamily="18" charset="0"/>
              </a:rPr>
              <a:t>224.0.0.11</a:t>
            </a:r>
            <a:r>
              <a:rPr lang="zh-CN" altLang="en-US" sz="1000" dirty="0" smtClean="0">
                <a:solidFill>
                  <a:srgbClr val="1A3868"/>
                </a:solidFill>
                <a:ea typeface="微软雅黑" pitchFamily="34" charset="-122"/>
                <a:cs typeface="Times New Roman" pitchFamily="18" charset="0"/>
              </a:rPr>
              <a:t>指定为移动代理的地址；</a:t>
            </a:r>
            <a:endParaRPr lang="en-US" altLang="zh-CN" sz="1000" dirty="0" smtClean="0">
              <a:solidFill>
                <a:srgbClr val="1A3868"/>
              </a:solidFill>
              <a:ea typeface="微软雅黑" pitchFamily="34" charset="-122"/>
              <a:cs typeface="Times New Roman" pitchFamily="18" charset="0"/>
            </a:endParaRPr>
          </a:p>
          <a:p>
            <a:r>
              <a:rPr lang="en-US" altLang="zh-CN" sz="1000" dirty="0" smtClean="0">
                <a:solidFill>
                  <a:srgbClr val="1A3868"/>
                </a:solidFill>
                <a:ea typeface="微软雅黑" pitchFamily="34" charset="-122"/>
                <a:cs typeface="Times New Roman" pitchFamily="18" charset="0"/>
              </a:rPr>
              <a:t>224.0.1.1</a:t>
            </a:r>
            <a:r>
              <a:rPr lang="zh-CN" altLang="en-US" sz="1000" dirty="0" smtClean="0">
                <a:solidFill>
                  <a:srgbClr val="1A3868"/>
                </a:solidFill>
                <a:ea typeface="微软雅黑" pitchFamily="34" charset="-122"/>
                <a:cs typeface="Times New Roman" pitchFamily="18" charset="0"/>
              </a:rPr>
              <a:t>～</a:t>
            </a:r>
            <a:r>
              <a:rPr lang="en-US" altLang="zh-CN" sz="1000" dirty="0" smtClean="0">
                <a:solidFill>
                  <a:srgbClr val="1A3868"/>
                </a:solidFill>
                <a:ea typeface="微软雅黑" pitchFamily="34" charset="-122"/>
                <a:cs typeface="Times New Roman" pitchFamily="18" charset="0"/>
              </a:rPr>
              <a:t>224.0.1.18</a:t>
            </a:r>
            <a:r>
              <a:rPr lang="zh-CN" altLang="en-US" sz="1000" dirty="0" smtClean="0">
                <a:solidFill>
                  <a:srgbClr val="1A3868"/>
                </a:solidFill>
                <a:ea typeface="微软雅黑" pitchFamily="34" charset="-122"/>
                <a:cs typeface="Times New Roman" pitchFamily="18" charset="0"/>
              </a:rPr>
              <a:t>被预留为电视会议等多播的应用；</a:t>
            </a:r>
            <a:endParaRPr lang="en-US" altLang="zh-CN" sz="1000" dirty="0" smtClean="0">
              <a:solidFill>
                <a:srgbClr val="1A3868"/>
              </a:solidFill>
              <a:ea typeface="微软雅黑" pitchFamily="34" charset="-122"/>
              <a:cs typeface="Times New Roman" pitchFamily="18" charset="0"/>
            </a:endParaRPr>
          </a:p>
          <a:p>
            <a:r>
              <a:rPr lang="en-US" altLang="zh-CN" sz="1000" dirty="0" smtClean="0">
                <a:solidFill>
                  <a:srgbClr val="1A3868"/>
                </a:solidFill>
                <a:ea typeface="微软雅黑" pitchFamily="34" charset="-122"/>
                <a:cs typeface="Times New Roman" pitchFamily="18" charset="0"/>
              </a:rPr>
              <a:t>239.0.0.0</a:t>
            </a:r>
            <a:r>
              <a:rPr lang="zh-CN" altLang="en-US" sz="1000" dirty="0" smtClean="0">
                <a:solidFill>
                  <a:srgbClr val="1A3868"/>
                </a:solidFill>
                <a:ea typeface="微软雅黑" pitchFamily="34" charset="-122"/>
                <a:cs typeface="Times New Roman" pitchFamily="18" charset="0"/>
              </a:rPr>
              <a:t>～</a:t>
            </a:r>
            <a:r>
              <a:rPr lang="en-US" altLang="zh-CN" sz="1000" dirty="0" smtClean="0">
                <a:solidFill>
                  <a:srgbClr val="1A3868"/>
                </a:solidFill>
                <a:ea typeface="微软雅黑" pitchFamily="34" charset="-122"/>
                <a:cs typeface="Times New Roman" pitchFamily="18" charset="0"/>
              </a:rPr>
              <a:t>239.255.255.255</a:t>
            </a:r>
            <a:r>
              <a:rPr lang="zh-CN" altLang="en-US" sz="1000" dirty="0" smtClean="0">
                <a:solidFill>
                  <a:srgbClr val="1A3868"/>
                </a:solidFill>
                <a:ea typeface="微软雅黑" pitchFamily="34" charset="-122"/>
                <a:cs typeface="Times New Roman" pitchFamily="18" charset="0"/>
              </a:rPr>
              <a:t>限制在一个组织中使用；</a:t>
            </a:r>
            <a:endParaRPr lang="en-US" altLang="zh-CN" sz="1000" dirty="0" smtClean="0">
              <a:solidFill>
                <a:srgbClr val="1A3868"/>
              </a:solidFill>
              <a:ea typeface="微软雅黑" pitchFamily="34" charset="-122"/>
              <a:cs typeface="Times New Roman" pitchFamily="18" charset="0"/>
            </a:endParaRPr>
          </a:p>
          <a:p>
            <a:r>
              <a:rPr lang="zh-CN" altLang="en-US" sz="1000" dirty="0" smtClean="0">
                <a:solidFill>
                  <a:srgbClr val="1A3868"/>
                </a:solidFill>
                <a:ea typeface="微软雅黑" pitchFamily="34" charset="-122"/>
                <a:cs typeface="Times New Roman" pitchFamily="18" charset="0"/>
              </a:rPr>
              <a:t>完整的保留多播地址表可以从</a:t>
            </a:r>
            <a:r>
              <a:rPr lang="en-US" altLang="zh-CN" sz="1000" dirty="0" smtClean="0">
                <a:solidFill>
                  <a:srgbClr val="1A3868"/>
                </a:solidFill>
                <a:ea typeface="微软雅黑" pitchFamily="34" charset="-122"/>
                <a:cs typeface="Times New Roman" pitchFamily="18" charset="0"/>
              </a:rPr>
              <a:t>IANA</a:t>
            </a:r>
            <a:r>
              <a:rPr lang="zh-CN" altLang="en-US" sz="1000" dirty="0" smtClean="0">
                <a:solidFill>
                  <a:srgbClr val="1A3868"/>
                </a:solidFill>
                <a:ea typeface="微软雅黑" pitchFamily="34" charset="-122"/>
                <a:cs typeface="Times New Roman" pitchFamily="18" charset="0"/>
              </a:rPr>
              <a:t>网站获取。</a:t>
            </a:r>
          </a:p>
          <a:p>
            <a:endParaRPr lang="en-US" altLang="zh-CN" sz="1000" dirty="0" smtClean="0">
              <a:solidFill>
                <a:srgbClr val="1A3868"/>
              </a:solidFill>
              <a:ea typeface="微软雅黑" pitchFamily="34" charset="-122"/>
              <a:cs typeface="Times New Roman" pitchFamily="18" charset="0"/>
            </a:endParaRPr>
          </a:p>
        </p:txBody>
      </p:sp>
    </p:spTree>
    <p:extLst>
      <p:ext uri="{BB962C8B-B14F-4D97-AF65-F5344CB8AC3E}">
        <p14:creationId xmlns:p14="http://schemas.microsoft.com/office/powerpoint/2010/main" xmlns="" val="370106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extLst>
      <p:ext uri="{BB962C8B-B14F-4D97-AF65-F5344CB8AC3E}">
        <p14:creationId xmlns:p14="http://schemas.microsoft.com/office/powerpoint/2010/main" xmlns="" val="1443567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extLst>
      <p:ext uri="{BB962C8B-B14F-4D97-AF65-F5344CB8AC3E}">
        <p14:creationId xmlns:p14="http://schemas.microsoft.com/office/powerpoint/2010/main" xmlns="" val="318508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ln/>
        </p:spPr>
      </p:sp>
      <p:sp>
        <p:nvSpPr>
          <p:cNvPr id="17410" name="备注占位符 2"/>
          <p:cNvSpPr>
            <a:spLocks noGrp="1"/>
          </p:cNvSpPr>
          <p:nvPr>
            <p:ph type="body" idx="1"/>
          </p:nvPr>
        </p:nvSpPr>
        <p:spPr>
          <a:xfrm>
            <a:off x="685800" y="4343400"/>
            <a:ext cx="5486400" cy="4114800"/>
          </a:xfrm>
          <a:noFill/>
          <a:ln/>
        </p:spPr>
        <p:txBody>
          <a:bodyPr/>
          <a:lstStyle/>
          <a:p>
            <a:pPr>
              <a:spcBef>
                <a:spcPct val="0"/>
              </a:spcBef>
            </a:pP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协议提供尽力而为的服务，优点是简单，但是缺少差错控制和查询机制。</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分组发出去后，是否到达，是否出现错误，源主机不知道。</a:t>
            </a:r>
            <a:endParaRPr lang="en-US" altLang="zh-CN" b="0" dirty="0" smtClean="0">
              <a:ea typeface="宋体" charset="-122"/>
              <a:cs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defRPr/>
            </a:pPr>
            <a:r>
              <a:rPr lang="zh-CN" altLang="en-US" b="0" dirty="0" smtClean="0">
                <a:solidFill>
                  <a:srgbClr val="1A3868"/>
                </a:solidFill>
                <a:ea typeface="宋体" charset="-122"/>
                <a:cs typeface="Times New Roman" pitchFamily="18" charset="0"/>
              </a:rPr>
              <a:t>设计的初衷是用于</a:t>
            </a:r>
            <a:r>
              <a:rPr lang="en-US" altLang="en-US" b="0" dirty="0" smtClean="0">
                <a:solidFill>
                  <a:srgbClr val="1A3868"/>
                </a:solidFill>
                <a:ea typeface="宋体" charset="-122"/>
                <a:cs typeface="Times New Roman" pitchFamily="18" charset="0"/>
              </a:rPr>
              <a:t>IP</a:t>
            </a:r>
            <a:r>
              <a:rPr lang="zh-CN" altLang="en-US" b="0" dirty="0" smtClean="0">
                <a:solidFill>
                  <a:srgbClr val="1A3868"/>
                </a:solidFill>
                <a:ea typeface="宋体" charset="-122"/>
                <a:cs typeface="Times New Roman" pitchFamily="18" charset="0"/>
              </a:rPr>
              <a:t>协议在执行过程中的出错报告，严格地说是由路由器来向源主机报告传输差错的原因；</a:t>
            </a:r>
            <a:endParaRPr lang="en-US" altLang="zh-CN" b="0" dirty="0" smtClean="0">
              <a:solidFill>
                <a:srgbClr val="1A3868"/>
              </a:solidFill>
              <a:ea typeface="宋体" charset="-122"/>
              <a:cs typeface="Times New Roman" pitchFamily="18" charset="0"/>
            </a:endParaRPr>
          </a:p>
          <a:p>
            <a:pPr>
              <a:spcBef>
                <a:spcPct val="0"/>
              </a:spcBef>
            </a:pPr>
            <a:r>
              <a:rPr lang="en-US" altLang="zh-CN" b="0" dirty="0" smtClean="0">
                <a:ea typeface="宋体" charset="-122"/>
                <a:cs typeface="Times New Roman" pitchFamily="18" charset="0"/>
              </a:rPr>
              <a:t>ICMP</a:t>
            </a:r>
            <a:r>
              <a:rPr lang="zh-CN" altLang="en-US" b="0" dirty="0" smtClean="0">
                <a:ea typeface="宋体" charset="-122"/>
                <a:cs typeface="Times New Roman" pitchFamily="18" charset="0"/>
              </a:rPr>
              <a:t>本身是网络层的一个协议，用于在</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主机、路由器之间传递控制消息，它的报文要封装成</a:t>
            </a:r>
            <a:r>
              <a:rPr lang="en-US" altLang="zh-CN" b="0" dirty="0" smtClean="0">
                <a:ea typeface="宋体" charset="-122"/>
                <a:cs typeface="Times New Roman" pitchFamily="18" charset="0"/>
              </a:rPr>
              <a:t>IP</a:t>
            </a:r>
            <a:r>
              <a:rPr lang="zh-CN" altLang="en-US" b="0" dirty="0" smtClean="0">
                <a:ea typeface="宋体" charset="-122"/>
                <a:cs typeface="Times New Roman" pitchFamily="18" charset="0"/>
              </a:rPr>
              <a:t>分组，然后再传送给数据链路层。</a:t>
            </a:r>
            <a:endParaRPr lang="en-US" altLang="zh-CN" b="0" dirty="0" smtClean="0">
              <a:ea typeface="宋体" charset="-122"/>
              <a:cs typeface="Times New Roman" pitchFamily="18" charset="0"/>
            </a:endParaRPr>
          </a:p>
          <a:p>
            <a:pPr>
              <a:spcBef>
                <a:spcPct val="0"/>
              </a:spcBef>
            </a:pPr>
            <a:r>
              <a:rPr kumimoji="0" lang="en-US" altLang="zh-CN" sz="1200" dirty="0" smtClean="0">
                <a:latin typeface="华文楷体" panose="02010600040101010101" pitchFamily="2" charset="-122"/>
                <a:ea typeface="华文楷体" panose="02010600040101010101" pitchFamily="2" charset="-122"/>
              </a:rPr>
              <a:t>ICMP</a:t>
            </a:r>
            <a:r>
              <a:rPr kumimoji="0" lang="zh-CN" altLang="en-US" sz="1200" dirty="0" smtClean="0">
                <a:latin typeface="华文楷体" panose="02010600040101010101" pitchFamily="2" charset="-122"/>
                <a:ea typeface="华文楷体" panose="02010600040101010101" pitchFamily="2" charset="-122"/>
              </a:rPr>
              <a:t>差错报告采用</a:t>
            </a:r>
            <a:r>
              <a:rPr kumimoji="0" lang="zh-CN" altLang="en-US" sz="1200" dirty="0" smtClean="0">
                <a:solidFill>
                  <a:schemeClr val="accent2"/>
                </a:solidFill>
                <a:latin typeface="华文楷体" panose="02010600040101010101" pitchFamily="2" charset="-122"/>
                <a:ea typeface="华文楷体" panose="02010600040101010101" pitchFamily="2" charset="-122"/>
              </a:rPr>
              <a:t>路由器-</a:t>
            </a:r>
            <a:r>
              <a:rPr kumimoji="0" lang="en-US" altLang="zh-CN" sz="1200" dirty="0" smtClean="0">
                <a:solidFill>
                  <a:schemeClr val="accent2"/>
                </a:solidFill>
                <a:latin typeface="华文楷体" panose="02010600040101010101" pitchFamily="2" charset="-122"/>
                <a:ea typeface="华文楷体" panose="02010600040101010101" pitchFamily="2" charset="-122"/>
              </a:rPr>
              <a:t>-</a:t>
            </a:r>
            <a:r>
              <a:rPr kumimoji="0" lang="zh-CN" altLang="en-US" sz="1200" dirty="0" smtClean="0">
                <a:solidFill>
                  <a:schemeClr val="accent2"/>
                </a:solidFill>
                <a:latin typeface="华文楷体" panose="02010600040101010101" pitchFamily="2" charset="-122"/>
                <a:ea typeface="华文楷体" panose="02010600040101010101" pitchFamily="2" charset="-122"/>
              </a:rPr>
              <a:t>源主机</a:t>
            </a:r>
            <a:r>
              <a:rPr kumimoji="0" lang="zh-CN" altLang="en-US" sz="1200" dirty="0" smtClean="0">
                <a:latin typeface="华文楷体" panose="02010600040101010101" pitchFamily="2" charset="-122"/>
                <a:ea typeface="华文楷体" panose="02010600040101010101" pitchFamily="2" charset="-122"/>
              </a:rPr>
              <a:t>的模式，路由器在发现数据报传输出现错误时只向源主机报告差错原因。</a:t>
            </a:r>
            <a:endParaRPr lang="en-US" altLang="zh-CN" b="0" dirty="0" smtClean="0">
              <a:ea typeface="宋体" charset="-122"/>
              <a:cs typeface="Times New Roman" pitchFamily="18" charset="0"/>
            </a:endParaRPr>
          </a:p>
          <a:p>
            <a:pPr>
              <a:spcBef>
                <a:spcPct val="0"/>
              </a:spcBef>
            </a:pPr>
            <a:endParaRPr lang="zh-CN" altLang="en-US" dirty="0" smtClean="0">
              <a:ea typeface="宋体" charset="-122"/>
            </a:endParaRPr>
          </a:p>
        </p:txBody>
      </p:sp>
      <p:sp>
        <p:nvSpPr>
          <p:cNvPr id="1741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8B4710C-1A31-424B-A75E-C4298E736649}" type="slidenum">
              <a:rPr lang="zh-CN" altLang="en-US" sz="1200" b="0" u="none">
                <a:solidFill>
                  <a:schemeClr val="tx1"/>
                </a:solidFill>
                <a:latin typeface="Calibri" pitchFamily="34" charset="0"/>
                <a:ea typeface="宋体" charset="-122"/>
              </a:rPr>
              <a:pPr algn="r"/>
              <a:t>4</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274380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p:spPr>
        <p:txBody>
          <a:bodyPr/>
          <a:lstStyle/>
          <a:p>
            <a:endParaRPr lang="zh-CN" altLang="en-US" sz="1400" smtClean="0">
              <a:solidFill>
                <a:srgbClr val="1A3868"/>
              </a:solidFill>
              <a:ea typeface="微软雅黑" pitchFamily="34" charset="-122"/>
              <a:cs typeface="Times New Roman" pitchFamily="18" charset="0"/>
            </a:endParaRPr>
          </a:p>
        </p:txBody>
      </p:sp>
    </p:spTree>
    <p:extLst>
      <p:ext uri="{BB962C8B-B14F-4D97-AF65-F5344CB8AC3E}">
        <p14:creationId xmlns:p14="http://schemas.microsoft.com/office/powerpoint/2010/main" xmlns="" val="4159992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p:spPr>
        <p:txBody>
          <a:bodyPr/>
          <a:lstStyle/>
          <a:p>
            <a:r>
              <a:rPr lang="zh-CN" altLang="en-US" sz="1000" dirty="0" smtClean="0">
                <a:solidFill>
                  <a:srgbClr val="1A3868"/>
                </a:solidFill>
                <a:ea typeface="微软雅黑" pitchFamily="34" charset="-122"/>
                <a:cs typeface="Times New Roman" pitchFamily="18" charset="0"/>
              </a:rPr>
              <a:t>具体有两种实现方式：一种是专用多播路由器，另一种是在传统路由器上实现多播路由功能。</a:t>
            </a:r>
            <a:endParaRPr lang="en-US" altLang="zh-CN" sz="1000" dirty="0" smtClean="0">
              <a:solidFill>
                <a:srgbClr val="1A3868"/>
              </a:solidFill>
              <a:ea typeface="微软雅黑" pitchFamily="34" charset="-122"/>
              <a:cs typeface="Times New Roman" pitchFamily="18" charset="0"/>
            </a:endParaRPr>
          </a:p>
          <a:p>
            <a:r>
              <a:rPr lang="zh-CN" altLang="en-US" sz="1000" dirty="0" smtClean="0">
                <a:solidFill>
                  <a:srgbClr val="1A3868"/>
                </a:solidFill>
                <a:ea typeface="微软雅黑" pitchFamily="34" charset="-122"/>
                <a:cs typeface="Times New Roman" pitchFamily="18" charset="0"/>
              </a:rPr>
              <a:t>源分布树是以发送多播分组的源节点为根，连接所有多播组成员所在网络的转发多播树。</a:t>
            </a:r>
            <a:r>
              <a:rPr lang="zh-CN" altLang="en-US" dirty="0" smtClean="0">
                <a:solidFill>
                  <a:srgbClr val="C00000"/>
                </a:solidFill>
                <a:ea typeface="微软雅黑" pitchFamily="34" charset="-122"/>
                <a:cs typeface="Times New Roman" pitchFamily="18" charset="0"/>
              </a:rPr>
              <a:t>共享分布树是以某个指定的路由器为根，</a:t>
            </a:r>
            <a:r>
              <a:rPr lang="zh-CN" altLang="en-US" sz="1000" dirty="0" smtClean="0">
                <a:solidFill>
                  <a:srgbClr val="1A3868"/>
                </a:solidFill>
                <a:ea typeface="微软雅黑" pitchFamily="34" charset="-122"/>
                <a:cs typeface="Times New Roman" pitchFamily="18" charset="0"/>
              </a:rPr>
              <a:t>连接所有多播组成员所在网络的转发多播树。使用</a:t>
            </a:r>
            <a:r>
              <a:rPr lang="zh-CN" altLang="en-US" dirty="0" smtClean="0">
                <a:solidFill>
                  <a:srgbClr val="C00000"/>
                </a:solidFill>
                <a:ea typeface="微软雅黑" pitchFamily="34" charset="-122"/>
                <a:cs typeface="Times New Roman" pitchFamily="18" charset="0"/>
              </a:rPr>
              <a:t>共享分布树时，发送节点首先将多播分组发送到根节点路由器，再由根节点转发到所有多播组成员所在的网络。</a:t>
            </a:r>
          </a:p>
        </p:txBody>
      </p:sp>
    </p:spTree>
    <p:extLst>
      <p:ext uri="{BB962C8B-B14F-4D97-AF65-F5344CB8AC3E}">
        <p14:creationId xmlns:p14="http://schemas.microsoft.com/office/powerpoint/2010/main" xmlns="" val="66885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p:spPr>
        <p:txBody>
          <a:bodyPr/>
          <a:lstStyle/>
          <a:p>
            <a:endParaRPr lang="zh-CN" altLang="en-US" dirty="0" smtClean="0">
              <a:solidFill>
                <a:srgbClr val="C00000"/>
              </a:solidFill>
              <a:ea typeface="微软雅黑" pitchFamily="34" charset="-122"/>
              <a:cs typeface="Times New Roman" pitchFamily="18" charset="0"/>
            </a:endParaRPr>
          </a:p>
        </p:txBody>
      </p:sp>
    </p:spTree>
    <p:extLst>
      <p:ext uri="{BB962C8B-B14F-4D97-AF65-F5344CB8AC3E}">
        <p14:creationId xmlns:p14="http://schemas.microsoft.com/office/powerpoint/2010/main" xmlns="" val="29766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r>
              <a:rPr lang="zh-CN" altLang="en-US" dirty="0" smtClean="0">
                <a:ea typeface="宋体" charset="-122"/>
              </a:rPr>
              <a:t>网络</a:t>
            </a:r>
            <a:r>
              <a:rPr lang="en-US" altLang="zh-CN" dirty="0" smtClean="0">
                <a:ea typeface="宋体" charset="-122"/>
              </a:rPr>
              <a:t>1</a:t>
            </a:r>
            <a:r>
              <a:rPr lang="zh-CN" altLang="en-US" dirty="0" smtClean="0">
                <a:ea typeface="宋体" charset="-122"/>
              </a:rPr>
              <a:t>的主机向网络</a:t>
            </a:r>
            <a:r>
              <a:rPr lang="en-US" altLang="zh-CN" dirty="0" smtClean="0">
                <a:ea typeface="宋体" charset="-122"/>
              </a:rPr>
              <a:t>2</a:t>
            </a:r>
            <a:r>
              <a:rPr lang="zh-CN" altLang="en-US" dirty="0" smtClean="0">
                <a:ea typeface="宋体" charset="-122"/>
              </a:rPr>
              <a:t>的一些主机进行多播，但是路由器</a:t>
            </a:r>
            <a:r>
              <a:rPr lang="en-US" altLang="zh-CN" dirty="0" smtClean="0">
                <a:ea typeface="宋体" charset="-122"/>
              </a:rPr>
              <a:t>1</a:t>
            </a:r>
            <a:r>
              <a:rPr lang="zh-CN" altLang="en-US" dirty="0" smtClean="0">
                <a:ea typeface="宋体" charset="-122"/>
              </a:rPr>
              <a:t>或路由器</a:t>
            </a:r>
            <a:r>
              <a:rPr lang="en-US" altLang="zh-CN" dirty="0" smtClean="0">
                <a:ea typeface="宋体" charset="-122"/>
              </a:rPr>
              <a:t>2</a:t>
            </a:r>
            <a:r>
              <a:rPr lang="zh-CN" altLang="en-US" dirty="0" smtClean="0">
                <a:ea typeface="宋体" charset="-122"/>
              </a:rPr>
              <a:t>不支持多播协议，因而不能按多播地址转发多播分组。因此路由器</a:t>
            </a:r>
            <a:r>
              <a:rPr lang="en-US" altLang="zh-CN" dirty="0" smtClean="0">
                <a:ea typeface="宋体" charset="-122"/>
              </a:rPr>
              <a:t>1</a:t>
            </a:r>
            <a:r>
              <a:rPr lang="zh-CN" altLang="en-US" dirty="0" smtClean="0">
                <a:ea typeface="宋体" charset="-122"/>
              </a:rPr>
              <a:t>必须对多播分组进行再次封装，加上普通</a:t>
            </a:r>
            <a:r>
              <a:rPr lang="en-US" altLang="zh-CN" dirty="0" smtClean="0">
                <a:ea typeface="宋体" charset="-122"/>
              </a:rPr>
              <a:t>IP</a:t>
            </a:r>
            <a:r>
              <a:rPr lang="zh-CN" altLang="en-US" dirty="0" smtClean="0">
                <a:ea typeface="宋体" charset="-122"/>
              </a:rPr>
              <a:t>分组头，使它成为向单一目的站发送的单播分组。然后通过隧道使路由器</a:t>
            </a:r>
            <a:r>
              <a:rPr lang="en-US" altLang="zh-CN" dirty="0" smtClean="0">
                <a:ea typeface="宋体" charset="-122"/>
              </a:rPr>
              <a:t>1</a:t>
            </a:r>
            <a:r>
              <a:rPr lang="zh-CN" altLang="en-US" dirty="0" smtClean="0">
                <a:ea typeface="宋体" charset="-122"/>
              </a:rPr>
              <a:t>发送到路由器</a:t>
            </a:r>
            <a:r>
              <a:rPr lang="en-US" altLang="zh-CN" dirty="0" smtClean="0">
                <a:ea typeface="宋体" charset="-122"/>
              </a:rPr>
              <a:t>2 </a:t>
            </a:r>
            <a:r>
              <a:rPr lang="zh-CN" altLang="en-US" dirty="0" smtClean="0">
                <a:ea typeface="宋体" charset="-122"/>
              </a:rPr>
              <a:t>，到达后除去普通</a:t>
            </a:r>
            <a:r>
              <a:rPr lang="en-US" altLang="zh-CN" dirty="0" smtClean="0">
                <a:ea typeface="宋体" charset="-122"/>
              </a:rPr>
              <a:t>IP</a:t>
            </a:r>
            <a:r>
              <a:rPr lang="zh-CN" altLang="en-US" dirty="0" smtClean="0">
                <a:ea typeface="宋体" charset="-122"/>
              </a:rPr>
              <a:t>分组头，恢复为原来的多播分组，继续向多个目的结点转发。</a:t>
            </a:r>
            <a:endParaRPr lang="en-US" altLang="zh-CN" dirty="0" smtClean="0">
              <a:ea typeface="宋体"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u="none" dirty="0" smtClean="0">
                <a:solidFill>
                  <a:srgbClr val="002060"/>
                </a:solidFill>
              </a:rPr>
              <a:t> </a:t>
            </a:r>
            <a:r>
              <a:rPr lang="en-US" altLang="zh-CN" sz="1200" u="none" dirty="0" smtClean="0">
                <a:solidFill>
                  <a:srgbClr val="002060"/>
                </a:solidFill>
              </a:rPr>
              <a:t>IP</a:t>
            </a:r>
            <a:r>
              <a:rPr lang="zh-CN" altLang="en-US" sz="1200" u="none" dirty="0" smtClean="0">
                <a:solidFill>
                  <a:srgbClr val="002060"/>
                </a:solidFill>
              </a:rPr>
              <a:t>多播与</a:t>
            </a:r>
            <a:r>
              <a:rPr lang="en-US" altLang="zh-CN" sz="1200" u="none" dirty="0" smtClean="0">
                <a:solidFill>
                  <a:srgbClr val="002060"/>
                </a:solidFill>
              </a:rPr>
              <a:t>IGMP</a:t>
            </a:r>
            <a:r>
              <a:rPr lang="zh-CN" altLang="en-US" sz="1200" u="none" dirty="0" smtClean="0">
                <a:solidFill>
                  <a:srgbClr val="002060"/>
                </a:solidFill>
              </a:rPr>
              <a:t>协议</a:t>
            </a:r>
            <a:r>
              <a:rPr lang="en-US" altLang="zh-CN" sz="1200" u="none" dirty="0" smtClean="0">
                <a:solidFill>
                  <a:srgbClr val="002060"/>
                </a:solidFill>
              </a:rPr>
              <a:t>,</a:t>
            </a:r>
            <a:r>
              <a:rPr lang="en-US" altLang="zh-CN" sz="1200" dirty="0" smtClean="0">
                <a:solidFill>
                  <a:srgbClr val="C00000"/>
                </a:solidFill>
                <a:latin typeface="Times New Roman" pitchFamily="18" charset="0"/>
                <a:ea typeface="微软雅黑" pitchFamily="34" charset="-122"/>
                <a:cs typeface="Times New Roman" pitchFamily="18" charset="0"/>
              </a:rPr>
              <a:t>Internet </a:t>
            </a:r>
            <a:r>
              <a:rPr lang="zh-CN" altLang="en-US" sz="1200" dirty="0" smtClean="0">
                <a:solidFill>
                  <a:srgbClr val="C00000"/>
                </a:solidFill>
                <a:latin typeface="Times New Roman" pitchFamily="18" charset="0"/>
                <a:ea typeface="微软雅黑" pitchFamily="34" charset="-122"/>
                <a:cs typeface="Times New Roman" pitchFamily="18" charset="0"/>
              </a:rPr>
              <a:t>组管理协议</a:t>
            </a:r>
            <a:endParaRPr lang="zh-CN" altLang="en-US" sz="1200" u="none" dirty="0" smtClean="0">
              <a:solidFill>
                <a:srgbClr val="002060"/>
              </a:solidFill>
            </a:endParaRPr>
          </a:p>
          <a:p>
            <a:endParaRPr lang="zh-CN" altLang="en-US" dirty="0" smtClean="0">
              <a:ea typeface="宋体" charset="-122"/>
            </a:endParaRPr>
          </a:p>
        </p:txBody>
      </p:sp>
    </p:spTree>
    <p:extLst>
      <p:ext uri="{BB962C8B-B14F-4D97-AF65-F5344CB8AC3E}">
        <p14:creationId xmlns:p14="http://schemas.microsoft.com/office/powerpoint/2010/main" xmlns="" val="14202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传统意义上的交换是第二层的概念。数据链路层的功能是在网络内部传输帧。所谓</a:t>
            </a:r>
            <a:r>
              <a:rPr lang="en-US" altLang="zh-CN" dirty="0" smtClean="0"/>
              <a:t>"</a:t>
            </a:r>
            <a:r>
              <a:rPr lang="zh-CN" altLang="en-US" dirty="0" smtClean="0"/>
              <a:t>网络内部</a:t>
            </a:r>
            <a:r>
              <a:rPr lang="en-US" altLang="zh-CN" dirty="0" smtClean="0"/>
              <a:t>"</a:t>
            </a:r>
            <a:r>
              <a:rPr lang="zh-CN" altLang="en-US" dirty="0" smtClean="0"/>
              <a:t>是指这一层的传输不涉及网间的设备和网间寻址</a:t>
            </a:r>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36</a:t>
            </a:fld>
            <a:endParaRPr lang="en-US" altLang="zh-CN"/>
          </a:p>
        </p:txBody>
      </p:sp>
    </p:spTree>
    <p:extLst>
      <p:ext uri="{BB962C8B-B14F-4D97-AF65-F5344CB8AC3E}">
        <p14:creationId xmlns:p14="http://schemas.microsoft.com/office/powerpoint/2010/main" xmlns="" val="344842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kern="1200" dirty="0" smtClean="0">
                <a:solidFill>
                  <a:srgbClr val="1A3868"/>
                </a:solidFill>
                <a:latin typeface="Times New Roman" pitchFamily="18" charset="0"/>
                <a:ea typeface="微软雅黑" pitchFamily="34" charset="-122"/>
                <a:cs typeface="Times New Roman" pitchFamily="18" charset="0"/>
              </a:rPr>
              <a:t>这样，就省去分组到达每个结点时要通过软件去查找路由的费时过程。</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37</a:t>
            </a:fld>
            <a:endParaRPr lang="en-US" altLang="zh-CN"/>
          </a:p>
        </p:txBody>
      </p:sp>
    </p:spTree>
    <p:extLst>
      <p:ext uri="{BB962C8B-B14F-4D97-AF65-F5344CB8AC3E}">
        <p14:creationId xmlns:p14="http://schemas.microsoft.com/office/powerpoint/2010/main" xmlns="" val="2970853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rgbClr val="1A3868"/>
                </a:solidFill>
                <a:latin typeface="Times New Roman" pitchFamily="18" charset="0"/>
                <a:ea typeface="微软雅黑" pitchFamily="34" charset="-122"/>
                <a:cs typeface="Times New Roman" pitchFamily="18" charset="0"/>
              </a:rPr>
              <a:t>MPLS</a:t>
            </a:r>
            <a:r>
              <a:rPr lang="zh-CN" altLang="en-US" sz="1200" kern="1200" dirty="0" smtClean="0">
                <a:solidFill>
                  <a:srgbClr val="1A3868"/>
                </a:solidFill>
                <a:latin typeface="Times New Roman" pitchFamily="18" charset="0"/>
                <a:ea typeface="微软雅黑" pitchFamily="34" charset="-122"/>
                <a:cs typeface="Times New Roman" pitchFamily="18" charset="0"/>
              </a:rPr>
              <a:t>减少</a:t>
            </a:r>
            <a:r>
              <a:rPr lang="en-US" altLang="zh-CN" sz="1200" kern="1200" dirty="0" smtClean="0">
                <a:solidFill>
                  <a:srgbClr val="1A3868"/>
                </a:solidFill>
                <a:latin typeface="Times New Roman" pitchFamily="18" charset="0"/>
                <a:ea typeface="微软雅黑" pitchFamily="34" charset="-122"/>
                <a:cs typeface="Times New Roman" pitchFamily="18" charset="0"/>
              </a:rPr>
              <a:t>IP</a:t>
            </a:r>
            <a:r>
              <a:rPr lang="zh-CN" altLang="en-US" sz="1200" kern="1200" dirty="0" smtClean="0">
                <a:solidFill>
                  <a:srgbClr val="1A3868"/>
                </a:solidFill>
                <a:latin typeface="Times New Roman" pitchFamily="18" charset="0"/>
                <a:ea typeface="微软雅黑" pitchFamily="34" charset="-122"/>
                <a:cs typeface="Times New Roman" pitchFamily="18" charset="0"/>
              </a:rPr>
              <a:t>网络中每个路由器逐个分组处理的工作量，可以进一步提高路由器性能和传输网络的服务质量。</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38</a:t>
            </a:fld>
            <a:endParaRPr lang="en-US" altLang="zh-CN"/>
          </a:p>
        </p:txBody>
      </p:sp>
    </p:spTree>
    <p:extLst>
      <p:ext uri="{BB962C8B-B14F-4D97-AF65-F5344CB8AC3E}">
        <p14:creationId xmlns:p14="http://schemas.microsoft.com/office/powerpoint/2010/main" xmlns="" val="157178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kern="1200" dirty="0" smtClean="0">
                <a:solidFill>
                  <a:srgbClr val="1A3868"/>
                </a:solidFill>
                <a:latin typeface="+mn-ea"/>
                <a:ea typeface="+mn-ea"/>
                <a:cs typeface="Times New Roman" pitchFamily="18" charset="0"/>
              </a:rPr>
              <a:t>核心网络是</a:t>
            </a:r>
            <a:r>
              <a:rPr lang="en-US" altLang="zh-CN" b="0" kern="1200" dirty="0" smtClean="0">
                <a:solidFill>
                  <a:srgbClr val="FF0000"/>
                </a:solidFill>
                <a:latin typeface="+mn-ea"/>
                <a:ea typeface="+mn-ea"/>
                <a:cs typeface="Times New Roman" pitchFamily="18" charset="0"/>
              </a:rPr>
              <a:t>MPLS</a:t>
            </a:r>
            <a:r>
              <a:rPr lang="zh-CN" altLang="en-US" b="0" kern="1200" dirty="0" smtClean="0">
                <a:solidFill>
                  <a:srgbClr val="FF0000"/>
                </a:solidFill>
                <a:latin typeface="+mn-ea"/>
                <a:ea typeface="+mn-ea"/>
                <a:cs typeface="Times New Roman" pitchFamily="18" charset="0"/>
              </a:rPr>
              <a:t>域</a:t>
            </a:r>
            <a:r>
              <a:rPr lang="zh-CN" altLang="en-US" b="0" kern="1200" dirty="0" smtClean="0">
                <a:solidFill>
                  <a:srgbClr val="1A3868"/>
                </a:solidFill>
                <a:latin typeface="+mn-ea"/>
                <a:ea typeface="+mn-ea"/>
                <a:cs typeface="Times New Roman" pitchFamily="18" charset="0"/>
              </a:rPr>
              <a:t>，由</a:t>
            </a:r>
            <a:r>
              <a:rPr lang="zh-CN" altLang="en-US" b="0" kern="1200" dirty="0" smtClean="0">
                <a:solidFill>
                  <a:srgbClr val="FF0000"/>
                </a:solidFill>
                <a:latin typeface="+mn-ea"/>
                <a:ea typeface="+mn-ea"/>
                <a:cs typeface="Times New Roman" pitchFamily="18" charset="0"/>
              </a:rPr>
              <a:t>标记交换路由器</a:t>
            </a:r>
            <a:r>
              <a:rPr lang="en-US" altLang="zh-CN" b="0" kern="1200" dirty="0" smtClean="0">
                <a:solidFill>
                  <a:srgbClr val="FF0000"/>
                </a:solidFill>
                <a:latin typeface="+mn-ea"/>
                <a:ea typeface="+mn-ea"/>
                <a:cs typeface="Times New Roman" pitchFamily="18" charset="0"/>
              </a:rPr>
              <a:t>LSR</a:t>
            </a:r>
            <a:r>
              <a:rPr lang="zh-CN" altLang="en-US" b="0" kern="1200" dirty="0" smtClean="0">
                <a:solidFill>
                  <a:srgbClr val="1A3868"/>
                </a:solidFill>
                <a:latin typeface="+mn-ea"/>
                <a:ea typeface="+mn-ea"/>
                <a:cs typeface="Times New Roman" pitchFamily="18" charset="0"/>
              </a:rPr>
              <a:t>构成；在</a:t>
            </a:r>
            <a:r>
              <a:rPr lang="en-US" altLang="zh-CN" b="0" kern="1200" dirty="0" smtClean="0">
                <a:solidFill>
                  <a:srgbClr val="1A3868"/>
                </a:solidFill>
                <a:latin typeface="+mn-ea"/>
                <a:ea typeface="+mn-ea"/>
                <a:cs typeface="Times New Roman" pitchFamily="18" charset="0"/>
              </a:rPr>
              <a:t>MPLS</a:t>
            </a:r>
            <a:r>
              <a:rPr lang="zh-CN" altLang="en-US" b="0" kern="1200" dirty="0" smtClean="0">
                <a:solidFill>
                  <a:srgbClr val="1A3868"/>
                </a:solidFill>
                <a:latin typeface="+mn-ea"/>
                <a:ea typeface="+mn-ea"/>
                <a:cs typeface="Times New Roman" pitchFamily="18" charset="0"/>
              </a:rPr>
              <a:t>域边缘连接其它子网的路由器是</a:t>
            </a:r>
            <a:r>
              <a:rPr lang="zh-CN" altLang="en-US" b="0" kern="1200" dirty="0" smtClean="0">
                <a:solidFill>
                  <a:srgbClr val="FF0000"/>
                </a:solidFill>
                <a:latin typeface="+mn-ea"/>
                <a:ea typeface="+mn-ea"/>
                <a:cs typeface="Times New Roman" pitchFamily="18" charset="0"/>
              </a:rPr>
              <a:t>边界标记交换路由器</a:t>
            </a:r>
            <a:r>
              <a:rPr lang="en-US" altLang="zh-CN" b="0" kern="1200" dirty="0" smtClean="0">
                <a:solidFill>
                  <a:srgbClr val="FF0000"/>
                </a:solidFill>
                <a:latin typeface="+mn-ea"/>
                <a:ea typeface="+mn-ea"/>
                <a:cs typeface="Times New Roman" pitchFamily="18" charset="0"/>
              </a:rPr>
              <a:t>E-LSR</a:t>
            </a:r>
            <a:r>
              <a:rPr lang="zh-CN" altLang="en-US" b="0" kern="1200" dirty="0" smtClean="0">
                <a:solidFill>
                  <a:srgbClr val="1A3868"/>
                </a:solidFill>
                <a:latin typeface="+mn-ea"/>
                <a:ea typeface="+mn-ea"/>
                <a:cs typeface="Times New Roman" pitchFamily="18" charset="0"/>
              </a:rPr>
              <a:t>；</a:t>
            </a:r>
            <a:r>
              <a:rPr lang="en-US" altLang="zh-CN" b="0" kern="1200" dirty="0" smtClean="0">
                <a:solidFill>
                  <a:srgbClr val="1A3868"/>
                </a:solidFill>
                <a:latin typeface="+mn-ea"/>
                <a:ea typeface="+mn-ea"/>
                <a:cs typeface="Times New Roman" pitchFamily="18" charset="0"/>
              </a:rPr>
              <a:t>MPLS</a:t>
            </a:r>
            <a:r>
              <a:rPr lang="zh-CN" altLang="en-US" b="0" kern="1200" dirty="0" smtClean="0">
                <a:solidFill>
                  <a:srgbClr val="1A3868"/>
                </a:solidFill>
                <a:latin typeface="+mn-ea"/>
                <a:ea typeface="+mn-ea"/>
                <a:cs typeface="Times New Roman" pitchFamily="18" charset="0"/>
              </a:rPr>
              <a:t>在</a:t>
            </a:r>
            <a:r>
              <a:rPr lang="en-US" altLang="zh-CN" b="0" kern="1200" dirty="0" smtClean="0">
                <a:solidFill>
                  <a:srgbClr val="1A3868"/>
                </a:solidFill>
                <a:latin typeface="+mn-ea"/>
                <a:ea typeface="+mn-ea"/>
                <a:cs typeface="Times New Roman" pitchFamily="18" charset="0"/>
              </a:rPr>
              <a:t>E-LSR</a:t>
            </a:r>
            <a:r>
              <a:rPr lang="zh-CN" altLang="en-US" b="0" kern="1200" dirty="0" smtClean="0">
                <a:solidFill>
                  <a:srgbClr val="1A3868"/>
                </a:solidFill>
                <a:latin typeface="+mn-ea"/>
                <a:ea typeface="+mn-ea"/>
                <a:cs typeface="Times New Roman" pitchFamily="18" charset="0"/>
              </a:rPr>
              <a:t>之间建立</a:t>
            </a:r>
            <a:r>
              <a:rPr lang="zh-CN" altLang="en-US" b="0" kern="1200" dirty="0" smtClean="0">
                <a:solidFill>
                  <a:srgbClr val="FF0000"/>
                </a:solidFill>
                <a:latin typeface="+mn-ea"/>
                <a:ea typeface="+mn-ea"/>
                <a:cs typeface="Times New Roman" pitchFamily="18" charset="0"/>
              </a:rPr>
              <a:t>标记交换路径</a:t>
            </a:r>
            <a:r>
              <a:rPr lang="en-US" altLang="zh-CN" b="0" kern="1200" dirty="0" smtClean="0">
                <a:solidFill>
                  <a:srgbClr val="FF0000"/>
                </a:solidFill>
                <a:latin typeface="+mn-ea"/>
                <a:ea typeface="+mn-ea"/>
                <a:cs typeface="Times New Roman" pitchFamily="18" charset="0"/>
              </a:rPr>
              <a:t>(LSP)</a:t>
            </a:r>
            <a:r>
              <a:rPr lang="zh-CN" altLang="en-US" b="0" kern="1200" dirty="0" smtClean="0">
                <a:solidFill>
                  <a:srgbClr val="1A3868"/>
                </a:solidFill>
                <a:latin typeface="+mn-ea"/>
                <a:ea typeface="+mn-ea"/>
                <a:cs typeface="Times New Roman" pitchFamily="18" charset="0"/>
              </a:rPr>
              <a:t>；</a:t>
            </a:r>
            <a:endParaRPr lang="en-US" altLang="zh-CN" b="0" kern="1200" dirty="0" smtClean="0">
              <a:solidFill>
                <a:srgbClr val="1A3868"/>
              </a:solidFill>
              <a:latin typeface="+mn-ea"/>
              <a:ea typeface="+mn-ea"/>
              <a:cs typeface="Times New Roman" pitchFamily="18" charset="0"/>
            </a:endParaRPr>
          </a:p>
          <a:p>
            <a:r>
              <a:rPr lang="en-US" altLang="zh-CN" sz="1200" b="0" dirty="0" smtClean="0">
                <a:solidFill>
                  <a:srgbClr val="2D2DB9"/>
                </a:solidFill>
                <a:latin typeface="+mn-ea"/>
                <a:ea typeface="+mn-ea"/>
                <a:cs typeface="Times New Roman" panose="02020603050405020304" pitchFamily="18" charset="0"/>
              </a:rPr>
              <a:t>E-LSR</a:t>
            </a:r>
            <a:r>
              <a:rPr lang="zh-CN" altLang="en-US" sz="1200" b="0" dirty="0" smtClean="0">
                <a:solidFill>
                  <a:srgbClr val="2D2DB9"/>
                </a:solidFill>
                <a:latin typeface="+mn-ea"/>
                <a:ea typeface="+mn-ea"/>
                <a:cs typeface="Times New Roman" panose="02020603050405020304" pitchFamily="18" charset="0"/>
              </a:rPr>
              <a:t>要将进入</a:t>
            </a:r>
            <a:r>
              <a:rPr lang="en-US" altLang="zh-CN" sz="1200" b="0" dirty="0" smtClean="0">
                <a:solidFill>
                  <a:srgbClr val="2D2DB9"/>
                </a:solidFill>
                <a:latin typeface="+mn-ea"/>
                <a:ea typeface="+mn-ea"/>
                <a:cs typeface="Times New Roman" panose="02020603050405020304" pitchFamily="18" charset="0"/>
              </a:rPr>
              <a:t>MPLS</a:t>
            </a:r>
            <a:r>
              <a:rPr lang="zh-CN" altLang="en-US" sz="1200" b="0" dirty="0" smtClean="0">
                <a:solidFill>
                  <a:srgbClr val="2D2DB9"/>
                </a:solidFill>
                <a:latin typeface="+mn-ea"/>
                <a:ea typeface="+mn-ea"/>
                <a:cs typeface="Times New Roman" panose="02020603050405020304" pitchFamily="18" charset="0"/>
              </a:rPr>
              <a:t>域的普通</a:t>
            </a:r>
            <a:r>
              <a:rPr lang="en-US" altLang="zh-CN" sz="1200" b="0" dirty="0" smtClean="0">
                <a:solidFill>
                  <a:srgbClr val="2D2DB9"/>
                </a:solidFill>
                <a:latin typeface="+mn-ea"/>
                <a:ea typeface="+mn-ea"/>
                <a:cs typeface="Times New Roman" panose="02020603050405020304" pitchFamily="18" charset="0"/>
              </a:rPr>
              <a:t>IP</a:t>
            </a:r>
            <a:r>
              <a:rPr lang="zh-CN" altLang="en-US" sz="1200" b="0" dirty="0" smtClean="0">
                <a:solidFill>
                  <a:srgbClr val="2D2DB9"/>
                </a:solidFill>
                <a:latin typeface="+mn-ea"/>
                <a:ea typeface="+mn-ea"/>
                <a:cs typeface="Times New Roman" panose="02020603050405020304" pitchFamily="18" charset="0"/>
              </a:rPr>
              <a:t>分组加上标识，形成标识分组，然后在</a:t>
            </a:r>
            <a:r>
              <a:rPr lang="en-US" altLang="zh-CN" sz="1200" b="0" dirty="0" smtClean="0">
                <a:solidFill>
                  <a:srgbClr val="2D2DB9"/>
                </a:solidFill>
                <a:latin typeface="+mn-ea"/>
                <a:ea typeface="+mn-ea"/>
                <a:cs typeface="Times New Roman" panose="02020603050405020304" pitchFamily="18" charset="0"/>
              </a:rPr>
              <a:t>MPLS</a:t>
            </a:r>
            <a:r>
              <a:rPr lang="zh-CN" altLang="en-US" sz="1200" b="0" dirty="0" smtClean="0">
                <a:solidFill>
                  <a:srgbClr val="2D2DB9"/>
                </a:solidFill>
                <a:latin typeface="+mn-ea"/>
                <a:ea typeface="+mn-ea"/>
                <a:cs typeface="Times New Roman" panose="02020603050405020304" pitchFamily="18" charset="0"/>
              </a:rPr>
              <a:t>域中实现标识交换；将离开</a:t>
            </a:r>
            <a:r>
              <a:rPr lang="en-US" altLang="zh-CN" sz="1200" b="0" dirty="0" smtClean="0">
                <a:solidFill>
                  <a:srgbClr val="2D2DB9"/>
                </a:solidFill>
                <a:latin typeface="+mn-ea"/>
                <a:ea typeface="+mn-ea"/>
                <a:cs typeface="Times New Roman" panose="02020603050405020304" pitchFamily="18" charset="0"/>
              </a:rPr>
              <a:t>MPLS</a:t>
            </a:r>
            <a:r>
              <a:rPr lang="zh-CN" altLang="en-US" sz="1200" b="0" dirty="0" smtClean="0">
                <a:solidFill>
                  <a:srgbClr val="2D2DB9"/>
                </a:solidFill>
                <a:latin typeface="+mn-ea"/>
                <a:ea typeface="+mn-ea"/>
                <a:cs typeface="Times New Roman" panose="02020603050405020304" pitchFamily="18" charset="0"/>
              </a:rPr>
              <a:t>域的标识分组还原成普通</a:t>
            </a:r>
            <a:r>
              <a:rPr lang="en-US" altLang="zh-CN" sz="1200" b="0" dirty="0" smtClean="0">
                <a:solidFill>
                  <a:srgbClr val="2D2DB9"/>
                </a:solidFill>
                <a:latin typeface="+mn-ea"/>
                <a:ea typeface="+mn-ea"/>
                <a:cs typeface="Times New Roman" panose="02020603050405020304" pitchFamily="18" charset="0"/>
              </a:rPr>
              <a:t>IP</a:t>
            </a:r>
            <a:r>
              <a:rPr lang="zh-CN" altLang="en-US" sz="1200" b="0" dirty="0" smtClean="0">
                <a:solidFill>
                  <a:srgbClr val="2D2DB9"/>
                </a:solidFill>
                <a:latin typeface="+mn-ea"/>
                <a:ea typeface="+mn-ea"/>
                <a:cs typeface="Times New Roman" panose="02020603050405020304" pitchFamily="18" charset="0"/>
              </a:rPr>
              <a:t>分组，然后按路由表来完成分组转发。</a:t>
            </a:r>
          </a:p>
          <a:p>
            <a:endParaRPr lang="en-US" altLang="zh-CN" kern="1200" dirty="0" smtClean="0">
              <a:solidFill>
                <a:srgbClr val="1A3868"/>
              </a:solidFill>
              <a:latin typeface="Times New Roman" pitchFamily="18" charset="0"/>
              <a:ea typeface="微软雅黑" pitchFamily="34"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39</a:t>
            </a:fld>
            <a:endParaRPr lang="en-US" altLang="zh-CN"/>
          </a:p>
        </p:txBody>
      </p:sp>
    </p:spTree>
    <p:extLst>
      <p:ext uri="{BB962C8B-B14F-4D97-AF65-F5344CB8AC3E}">
        <p14:creationId xmlns:p14="http://schemas.microsoft.com/office/powerpoint/2010/main" xmlns="" val="370550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最后一跳路由器收到数据包后，并不需要进行标签转发，所做的只是去掉标签，然后送交</a:t>
            </a:r>
            <a:r>
              <a:rPr lang="en-US" altLang="zh-CN" dirty="0" smtClean="0"/>
              <a:t>IP</a:t>
            </a:r>
            <a:r>
              <a:rPr lang="zh-CN" altLang="en-US" dirty="0" smtClean="0"/>
              <a:t>层。</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43</a:t>
            </a:fld>
            <a:endParaRPr lang="en-US" altLang="zh-CN"/>
          </a:p>
        </p:txBody>
      </p:sp>
    </p:spTree>
    <p:extLst>
      <p:ext uri="{BB962C8B-B14F-4D97-AF65-F5344CB8AC3E}">
        <p14:creationId xmlns:p14="http://schemas.microsoft.com/office/powerpoint/2010/main" xmlns="" val="1499881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最后一跳路由器收到数据包后，并不需要进行标签转发，所做的只是去掉标签，然后送交</a:t>
            </a:r>
            <a:r>
              <a:rPr lang="en-US" altLang="zh-CN" dirty="0" smtClean="0"/>
              <a:t>IP</a:t>
            </a:r>
            <a:r>
              <a:rPr lang="zh-CN" altLang="en-US" dirty="0" smtClean="0"/>
              <a:t>层。</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46</a:t>
            </a:fld>
            <a:endParaRPr lang="en-US" altLang="zh-CN"/>
          </a:p>
        </p:txBody>
      </p:sp>
    </p:spTree>
    <p:extLst>
      <p:ext uri="{BB962C8B-B14F-4D97-AF65-F5344CB8AC3E}">
        <p14:creationId xmlns:p14="http://schemas.microsoft.com/office/powerpoint/2010/main" xmlns="" val="1898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DF121C50-10F1-4007-B75F-76220ED97E38}" type="slidenum">
              <a:rPr kumimoji="0" lang="zh-CN" altLang="en-US" sz="1200" b="0">
                <a:solidFill>
                  <a:schemeClr val="tx1"/>
                </a:solidFill>
                <a:ea typeface="宋体" panose="02010600030101010101" pitchFamily="2" charset="-122"/>
              </a:rPr>
              <a:pPr algn="r" eaLnBrk="1" hangingPunct="1"/>
              <a:t>5</a:t>
            </a:fld>
            <a:endParaRPr kumimoji="0" lang="en-US" altLang="zh-CN" sz="1200" b="0">
              <a:solidFill>
                <a:schemeClr val="tx1"/>
              </a:solidFill>
              <a:ea typeface="宋体" panose="02010600030101010101" pitchFamily="2" charset="-122"/>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a:buClr>
                <a:srgbClr val="0000FF"/>
              </a:buClr>
              <a:buSzPct val="80000"/>
              <a:buFont typeface="Wingdings" panose="05000000000000000000" pitchFamily="2" charset="2"/>
              <a:buNone/>
            </a:pPr>
            <a:r>
              <a:rPr lang="en-US" altLang="zh-CN" sz="1200" dirty="0" smtClean="0"/>
              <a:t>ICMP </a:t>
            </a:r>
            <a:r>
              <a:rPr lang="zh-CN" altLang="en-US" sz="1200" dirty="0" smtClean="0"/>
              <a:t>报文的种类有两种，即 </a:t>
            </a:r>
            <a:r>
              <a:rPr lang="en-US" altLang="zh-CN" sz="1200" dirty="0" smtClean="0"/>
              <a:t>ICMP </a:t>
            </a:r>
            <a:r>
              <a:rPr lang="zh-CN" altLang="en-US" sz="1200" dirty="0" smtClean="0">
                <a:solidFill>
                  <a:schemeClr val="tx2"/>
                </a:solidFill>
              </a:rPr>
              <a:t>差错报告报文和</a:t>
            </a:r>
            <a:r>
              <a:rPr lang="zh-CN" altLang="en-US" sz="1200" dirty="0" smtClean="0"/>
              <a:t> </a:t>
            </a:r>
            <a:r>
              <a:rPr lang="en-US" altLang="zh-CN" sz="1200" dirty="0" smtClean="0"/>
              <a:t>ICMP </a:t>
            </a:r>
            <a:r>
              <a:rPr lang="zh-CN" altLang="en-US" sz="1200" dirty="0" smtClean="0">
                <a:solidFill>
                  <a:schemeClr val="tx2"/>
                </a:solidFill>
              </a:rPr>
              <a:t>查询报文</a:t>
            </a:r>
            <a:r>
              <a:rPr lang="zh-CN" altLang="en-US" sz="1200" dirty="0" smtClean="0"/>
              <a:t>。</a:t>
            </a:r>
          </a:p>
          <a:p>
            <a:pPr algn="just">
              <a:buClr>
                <a:srgbClr val="0000FF"/>
              </a:buClr>
              <a:buSzPct val="80000"/>
              <a:buFont typeface="Wingdings" panose="05000000000000000000" pitchFamily="2" charset="2"/>
              <a:buNone/>
            </a:pPr>
            <a:r>
              <a:rPr lang="en-US" altLang="zh-CN" sz="1200" dirty="0" smtClean="0"/>
              <a:t>ICMP </a:t>
            </a:r>
            <a:r>
              <a:rPr lang="zh-CN" altLang="en-US" sz="1200" dirty="0" smtClean="0"/>
              <a:t>报文的前 </a:t>
            </a:r>
            <a:r>
              <a:rPr lang="en-US" altLang="zh-CN" sz="1200" dirty="0" smtClean="0"/>
              <a:t>4 </a:t>
            </a:r>
            <a:r>
              <a:rPr lang="zh-CN" altLang="en-US" sz="1200" dirty="0" smtClean="0"/>
              <a:t>个字节是统一的格式，共有三个字段：即</a:t>
            </a:r>
            <a:r>
              <a:rPr lang="zh-CN" altLang="en-US" sz="1200" dirty="0" smtClean="0">
                <a:solidFill>
                  <a:schemeClr val="tx2"/>
                </a:solidFill>
              </a:rPr>
              <a:t>类型、代码</a:t>
            </a:r>
            <a:r>
              <a:rPr lang="zh-CN" altLang="en-US" sz="1200" dirty="0" smtClean="0"/>
              <a:t>和</a:t>
            </a:r>
            <a:r>
              <a:rPr lang="zh-CN" altLang="en-US" sz="1200" dirty="0" smtClean="0">
                <a:solidFill>
                  <a:schemeClr val="tx2"/>
                </a:solidFill>
              </a:rPr>
              <a:t>检验和</a:t>
            </a:r>
            <a:r>
              <a:rPr lang="zh-CN" altLang="en-US" sz="1200" dirty="0" smtClean="0"/>
              <a:t>。接着的 </a:t>
            </a:r>
            <a:r>
              <a:rPr lang="en-US" altLang="zh-CN" sz="1200" dirty="0" smtClean="0"/>
              <a:t>4 </a:t>
            </a:r>
            <a:r>
              <a:rPr lang="zh-CN" altLang="en-US" sz="1200" dirty="0" smtClean="0"/>
              <a:t>个字节的内容与 </a:t>
            </a:r>
            <a:r>
              <a:rPr lang="en-US" altLang="zh-CN" sz="1200" dirty="0" smtClean="0"/>
              <a:t>ICMP </a:t>
            </a:r>
            <a:r>
              <a:rPr lang="zh-CN" altLang="en-US" sz="1200" dirty="0" smtClean="0"/>
              <a:t>的报文类型有关。 </a:t>
            </a:r>
          </a:p>
          <a:p>
            <a:endParaRPr lang="zh-CN" altLang="zh-CN" b="0" dirty="0" smtClean="0"/>
          </a:p>
        </p:txBody>
      </p:sp>
    </p:spTree>
    <p:extLst>
      <p:ext uri="{BB962C8B-B14F-4D97-AF65-F5344CB8AC3E}">
        <p14:creationId xmlns:p14="http://schemas.microsoft.com/office/powerpoint/2010/main" xmlns="" val="1067825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rgbClr val="1A3868"/>
                </a:solidFill>
                <a:latin typeface="Times New Roman" pitchFamily="18" charset="0"/>
                <a:ea typeface="微软雅黑" pitchFamily="34" charset="-122"/>
                <a:cs typeface="Times New Roman" pitchFamily="18" charset="0"/>
              </a:rPr>
              <a:t>MPLS</a:t>
            </a:r>
            <a:r>
              <a:rPr lang="zh-CN" altLang="en-US" sz="1200" kern="1200" dirty="0" smtClean="0">
                <a:solidFill>
                  <a:srgbClr val="1A3868"/>
                </a:solidFill>
                <a:latin typeface="Times New Roman" pitchFamily="18" charset="0"/>
                <a:ea typeface="微软雅黑" pitchFamily="34" charset="-122"/>
                <a:cs typeface="Times New Roman" pitchFamily="18" charset="0"/>
              </a:rPr>
              <a:t>减少</a:t>
            </a:r>
            <a:r>
              <a:rPr lang="en-US" altLang="zh-CN" sz="1200" kern="1200" dirty="0" smtClean="0">
                <a:solidFill>
                  <a:srgbClr val="1A3868"/>
                </a:solidFill>
                <a:latin typeface="Times New Roman" pitchFamily="18" charset="0"/>
                <a:ea typeface="微软雅黑" pitchFamily="34" charset="-122"/>
                <a:cs typeface="Times New Roman" pitchFamily="18" charset="0"/>
              </a:rPr>
              <a:t>IP</a:t>
            </a:r>
            <a:r>
              <a:rPr lang="zh-CN" altLang="en-US" sz="1200" kern="1200" dirty="0" smtClean="0">
                <a:solidFill>
                  <a:srgbClr val="1A3868"/>
                </a:solidFill>
                <a:latin typeface="Times New Roman" pitchFamily="18" charset="0"/>
                <a:ea typeface="微软雅黑" pitchFamily="34" charset="-122"/>
                <a:cs typeface="Times New Roman" pitchFamily="18" charset="0"/>
              </a:rPr>
              <a:t>网络中每个路由器逐个分组处理的工作量，可以进一步提高路由器性能和传输网络的服务质量。</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48</a:t>
            </a:fld>
            <a:endParaRPr lang="en-US" altLang="zh-CN"/>
          </a:p>
        </p:txBody>
      </p:sp>
    </p:spTree>
    <p:extLst>
      <p:ext uri="{BB962C8B-B14F-4D97-AF65-F5344CB8AC3E}">
        <p14:creationId xmlns:p14="http://schemas.microsoft.com/office/powerpoint/2010/main" xmlns="" val="337573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kern="1200" dirty="0" smtClean="0">
                <a:solidFill>
                  <a:srgbClr val="1A3868"/>
                </a:solidFill>
                <a:latin typeface="Times New Roman" pitchFamily="18" charset="0"/>
                <a:ea typeface="微软雅黑" pitchFamily="34" charset="-122"/>
                <a:cs typeface="Times New Roman" pitchFamily="18" charset="0"/>
              </a:rPr>
              <a:t>这样，就省去分组到达每个结点时要通过软件去查找路由的费时过程。</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49</a:t>
            </a:fld>
            <a:endParaRPr lang="en-US" altLang="zh-CN"/>
          </a:p>
        </p:txBody>
      </p:sp>
    </p:spTree>
    <p:extLst>
      <p:ext uri="{BB962C8B-B14F-4D97-AF65-F5344CB8AC3E}">
        <p14:creationId xmlns:p14="http://schemas.microsoft.com/office/powerpoint/2010/main" xmlns="" val="91597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MPLS</a:t>
            </a:r>
            <a:r>
              <a:rPr lang="zh-CN" altLang="en-US" b="1" dirty="0" smtClean="0"/>
              <a:t>协议可以用于纯</a:t>
            </a:r>
            <a:r>
              <a:rPr lang="en-US" altLang="zh-CN" b="1" dirty="0" smtClean="0"/>
              <a:t>IP</a:t>
            </a:r>
            <a:r>
              <a:rPr lang="zh-CN" altLang="en-US" b="1" dirty="0" smtClean="0"/>
              <a:t>网络、纯</a:t>
            </a:r>
            <a:r>
              <a:rPr lang="en-US" altLang="zh-CN" b="1" dirty="0" smtClean="0"/>
              <a:t>ATM</a:t>
            </a:r>
            <a:r>
              <a:rPr lang="zh-CN" altLang="en-US" b="1" dirty="0" smtClean="0"/>
              <a:t>网络、纯帧中继网络及多种混合型网络，同时可以支持</a:t>
            </a:r>
            <a:r>
              <a:rPr lang="en-US" altLang="zh-CN" b="1" dirty="0" smtClean="0"/>
              <a:t>PPP</a:t>
            </a:r>
            <a:r>
              <a:rPr lang="zh-CN" altLang="en-US" b="1" dirty="0" smtClean="0"/>
              <a:t>、</a:t>
            </a:r>
            <a:r>
              <a:rPr lang="en-US" altLang="zh-CN" b="1" dirty="0" smtClean="0"/>
              <a:t>SDH</a:t>
            </a:r>
            <a:r>
              <a:rPr lang="zh-CN" altLang="en-US" b="1" dirty="0" smtClean="0"/>
              <a:t>、</a:t>
            </a:r>
            <a:r>
              <a:rPr lang="en-US" altLang="zh-CN" b="1" dirty="0" smtClean="0"/>
              <a:t>DWDM</a:t>
            </a:r>
            <a:r>
              <a:rPr lang="zh-CN" altLang="en-US" b="1" dirty="0" smtClean="0"/>
              <a:t>等多种底层网络协议</a:t>
            </a:r>
            <a:endParaRPr lang="zh-CN" altLang="en-US" b="1"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50</a:t>
            </a:fld>
            <a:endParaRPr lang="en-US" altLang="zh-CN"/>
          </a:p>
        </p:txBody>
      </p:sp>
    </p:spTree>
    <p:extLst>
      <p:ext uri="{BB962C8B-B14F-4D97-AF65-F5344CB8AC3E}">
        <p14:creationId xmlns:p14="http://schemas.microsoft.com/office/powerpoint/2010/main" xmlns="" val="4144141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rgbClr val="1A3868"/>
                </a:solidFill>
                <a:latin typeface="Times New Roman" pitchFamily="18" charset="0"/>
                <a:ea typeface="微软雅黑" pitchFamily="34" charset="-122"/>
                <a:cs typeface="Times New Roman" pitchFamily="18" charset="0"/>
              </a:rPr>
              <a:t>MPLS</a:t>
            </a:r>
            <a:r>
              <a:rPr lang="zh-CN" altLang="en-US" sz="1200" kern="1200" dirty="0" smtClean="0">
                <a:solidFill>
                  <a:srgbClr val="1A3868"/>
                </a:solidFill>
                <a:latin typeface="Times New Roman" pitchFamily="18" charset="0"/>
                <a:ea typeface="微软雅黑" pitchFamily="34" charset="-122"/>
                <a:cs typeface="Times New Roman" pitchFamily="18" charset="0"/>
              </a:rPr>
              <a:t>减少</a:t>
            </a:r>
            <a:r>
              <a:rPr lang="en-US" altLang="zh-CN" sz="1200" kern="1200" dirty="0" smtClean="0">
                <a:solidFill>
                  <a:srgbClr val="1A3868"/>
                </a:solidFill>
                <a:latin typeface="Times New Roman" pitchFamily="18" charset="0"/>
                <a:ea typeface="微软雅黑" pitchFamily="34" charset="-122"/>
                <a:cs typeface="Times New Roman" pitchFamily="18" charset="0"/>
              </a:rPr>
              <a:t>IP</a:t>
            </a:r>
            <a:r>
              <a:rPr lang="zh-CN" altLang="en-US" sz="1200" kern="1200" dirty="0" smtClean="0">
                <a:solidFill>
                  <a:srgbClr val="1A3868"/>
                </a:solidFill>
                <a:latin typeface="Times New Roman" pitchFamily="18" charset="0"/>
                <a:ea typeface="微软雅黑" pitchFamily="34" charset="-122"/>
                <a:cs typeface="Times New Roman" pitchFamily="18" charset="0"/>
              </a:rPr>
              <a:t>网络中每个路由器逐个分组处理的工作量，可以进一步提高路由器性能和传输网络的服务质量。</a:t>
            </a:r>
          </a:p>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51</a:t>
            </a:fld>
            <a:endParaRPr lang="en-US" altLang="zh-CN"/>
          </a:p>
        </p:txBody>
      </p:sp>
    </p:spTree>
    <p:extLst>
      <p:ext uri="{BB962C8B-B14F-4D97-AF65-F5344CB8AC3E}">
        <p14:creationId xmlns:p14="http://schemas.microsoft.com/office/powerpoint/2010/main" xmlns="" val="337573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Tx/>
              <a:buNone/>
            </a:pPr>
            <a:r>
              <a:rPr lang="zh-CN" altLang="en-US" sz="1200" b="0" u="sng" dirty="0" smtClean="0">
                <a:solidFill>
                  <a:srgbClr val="2D2DB9"/>
                </a:solidFill>
                <a:latin typeface="Times New Roman" panose="02020603050405020304" pitchFamily="18" charset="0"/>
                <a:cs typeface="Times New Roman" panose="02020603050405020304" pitchFamily="18" charset="0"/>
              </a:rPr>
              <a:t>面向连接的</a:t>
            </a:r>
            <a:r>
              <a:rPr lang="en-US" altLang="zh-CN" sz="1200" b="0" u="sng" dirty="0" err="1" smtClean="0">
                <a:solidFill>
                  <a:srgbClr val="2D2DB9"/>
                </a:solidFill>
                <a:latin typeface="Times New Roman" panose="02020603050405020304" pitchFamily="18" charset="0"/>
                <a:cs typeface="Times New Roman" panose="02020603050405020304" pitchFamily="18" charset="0"/>
              </a:rPr>
              <a:t>QoS</a:t>
            </a:r>
            <a:r>
              <a:rPr lang="zh-CN" altLang="en-US" sz="1200" b="0" u="sng" dirty="0" smtClean="0">
                <a:solidFill>
                  <a:srgbClr val="2D2DB9"/>
                </a:solidFill>
                <a:latin typeface="Times New Roman" panose="02020603050405020304" pitchFamily="18" charset="0"/>
                <a:cs typeface="Times New Roman" panose="02020603050405020304" pitchFamily="18" charset="0"/>
              </a:rPr>
              <a:t>服务</a:t>
            </a:r>
          </a:p>
          <a:p>
            <a:r>
              <a:rPr lang="en-US" altLang="zh-CN" sz="1200" b="0" dirty="0" smtClean="0">
                <a:solidFill>
                  <a:srgbClr val="2D2DB9"/>
                </a:solidFill>
                <a:latin typeface="Times New Roman" panose="02020603050405020304" pitchFamily="18" charset="0"/>
                <a:cs typeface="Times New Roman" panose="02020603050405020304" pitchFamily="18" charset="0"/>
              </a:rPr>
              <a:t>MPLS</a:t>
            </a:r>
            <a:r>
              <a:rPr lang="zh-CN" altLang="en-US" sz="1200" b="0" dirty="0" smtClean="0">
                <a:solidFill>
                  <a:srgbClr val="2D2DB9"/>
                </a:solidFill>
                <a:latin typeface="Times New Roman" panose="02020603050405020304" pitchFamily="18" charset="0"/>
                <a:cs typeface="Times New Roman" panose="02020603050405020304" pitchFamily="18" charset="0"/>
              </a:rPr>
              <a:t>的设计思路是借鉴</a:t>
            </a:r>
            <a:r>
              <a:rPr lang="en-US" altLang="zh-CN" sz="1200" b="0" dirty="0" smtClean="0">
                <a:solidFill>
                  <a:srgbClr val="2D2DB9"/>
                </a:solidFill>
                <a:latin typeface="Times New Roman" panose="02020603050405020304" pitchFamily="18" charset="0"/>
                <a:cs typeface="Times New Roman" panose="02020603050405020304" pitchFamily="18" charset="0"/>
              </a:rPr>
              <a:t>ATM</a:t>
            </a:r>
            <a:r>
              <a:rPr lang="zh-CN" altLang="en-US" sz="1200" b="0" dirty="0" smtClean="0">
                <a:solidFill>
                  <a:srgbClr val="2D2DB9"/>
                </a:solidFill>
                <a:latin typeface="Times New Roman" panose="02020603050405020304" pitchFamily="18" charset="0"/>
                <a:cs typeface="Times New Roman" panose="02020603050405020304" pitchFamily="18" charset="0"/>
              </a:rPr>
              <a:t>面向连接和可以提供</a:t>
            </a:r>
            <a:r>
              <a:rPr lang="en-US" altLang="zh-CN" sz="1200" b="0" dirty="0" err="1" smtClean="0">
                <a:solidFill>
                  <a:srgbClr val="2D2DB9"/>
                </a:solidFill>
                <a:latin typeface="Times New Roman" panose="02020603050405020304" pitchFamily="18" charset="0"/>
                <a:cs typeface="Times New Roman" panose="02020603050405020304" pitchFamily="18" charset="0"/>
              </a:rPr>
              <a:t>QoS</a:t>
            </a:r>
            <a:r>
              <a:rPr lang="zh-CN" altLang="en-US" sz="1200" b="0" dirty="0" smtClean="0">
                <a:solidFill>
                  <a:srgbClr val="2D2DB9"/>
                </a:solidFill>
                <a:latin typeface="Times New Roman" panose="02020603050405020304" pitchFamily="18" charset="0"/>
                <a:cs typeface="Times New Roman" panose="02020603050405020304" pitchFamily="18" charset="0"/>
              </a:rPr>
              <a:t>的特性，在</a:t>
            </a:r>
            <a:r>
              <a:rPr lang="en-US" altLang="zh-CN" sz="1200" b="0" dirty="0" smtClean="0">
                <a:solidFill>
                  <a:srgbClr val="2D2DB9"/>
                </a:solidFill>
                <a:latin typeface="Times New Roman" panose="02020603050405020304" pitchFamily="18" charset="0"/>
                <a:cs typeface="Times New Roman" panose="02020603050405020304" pitchFamily="18" charset="0"/>
              </a:rPr>
              <a:t>IP</a:t>
            </a:r>
            <a:r>
              <a:rPr lang="zh-CN" altLang="en-US" sz="1200" b="0" dirty="0" smtClean="0">
                <a:solidFill>
                  <a:srgbClr val="2D2DB9"/>
                </a:solidFill>
                <a:latin typeface="Times New Roman" panose="02020603050405020304" pitchFamily="18" charset="0"/>
                <a:cs typeface="Times New Roman" panose="02020603050405020304" pitchFamily="18" charset="0"/>
              </a:rPr>
              <a:t>网络中提供一种面向连接的服务；</a:t>
            </a:r>
            <a:endParaRPr lang="en-US" altLang="zh-CN" sz="1200" b="0" dirty="0" smtClean="0">
              <a:solidFill>
                <a:srgbClr val="2D2DB9"/>
              </a:solidFill>
              <a:latin typeface="Times New Roman" panose="02020603050405020304" pitchFamily="18" charset="0"/>
              <a:cs typeface="Times New Roman" panose="02020603050405020304" pitchFamily="18" charset="0"/>
            </a:endParaRPr>
          </a:p>
          <a:p>
            <a:r>
              <a:rPr kumimoji="1" lang="en-US" altLang="zh-CN" sz="1200" b="0" kern="1200" dirty="0" smtClean="0">
                <a:solidFill>
                  <a:schemeClr val="tx1"/>
                </a:solidFill>
                <a:latin typeface="Times New Roman" pitchFamily="18" charset="0"/>
                <a:ea typeface="宋体" pitchFamily="2" charset="-122"/>
                <a:cs typeface="+mn-cs"/>
              </a:rPr>
              <a:t>ATM</a:t>
            </a:r>
            <a:r>
              <a:rPr kumimoji="1" lang="zh-CN" altLang="en-US" sz="1200" b="0" kern="1200" dirty="0" smtClean="0">
                <a:solidFill>
                  <a:schemeClr val="tx1"/>
                </a:solidFill>
                <a:latin typeface="Times New Roman" pitchFamily="18" charset="0"/>
                <a:ea typeface="宋体" pitchFamily="2" charset="-122"/>
                <a:cs typeface="+mn-cs"/>
              </a:rPr>
              <a:t>是</a:t>
            </a:r>
            <a:r>
              <a:rPr kumimoji="1" lang="en-US" altLang="zh-CN" sz="1200" b="0" kern="1200" dirty="0" smtClean="0">
                <a:solidFill>
                  <a:schemeClr val="tx1"/>
                </a:solidFill>
                <a:latin typeface="Times New Roman" pitchFamily="18" charset="0"/>
                <a:ea typeface="宋体" pitchFamily="2" charset="-122"/>
                <a:cs typeface="+mn-cs"/>
              </a:rPr>
              <a:t>Asynchronous Transfer Mode</a:t>
            </a:r>
            <a:r>
              <a:rPr kumimoji="1" lang="zh-CN" altLang="en-US" sz="1200" b="0" kern="1200" dirty="0" smtClean="0">
                <a:solidFill>
                  <a:schemeClr val="tx1"/>
                </a:solidFill>
                <a:latin typeface="Times New Roman" pitchFamily="18" charset="0"/>
                <a:ea typeface="宋体" pitchFamily="2" charset="-122"/>
                <a:cs typeface="+mn-cs"/>
              </a:rPr>
              <a:t>（</a:t>
            </a:r>
            <a:r>
              <a:rPr kumimoji="1" lang="en-US" altLang="zh-CN" sz="1200" b="0" kern="1200" dirty="0" smtClean="0">
                <a:solidFill>
                  <a:schemeClr val="tx1"/>
                </a:solidFill>
                <a:latin typeface="Times New Roman" pitchFamily="18" charset="0"/>
                <a:ea typeface="宋体" pitchFamily="2" charset="-122"/>
                <a:cs typeface="+mn-cs"/>
              </a:rPr>
              <a:t>ATM</a:t>
            </a:r>
            <a:r>
              <a:rPr kumimoji="1" lang="zh-CN" altLang="en-US" sz="1200" b="0" kern="1200" dirty="0" smtClean="0">
                <a:solidFill>
                  <a:schemeClr val="tx1"/>
                </a:solidFill>
                <a:latin typeface="Times New Roman" pitchFamily="18" charset="0"/>
                <a:ea typeface="宋体" pitchFamily="2" charset="-122"/>
                <a:cs typeface="+mn-cs"/>
              </a:rPr>
              <a:t>）异步传输模式的缩写。</a:t>
            </a:r>
            <a:r>
              <a:rPr kumimoji="1" lang="en-US" altLang="zh-CN" sz="1200" b="0" kern="1200" dirty="0" smtClean="0">
                <a:solidFill>
                  <a:schemeClr val="tx1"/>
                </a:solidFill>
                <a:latin typeface="Times New Roman" pitchFamily="18" charset="0"/>
                <a:ea typeface="宋体" pitchFamily="2" charset="-122"/>
                <a:cs typeface="+mn-cs"/>
              </a:rPr>
              <a:t>ATM</a:t>
            </a:r>
            <a:r>
              <a:rPr kumimoji="1" lang="zh-CN" altLang="en-US" sz="1200" b="0" kern="1200" dirty="0" smtClean="0">
                <a:solidFill>
                  <a:schemeClr val="tx1"/>
                </a:solidFill>
                <a:latin typeface="Times New Roman" pitchFamily="18" charset="0"/>
                <a:ea typeface="宋体" pitchFamily="2" charset="-122"/>
                <a:cs typeface="+mn-cs"/>
              </a:rPr>
              <a:t>是以信元为基础的一种分组交换和复用技术。它是一种为了多种业务设计的通用的面向连接的传输模式。</a:t>
            </a:r>
            <a:endParaRPr lang="en-US" altLang="zh-CN" sz="1200" b="0" dirty="0" smtClean="0">
              <a:solidFill>
                <a:srgbClr val="2D2DB9"/>
              </a:solidFill>
              <a:latin typeface="Times New Roman" panose="02020603050405020304" pitchFamily="18" charset="0"/>
              <a:cs typeface="Times New Roman" panose="02020603050405020304" pitchFamily="18" charset="0"/>
            </a:endParaRPr>
          </a:p>
          <a:p>
            <a:pPr>
              <a:buFontTx/>
              <a:buNone/>
            </a:pPr>
            <a:r>
              <a:rPr lang="zh-CN" altLang="en-US" sz="1200" b="0" u="sng" dirty="0" smtClean="0">
                <a:solidFill>
                  <a:srgbClr val="2D2DB9"/>
                </a:solidFill>
                <a:latin typeface="Times New Roman" panose="02020603050405020304" pitchFamily="18" charset="0"/>
                <a:cs typeface="Times New Roman" panose="02020603050405020304" pitchFamily="18" charset="0"/>
              </a:rPr>
              <a:t>流量工程</a:t>
            </a:r>
            <a:endParaRPr lang="en-US" altLang="zh-CN" sz="1200" b="0" u="sng" dirty="0" smtClean="0">
              <a:solidFill>
                <a:srgbClr val="2D2DB9"/>
              </a:solidFill>
              <a:latin typeface="Times New Roman" panose="02020603050405020304" pitchFamily="18" charset="0"/>
              <a:cs typeface="Times New Roman" panose="02020603050405020304" pitchFamily="18" charset="0"/>
            </a:endParaRPr>
          </a:p>
          <a:p>
            <a:r>
              <a:rPr lang="zh-CN" altLang="en-US" sz="1200" b="0" dirty="0" smtClean="0">
                <a:solidFill>
                  <a:srgbClr val="2D2DB9"/>
                </a:solidFill>
                <a:latin typeface="Times New Roman" panose="02020603050405020304" pitchFamily="18" charset="0"/>
                <a:cs typeface="Times New Roman" panose="02020603050405020304" pitchFamily="18" charset="0"/>
              </a:rPr>
              <a:t>基于</a:t>
            </a:r>
            <a:r>
              <a:rPr lang="en-US" altLang="zh-CN" sz="1200" b="0" dirty="0" smtClean="0">
                <a:solidFill>
                  <a:srgbClr val="2D2DB9"/>
                </a:solidFill>
                <a:latin typeface="Times New Roman" panose="02020603050405020304" pitchFamily="18" charset="0"/>
                <a:cs typeface="Times New Roman" panose="02020603050405020304" pitchFamily="18" charset="0"/>
              </a:rPr>
              <a:t>MPLS</a:t>
            </a:r>
            <a:r>
              <a:rPr lang="zh-CN" altLang="en-US" sz="1200" b="0" dirty="0" smtClean="0">
                <a:solidFill>
                  <a:srgbClr val="2D2DB9"/>
                </a:solidFill>
                <a:latin typeface="Times New Roman" panose="02020603050405020304" pitchFamily="18" charset="0"/>
                <a:cs typeface="Times New Roman" panose="02020603050405020304" pitchFamily="18" charset="0"/>
              </a:rPr>
              <a:t>的流量工程是利用面向连接的流量工程技术与</a:t>
            </a:r>
            <a:r>
              <a:rPr lang="en-US" altLang="zh-CN" sz="1200" b="0" dirty="0" smtClean="0">
                <a:solidFill>
                  <a:srgbClr val="2D2DB9"/>
                </a:solidFill>
                <a:latin typeface="Times New Roman" panose="02020603050405020304" pitchFamily="18" charset="0"/>
                <a:cs typeface="Times New Roman" panose="02020603050405020304" pitchFamily="18" charset="0"/>
              </a:rPr>
              <a:t>IP</a:t>
            </a:r>
            <a:r>
              <a:rPr lang="zh-CN" altLang="en-US" sz="1200" b="0" dirty="0" smtClean="0">
                <a:solidFill>
                  <a:srgbClr val="2D2DB9"/>
                </a:solidFill>
                <a:latin typeface="Times New Roman" panose="02020603050405020304" pitchFamily="18" charset="0"/>
                <a:cs typeface="Times New Roman" panose="02020603050405020304" pitchFamily="18" charset="0"/>
              </a:rPr>
              <a:t>路由技术相结合，动态地定义路由，根据已知需求做出资源提交方案，优化网络利用率的能力；</a:t>
            </a:r>
            <a:endParaRPr lang="en-US" altLang="zh-CN" sz="1200" b="0" dirty="0" smtClean="0">
              <a:solidFill>
                <a:srgbClr val="2D2DB9"/>
              </a:solidFill>
              <a:latin typeface="Times New Roman" panose="02020603050405020304" pitchFamily="18" charset="0"/>
              <a:cs typeface="Times New Roman" panose="02020603050405020304" pitchFamily="18" charset="0"/>
            </a:endParaRPr>
          </a:p>
          <a:p>
            <a:pPr>
              <a:buFontTx/>
              <a:buNone/>
            </a:pPr>
            <a:r>
              <a:rPr lang="zh-CN" altLang="en-US" sz="1200" b="0" u="sng" dirty="0" smtClean="0">
                <a:solidFill>
                  <a:srgbClr val="2D2DB9"/>
                </a:solidFill>
                <a:latin typeface="Times New Roman" panose="02020603050405020304" pitchFamily="18" charset="0"/>
                <a:cs typeface="Times New Roman" panose="02020603050405020304" pitchFamily="18" charset="0"/>
              </a:rPr>
              <a:t>支持虚拟专网（</a:t>
            </a:r>
            <a:r>
              <a:rPr lang="en-US" altLang="zh-CN" sz="1200" b="0" u="sng" dirty="0" smtClean="0">
                <a:solidFill>
                  <a:srgbClr val="2D2DB9"/>
                </a:solidFill>
                <a:latin typeface="Times New Roman" panose="02020603050405020304" pitchFamily="18" charset="0"/>
                <a:cs typeface="Times New Roman" panose="02020603050405020304" pitchFamily="18" charset="0"/>
              </a:rPr>
              <a:t>VPN</a:t>
            </a:r>
            <a:r>
              <a:rPr lang="zh-CN" altLang="en-US" sz="1200" b="0" dirty="0" smtClean="0">
                <a:solidFill>
                  <a:srgbClr val="2D2DB9"/>
                </a:solidFill>
                <a:latin typeface="Times New Roman" panose="02020603050405020304" pitchFamily="18" charset="0"/>
                <a:cs typeface="Times New Roman" panose="02020603050405020304" pitchFamily="18" charset="0"/>
              </a:rPr>
              <a:t>）</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CN" sz="1200" b="0" dirty="0" smtClean="0">
                <a:solidFill>
                  <a:srgbClr val="2D2DB9"/>
                </a:solidFill>
                <a:latin typeface="Times New Roman" panose="02020603050405020304" pitchFamily="18" charset="0"/>
                <a:cs typeface="Times New Roman" panose="02020603050405020304" pitchFamily="18" charset="0"/>
              </a:rPr>
              <a:t>VPN</a:t>
            </a:r>
            <a:r>
              <a:rPr lang="zh-CN" altLang="en-US" sz="1200" b="0" dirty="0" smtClean="0">
                <a:solidFill>
                  <a:srgbClr val="2D2DB9"/>
                </a:solidFill>
                <a:latin typeface="Times New Roman" panose="02020603050405020304" pitchFamily="18" charset="0"/>
                <a:cs typeface="Times New Roman" panose="02020603050405020304" pitchFamily="18" charset="0"/>
              </a:rPr>
              <a:t>机制，</a:t>
            </a:r>
            <a:r>
              <a:rPr lang="zh-CN" altLang="en-US" sz="2200" kern="1200" dirty="0" smtClean="0">
                <a:solidFill>
                  <a:srgbClr val="1A3868"/>
                </a:solidFill>
                <a:latin typeface="Times New Roman" pitchFamily="18" charset="0"/>
                <a:ea typeface="微软雅黑" pitchFamily="34" charset="-122"/>
                <a:cs typeface="Times New Roman" pitchFamily="18" charset="0"/>
              </a:rPr>
              <a:t>在公共传输网络中建立虚拟的专用数据传输通道，</a:t>
            </a:r>
            <a:r>
              <a:rPr lang="zh-CN" altLang="en-US" sz="1200" b="0" dirty="0" smtClean="0">
                <a:solidFill>
                  <a:srgbClr val="2D2DB9"/>
                </a:solidFill>
                <a:latin typeface="Times New Roman" panose="02020603050405020304" pitchFamily="18" charset="0"/>
                <a:cs typeface="Times New Roman" panose="02020603050405020304" pitchFamily="18" charset="0"/>
              </a:rPr>
              <a:t>企业或部门之间的分组流可以透明地通过互联网，有效提高应用系统的安全性与服务质量；</a:t>
            </a:r>
            <a:endParaRPr lang="en-US" altLang="zh-CN" sz="1200" b="0" dirty="0" smtClean="0">
              <a:solidFill>
                <a:srgbClr val="2D2DB9"/>
              </a:solidFill>
              <a:latin typeface="Times New Roman" panose="02020603050405020304" pitchFamily="18" charset="0"/>
              <a:cs typeface="Times New Roman" panose="02020603050405020304" pitchFamily="18" charset="0"/>
            </a:endParaRPr>
          </a:p>
          <a:p>
            <a:pPr>
              <a:buFontTx/>
              <a:buNone/>
            </a:pPr>
            <a:r>
              <a:rPr lang="zh-CN" altLang="en-US" sz="1200" b="0" u="sng" dirty="0" smtClean="0">
                <a:solidFill>
                  <a:srgbClr val="2D2DB9"/>
                </a:solidFill>
                <a:latin typeface="Times New Roman" panose="02020603050405020304" pitchFamily="18" charset="0"/>
                <a:cs typeface="Times New Roman" panose="02020603050405020304" pitchFamily="18" charset="0"/>
              </a:rPr>
              <a:t>支持多协议</a:t>
            </a:r>
            <a:endParaRPr lang="en-US" altLang="zh-CN" sz="1200" b="0" u="sng" dirty="0" smtClean="0">
              <a:solidFill>
                <a:srgbClr val="2D2DB9"/>
              </a:solidFill>
              <a:latin typeface="Times New Roman" panose="02020603050405020304" pitchFamily="18" charset="0"/>
              <a:cs typeface="Times New Roman" panose="02020603050405020304" pitchFamily="18" charset="0"/>
            </a:endParaRPr>
          </a:p>
          <a:p>
            <a:r>
              <a:rPr lang="en-US" altLang="zh-CN" sz="1200" b="0" dirty="0" smtClean="0">
                <a:solidFill>
                  <a:srgbClr val="2D2DB9"/>
                </a:solidFill>
                <a:latin typeface="Times New Roman" panose="02020603050405020304" pitchFamily="18" charset="0"/>
                <a:cs typeface="Times New Roman" panose="02020603050405020304" pitchFamily="18" charset="0"/>
              </a:rPr>
              <a:t>MPLS</a:t>
            </a:r>
            <a:r>
              <a:rPr lang="zh-CN" altLang="en-US" sz="1200" b="0" dirty="0" smtClean="0">
                <a:solidFill>
                  <a:srgbClr val="2D2DB9"/>
                </a:solidFill>
                <a:latin typeface="Times New Roman" panose="02020603050405020304" pitchFamily="18" charset="0"/>
                <a:cs typeface="Times New Roman" panose="02020603050405020304" pitchFamily="18" charset="0"/>
              </a:rPr>
              <a:t>协议可以用于纯</a:t>
            </a:r>
            <a:r>
              <a:rPr lang="en-US" altLang="zh-CN" sz="1200" b="0" dirty="0" smtClean="0">
                <a:solidFill>
                  <a:srgbClr val="2D2DB9"/>
                </a:solidFill>
                <a:latin typeface="Times New Roman" panose="02020603050405020304" pitchFamily="18" charset="0"/>
                <a:cs typeface="Times New Roman" panose="02020603050405020304" pitchFamily="18" charset="0"/>
              </a:rPr>
              <a:t>IP</a:t>
            </a:r>
            <a:r>
              <a:rPr lang="zh-CN" altLang="en-US" sz="1200" b="0" dirty="0" smtClean="0">
                <a:solidFill>
                  <a:srgbClr val="2D2DB9"/>
                </a:solidFill>
                <a:latin typeface="Times New Roman" panose="02020603050405020304" pitchFamily="18" charset="0"/>
                <a:cs typeface="Times New Roman" panose="02020603050405020304" pitchFamily="18" charset="0"/>
              </a:rPr>
              <a:t>网络、纯</a:t>
            </a:r>
            <a:r>
              <a:rPr lang="en-US" altLang="zh-CN" sz="1200" b="0" dirty="0" smtClean="0">
                <a:solidFill>
                  <a:srgbClr val="2D2DB9"/>
                </a:solidFill>
                <a:latin typeface="Times New Roman" panose="02020603050405020304" pitchFamily="18" charset="0"/>
                <a:cs typeface="Times New Roman" panose="02020603050405020304" pitchFamily="18" charset="0"/>
              </a:rPr>
              <a:t>ATM</a:t>
            </a:r>
            <a:r>
              <a:rPr lang="zh-CN" altLang="en-US" sz="1200" b="0" dirty="0" smtClean="0">
                <a:solidFill>
                  <a:srgbClr val="2D2DB9"/>
                </a:solidFill>
                <a:latin typeface="Times New Roman" panose="02020603050405020304" pitchFamily="18" charset="0"/>
                <a:cs typeface="Times New Roman" panose="02020603050405020304" pitchFamily="18" charset="0"/>
              </a:rPr>
              <a:t>网络、纯帧中继网络及多种混合型网络，同时可以支持</a:t>
            </a:r>
            <a:r>
              <a:rPr lang="en-US" altLang="zh-CN" sz="1200" b="0" dirty="0" smtClean="0">
                <a:solidFill>
                  <a:srgbClr val="2D2DB9"/>
                </a:solidFill>
                <a:latin typeface="Times New Roman" panose="02020603050405020304" pitchFamily="18" charset="0"/>
                <a:cs typeface="Times New Roman" panose="02020603050405020304" pitchFamily="18" charset="0"/>
              </a:rPr>
              <a:t>PPP</a:t>
            </a:r>
            <a:r>
              <a:rPr lang="zh-CN" altLang="en-US" sz="1200" b="0" dirty="0" smtClean="0">
                <a:solidFill>
                  <a:srgbClr val="2D2DB9"/>
                </a:solidFill>
                <a:latin typeface="Times New Roman" panose="02020603050405020304" pitchFamily="18" charset="0"/>
                <a:cs typeface="Times New Roman" panose="02020603050405020304" pitchFamily="18" charset="0"/>
              </a:rPr>
              <a:t>、</a:t>
            </a:r>
            <a:r>
              <a:rPr lang="en-US" altLang="zh-CN" sz="1200" b="0" dirty="0" smtClean="0">
                <a:solidFill>
                  <a:srgbClr val="2D2DB9"/>
                </a:solidFill>
                <a:latin typeface="Times New Roman" panose="02020603050405020304" pitchFamily="18" charset="0"/>
                <a:cs typeface="Times New Roman" panose="02020603050405020304" pitchFamily="18" charset="0"/>
              </a:rPr>
              <a:t>SDH</a:t>
            </a:r>
            <a:r>
              <a:rPr lang="zh-CN" altLang="en-US" sz="1200" b="0" dirty="0" smtClean="0">
                <a:solidFill>
                  <a:srgbClr val="2D2DB9"/>
                </a:solidFill>
                <a:latin typeface="Times New Roman" panose="02020603050405020304" pitchFamily="18" charset="0"/>
                <a:cs typeface="Times New Roman" panose="02020603050405020304" pitchFamily="18" charset="0"/>
              </a:rPr>
              <a:t>、</a:t>
            </a:r>
            <a:r>
              <a:rPr lang="en-US" altLang="zh-CN" sz="1200" b="0" dirty="0" smtClean="0">
                <a:solidFill>
                  <a:srgbClr val="2D2DB9"/>
                </a:solidFill>
                <a:latin typeface="Times New Roman" panose="02020603050405020304" pitchFamily="18" charset="0"/>
                <a:cs typeface="Times New Roman" panose="02020603050405020304" pitchFamily="18" charset="0"/>
              </a:rPr>
              <a:t>DWDM</a:t>
            </a:r>
            <a:r>
              <a:rPr lang="zh-CN" altLang="en-US" sz="1200" b="0" dirty="0" smtClean="0">
                <a:solidFill>
                  <a:srgbClr val="2D2DB9"/>
                </a:solidFill>
                <a:latin typeface="Times New Roman" panose="02020603050405020304" pitchFamily="18" charset="0"/>
                <a:cs typeface="Times New Roman" panose="02020603050405020304" pitchFamily="18" charset="0"/>
              </a:rPr>
              <a:t>等多种底层网络协议。</a:t>
            </a:r>
            <a:endParaRPr lang="zh-CN" altLang="en-US" sz="1200" b="0" u="sng" dirty="0" smtClean="0">
              <a:solidFill>
                <a:srgbClr val="2D2DB9"/>
              </a:solidFill>
              <a:latin typeface="Times New Roman" panose="02020603050405020304" pitchFamily="18" charset="0"/>
              <a:cs typeface="Times New Roman" panose="02020603050405020304" pitchFamily="18" charset="0"/>
            </a:endParaRPr>
          </a:p>
          <a:p>
            <a:endParaRPr lang="zh-CN" altLang="en-US" b="0"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52</a:t>
            </a:fld>
            <a:endParaRPr lang="en-US" altLang="zh-CN"/>
          </a:p>
        </p:txBody>
      </p:sp>
    </p:spTree>
    <p:extLst>
      <p:ext uri="{BB962C8B-B14F-4D97-AF65-F5344CB8AC3E}">
        <p14:creationId xmlns:p14="http://schemas.microsoft.com/office/powerpoint/2010/main" xmlns="" val="58570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53</a:t>
            </a:fld>
            <a:endParaRPr lang="en-US" altLang="zh-CN"/>
          </a:p>
        </p:txBody>
      </p:sp>
    </p:spTree>
    <p:extLst>
      <p:ext uri="{BB962C8B-B14F-4D97-AF65-F5344CB8AC3E}">
        <p14:creationId xmlns:p14="http://schemas.microsoft.com/office/powerpoint/2010/main" xmlns="" val="30991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E0A23-A7E7-42AA-8BB9-5D9CB6876F78}" type="slidenum">
              <a:rPr lang="en-US" altLang="zh-CN" smtClean="0"/>
              <a:pPr>
                <a:defRPr/>
              </a:pPr>
              <a:t>63</a:t>
            </a:fld>
            <a:endParaRPr lang="en-US" altLang="zh-CN"/>
          </a:p>
        </p:txBody>
      </p:sp>
    </p:spTree>
    <p:extLst>
      <p:ext uri="{BB962C8B-B14F-4D97-AF65-F5344CB8AC3E}">
        <p14:creationId xmlns:p14="http://schemas.microsoft.com/office/powerpoint/2010/main" xmlns="" val="9081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xmlns="" val="330619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ln/>
        </p:spPr>
      </p:sp>
      <p:sp>
        <p:nvSpPr>
          <p:cNvPr id="19458" name="备注占位符 2"/>
          <p:cNvSpPr>
            <a:spLocks noGrp="1"/>
          </p:cNvSpPr>
          <p:nvPr>
            <p:ph type="body" idx="1"/>
          </p:nvPr>
        </p:nvSpPr>
        <p:spPr>
          <a:xfrm>
            <a:off x="685800" y="4343400"/>
            <a:ext cx="5486400" cy="4114800"/>
          </a:xfrm>
          <a:noFill/>
          <a:ln/>
        </p:spPr>
        <p:txBody>
          <a:bodyPr/>
          <a:lstStyle/>
          <a:p>
            <a:pPr>
              <a:spcBef>
                <a:spcPct val="0"/>
              </a:spcBef>
            </a:pPr>
            <a:r>
              <a:rPr lang="zh-CN" altLang="en-US" u="sng" dirty="0" smtClean="0">
                <a:ea typeface="宋体" charset="-122"/>
              </a:rPr>
              <a:t>目的不可到达分组又可以进一步分为</a:t>
            </a:r>
            <a:r>
              <a:rPr lang="zh-CN" altLang="en-US" dirty="0" smtClean="0">
                <a:ea typeface="宋体" charset="-122"/>
              </a:rPr>
              <a:t>：</a:t>
            </a:r>
            <a:r>
              <a:rPr lang="zh-CN" altLang="en-US" b="1" dirty="0" smtClean="0">
                <a:ea typeface="宋体" charset="-122"/>
                <a:cs typeface="Times New Roman" pitchFamily="18" charset="0"/>
              </a:rPr>
              <a:t>网络不可到达、主机不可到达、协议不可到达、端口不可到达、源路由选择不能完成、目的网络不可知、目的主机不可知。  当路由器或主机因拥塞而丢弃一个分组时，路由器向该分组的发送站发送源抑制报文；</a:t>
            </a:r>
            <a:r>
              <a:rPr kumimoji="1" lang="zh-CN" altLang="en-US" sz="1200" b="0" i="0" kern="1200" dirty="0" smtClean="0">
                <a:solidFill>
                  <a:schemeClr val="tx1"/>
                </a:solidFill>
                <a:effectLst/>
                <a:latin typeface="Times New Roman" pitchFamily="18" charset="0"/>
                <a:ea typeface="宋体" pitchFamily="2" charset="-122"/>
                <a:cs typeface="+mn-cs"/>
              </a:rPr>
              <a:t>首先，接收设备由于</a:t>
            </a:r>
            <a:r>
              <a:rPr kumimoji="1" lang="zh-CN" altLang="en-US" sz="1200" b="0" i="0" u="none" strike="noStrike" kern="1200" dirty="0" smtClean="0">
                <a:solidFill>
                  <a:schemeClr val="tx1"/>
                </a:solidFill>
                <a:effectLst/>
                <a:latin typeface="Times New Roman" pitchFamily="18" charset="0"/>
                <a:ea typeface="宋体" pitchFamily="2" charset="-122"/>
                <a:cs typeface="+mn-cs"/>
                <a:hlinkClick r:id="rId3"/>
              </a:rPr>
              <a:t>缓存溢出</a:t>
            </a:r>
            <a:r>
              <a:rPr kumimoji="1" lang="zh-CN" altLang="en-US" sz="1200" b="0" i="0" kern="1200" dirty="0" smtClean="0">
                <a:solidFill>
                  <a:schemeClr val="tx1"/>
                </a:solidFill>
                <a:effectLst/>
                <a:latin typeface="Times New Roman" pitchFamily="18" charset="0"/>
                <a:ea typeface="宋体" pitchFamily="2" charset="-122"/>
                <a:cs typeface="+mn-cs"/>
              </a:rPr>
              <a:t>而开始丢弃数据，然后接收设备开始向源设备发送源抑制报文，其发送速度是每丢弃一个</a:t>
            </a:r>
            <a:r>
              <a:rPr kumimoji="1" lang="zh-CN" altLang="en-US" sz="1200" b="0" i="0" u="none" strike="noStrike" kern="1200" dirty="0" smtClean="0">
                <a:solidFill>
                  <a:schemeClr val="tx1"/>
                </a:solidFill>
                <a:effectLst/>
                <a:latin typeface="Times New Roman" pitchFamily="18" charset="0"/>
                <a:ea typeface="宋体" pitchFamily="2" charset="-122"/>
                <a:cs typeface="+mn-cs"/>
                <a:hlinkClick r:id="rId4"/>
              </a:rPr>
              <a:t>数据包</a:t>
            </a:r>
            <a:r>
              <a:rPr kumimoji="1" lang="zh-CN" altLang="en-US" sz="1200" b="0" i="0" kern="1200" dirty="0" smtClean="0">
                <a:solidFill>
                  <a:schemeClr val="tx1"/>
                </a:solidFill>
                <a:effectLst/>
                <a:latin typeface="Times New Roman" pitchFamily="18" charset="0"/>
                <a:ea typeface="宋体" pitchFamily="2" charset="-122"/>
                <a:cs typeface="+mn-cs"/>
              </a:rPr>
              <a:t>就发送一个源抑制报文。源设备接收到源抑制报文就开始降低它的数据发送速度，直到不再接收源抑制请求为止。最后只要不再接收到作为接收方目的设备的源抑制请求，源设备就会又逐渐开始增加其发送速度。</a:t>
            </a:r>
            <a:endParaRPr lang="zh-CN" altLang="en-US" b="1" dirty="0" smtClean="0">
              <a:ea typeface="宋体" charset="-122"/>
              <a:cs typeface="Times New Roman" pitchFamily="18" charset="0"/>
            </a:endParaRPr>
          </a:p>
        </p:txBody>
      </p:sp>
      <p:sp>
        <p:nvSpPr>
          <p:cNvPr id="19459"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67E9C85-992A-4E81-8CB9-B44261CB5201}" type="slidenum">
              <a:rPr lang="zh-CN" altLang="en-US" sz="1200" b="0" u="none">
                <a:solidFill>
                  <a:schemeClr val="tx1"/>
                </a:solidFill>
                <a:latin typeface="Calibri" pitchFamily="34" charset="0"/>
                <a:ea typeface="宋体" charset="-122"/>
              </a:rPr>
              <a:pPr algn="r"/>
              <a:t>7</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357178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ln/>
        </p:spPr>
      </p:sp>
      <p:sp>
        <p:nvSpPr>
          <p:cNvPr id="19458" name="备注占位符 2"/>
          <p:cNvSpPr>
            <a:spLocks noGrp="1"/>
          </p:cNvSpPr>
          <p:nvPr>
            <p:ph type="body" idx="1"/>
          </p:nvPr>
        </p:nvSpPr>
        <p:spPr>
          <a:xfrm>
            <a:off x="685800" y="4343400"/>
            <a:ext cx="5486400" cy="4114800"/>
          </a:xfrm>
          <a:noFill/>
          <a:ln/>
        </p:spPr>
        <p:txBody>
          <a:bodyPr/>
          <a:lstStyle/>
          <a:p>
            <a:pPr>
              <a:spcBef>
                <a:spcPct val="0"/>
              </a:spcBef>
            </a:pPr>
            <a:r>
              <a:rPr lang="zh-CN" altLang="en-US" b="1" dirty="0" smtClean="0">
                <a:ea typeface="宋体" charset="-122"/>
                <a:cs typeface="Times New Roman" pitchFamily="18" charset="0"/>
              </a:rPr>
              <a:t>路由器转发分组时，生存时间</a:t>
            </a:r>
            <a:r>
              <a:rPr lang="en-US" altLang="zh-CN" b="1" dirty="0" smtClean="0">
                <a:ea typeface="宋体" charset="-122"/>
                <a:cs typeface="Times New Roman" pitchFamily="18" charset="0"/>
              </a:rPr>
              <a:t>TTL</a:t>
            </a:r>
            <a:r>
              <a:rPr lang="zh-CN" altLang="en-US" b="1" dirty="0" smtClean="0">
                <a:ea typeface="宋体" charset="-122"/>
                <a:cs typeface="Times New Roman" pitchFamily="18" charset="0"/>
              </a:rPr>
              <a:t>字段的值减</a:t>
            </a:r>
            <a:r>
              <a:rPr lang="en-US" altLang="zh-CN" b="1" dirty="0" smtClean="0">
                <a:ea typeface="宋体" charset="-122"/>
                <a:cs typeface="Times New Roman" pitchFamily="18" charset="0"/>
              </a:rPr>
              <a:t>1</a:t>
            </a:r>
            <a:r>
              <a:rPr lang="zh-CN" altLang="en-US" b="1" dirty="0" smtClean="0">
                <a:ea typeface="宋体" charset="-122"/>
                <a:cs typeface="Times New Roman" pitchFamily="18" charset="0"/>
              </a:rPr>
              <a:t>后为</a:t>
            </a:r>
            <a:r>
              <a:rPr lang="en-US" altLang="zh-CN" b="1" dirty="0" smtClean="0">
                <a:ea typeface="宋体" charset="-122"/>
                <a:cs typeface="Times New Roman" pitchFamily="18" charset="0"/>
              </a:rPr>
              <a:t>0</a:t>
            </a:r>
            <a:r>
              <a:rPr lang="zh-CN" altLang="en-US" b="1" dirty="0" smtClean="0">
                <a:ea typeface="宋体" charset="-122"/>
                <a:cs typeface="Times New Roman" pitchFamily="18" charset="0"/>
              </a:rPr>
              <a:t>时丢弃这个分组；在丢弃该分组时，路由器向源主机发送超时报告报文；接收的分片不能组装成分组，占用了大量缓冲区，出现</a:t>
            </a:r>
            <a:r>
              <a:rPr lang="en-US" altLang="zh-CN" b="1" dirty="0" smtClean="0">
                <a:ea typeface="宋体" charset="-122"/>
                <a:cs typeface="Times New Roman" pitchFamily="18" charset="0"/>
              </a:rPr>
              <a:t>“</a:t>
            </a:r>
            <a:r>
              <a:rPr lang="zh-CN" altLang="en-US" b="1" dirty="0" smtClean="0">
                <a:ea typeface="宋体" charset="-122"/>
                <a:cs typeface="Times New Roman" pitchFamily="18" charset="0"/>
              </a:rPr>
              <a:t>死锁</a:t>
            </a:r>
            <a:r>
              <a:rPr lang="en-US" altLang="zh-CN" b="1" dirty="0" smtClean="0">
                <a:ea typeface="宋体" charset="-122"/>
                <a:cs typeface="Times New Roman" pitchFamily="18" charset="0"/>
              </a:rPr>
              <a:t>”</a:t>
            </a:r>
            <a:r>
              <a:rPr lang="zh-CN" altLang="en-US" b="1" dirty="0" smtClean="0">
                <a:ea typeface="宋体" charset="-122"/>
                <a:cs typeface="Times New Roman" pitchFamily="18" charset="0"/>
              </a:rPr>
              <a:t>时，路由器向源主机发送超时报告报文；</a:t>
            </a:r>
            <a:endParaRPr lang="en-US" altLang="zh-CN" b="1" dirty="0" smtClean="0">
              <a:ea typeface="宋体" charset="-122"/>
              <a:cs typeface="Times New Roman" pitchFamily="18" charset="0"/>
            </a:endParaRPr>
          </a:p>
          <a:p>
            <a:pPr>
              <a:spcBef>
                <a:spcPct val="0"/>
              </a:spcBef>
            </a:pPr>
            <a:endParaRPr lang="zh-CN" altLang="en-US" dirty="0" smtClean="0">
              <a:ea typeface="宋体" charset="-122"/>
            </a:endParaRPr>
          </a:p>
        </p:txBody>
      </p:sp>
      <p:sp>
        <p:nvSpPr>
          <p:cNvPr id="19459"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67E9C85-992A-4E81-8CB9-B44261CB5201}" type="slidenum">
              <a:rPr lang="zh-CN" altLang="en-US" sz="1200" b="0" u="none">
                <a:solidFill>
                  <a:schemeClr val="tx1"/>
                </a:solidFill>
                <a:latin typeface="Calibri" pitchFamily="34" charset="0"/>
                <a:ea typeface="宋体" charset="-122"/>
              </a:rPr>
              <a:pPr algn="r"/>
              <a:t>8</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3950430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ln/>
        </p:spPr>
      </p:sp>
      <p:sp>
        <p:nvSpPr>
          <p:cNvPr id="21506" name="备注占位符 2"/>
          <p:cNvSpPr>
            <a:spLocks noGrp="1"/>
          </p:cNvSpPr>
          <p:nvPr>
            <p:ph type="body" idx="1"/>
          </p:nvPr>
        </p:nvSpPr>
        <p:spPr>
          <a:xfrm>
            <a:off x="685800" y="4343400"/>
            <a:ext cx="5486400" cy="4114800"/>
          </a:xfrm>
          <a:noFill/>
          <a:ln/>
        </p:spPr>
        <p:txBody>
          <a:bodyPr/>
          <a:lstStyle/>
          <a:p>
            <a:pPr>
              <a:spcBef>
                <a:spcPct val="0"/>
              </a:spcBef>
            </a:pPr>
            <a:r>
              <a:rPr lang="zh-CN" altLang="en-US" dirty="0" smtClean="0">
                <a:ea typeface="宋体" charset="-122"/>
              </a:rPr>
              <a:t>显然</a:t>
            </a:r>
            <a:r>
              <a:rPr lang="en-US" altLang="zh-CN" dirty="0" smtClean="0">
                <a:ea typeface="宋体" charset="-122"/>
              </a:rPr>
              <a:t>R2</a:t>
            </a:r>
            <a:r>
              <a:rPr lang="zh-CN" altLang="en-US" dirty="0" smtClean="0">
                <a:ea typeface="宋体" charset="-122"/>
              </a:rPr>
              <a:t>是最有效的路由选择，但是却选择了</a:t>
            </a:r>
            <a:r>
              <a:rPr lang="en-US" altLang="zh-CN" dirty="0" smtClean="0">
                <a:ea typeface="宋体" charset="-122"/>
              </a:rPr>
              <a:t>R1. R1</a:t>
            </a:r>
            <a:r>
              <a:rPr lang="zh-CN" altLang="en-US" dirty="0" smtClean="0">
                <a:ea typeface="宋体" charset="-122"/>
              </a:rPr>
              <a:t>将分组转交</a:t>
            </a:r>
            <a:r>
              <a:rPr lang="en-US" altLang="zh-CN" dirty="0" smtClean="0">
                <a:ea typeface="宋体" charset="-122"/>
              </a:rPr>
              <a:t>R2</a:t>
            </a:r>
            <a:r>
              <a:rPr lang="zh-CN" altLang="en-US" dirty="0" smtClean="0">
                <a:ea typeface="宋体" charset="-122"/>
              </a:rPr>
              <a:t>的同时，发送报文改变主机</a:t>
            </a:r>
            <a:r>
              <a:rPr lang="en-US" altLang="zh-CN" dirty="0" smtClean="0">
                <a:ea typeface="宋体" charset="-122"/>
              </a:rPr>
              <a:t>A</a:t>
            </a:r>
            <a:r>
              <a:rPr lang="zh-CN" altLang="en-US" dirty="0" smtClean="0">
                <a:ea typeface="宋体" charset="-122"/>
              </a:rPr>
              <a:t>的路由信息。</a:t>
            </a:r>
          </a:p>
        </p:txBody>
      </p:sp>
      <p:sp>
        <p:nvSpPr>
          <p:cNvPr id="2150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4B963F1-91D0-4A90-8320-5BE054ED6BEF}" type="slidenum">
              <a:rPr lang="zh-CN" altLang="en-US" sz="1200" b="0" u="none">
                <a:solidFill>
                  <a:schemeClr val="tx1"/>
                </a:solidFill>
                <a:latin typeface="Calibri" pitchFamily="34" charset="0"/>
                <a:ea typeface="宋体" charset="-122"/>
              </a:rPr>
              <a:pPr algn="r"/>
              <a:t>9</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212712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r" eaLnBrk="1" hangingPunct="1"/>
            <a:fld id="{83F6D98D-57A8-4658-B9D9-223BC0FF6ABF}" type="slidenum">
              <a:rPr kumimoji="0" lang="zh-CN" altLang="en-US" sz="1200" b="0">
                <a:solidFill>
                  <a:schemeClr val="tx1"/>
                </a:solidFill>
                <a:ea typeface="宋体" panose="02010600030101010101" pitchFamily="2" charset="-122"/>
              </a:rPr>
              <a:pPr algn="r" eaLnBrk="1" hangingPunct="1"/>
              <a:t>11</a:t>
            </a:fld>
            <a:endParaRPr kumimoji="0" lang="en-US" altLang="zh-CN" sz="1200" b="0">
              <a:solidFill>
                <a:schemeClr val="tx1"/>
              </a:solidFill>
              <a:ea typeface="宋体" panose="02010600030101010101" pitchFamily="2" charset="-122"/>
            </a:endParaRPr>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xmlns="" val="386307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p:nvPr>
        </p:nvSpPr>
        <p:spPr>
          <a:ln/>
        </p:spPr>
      </p:sp>
      <p:sp>
        <p:nvSpPr>
          <p:cNvPr id="23554" name="备注占位符 2"/>
          <p:cNvSpPr>
            <a:spLocks noGrp="1"/>
          </p:cNvSpPr>
          <p:nvPr>
            <p:ph type="body" idx="1"/>
          </p:nvPr>
        </p:nvSpPr>
        <p:spPr>
          <a:xfrm>
            <a:off x="685800" y="4343400"/>
            <a:ext cx="5486400" cy="4114800"/>
          </a:xfrm>
          <a:noFill/>
          <a:ln/>
        </p:spPr>
        <p:txBody>
          <a:bodyPr/>
          <a:lstStyle/>
          <a:p>
            <a:pPr>
              <a:spcBef>
                <a:spcPct val="0"/>
              </a:spcBef>
            </a:pPr>
            <a:endParaRPr lang="en-US" altLang="zh-CN" dirty="0" smtClean="0">
              <a:ea typeface="宋体" charset="-122"/>
              <a:cs typeface="Times New Roman" pitchFamily="18" charset="0"/>
            </a:endParaRPr>
          </a:p>
          <a:p>
            <a:pPr>
              <a:spcBef>
                <a:spcPct val="0"/>
              </a:spcBef>
            </a:pPr>
            <a:endParaRPr lang="en-US" altLang="zh-CN" b="1" u="sng" dirty="0" smtClean="0">
              <a:ea typeface="宋体" charset="-122"/>
            </a:endParaRPr>
          </a:p>
          <a:p>
            <a:pPr>
              <a:spcBef>
                <a:spcPct val="0"/>
              </a:spcBef>
            </a:pPr>
            <a:endParaRPr lang="en-US" altLang="zh-CN" b="1" u="sng" dirty="0" smtClean="0">
              <a:ea typeface="宋体" charset="-122"/>
              <a:cs typeface="Times New Roman" pitchFamily="18" charset="0"/>
            </a:endParaRPr>
          </a:p>
          <a:p>
            <a:pPr>
              <a:spcBef>
                <a:spcPct val="0"/>
              </a:spcBef>
            </a:pPr>
            <a:endParaRPr lang="zh-CN" altLang="en-US" dirty="0" smtClean="0">
              <a:ea typeface="宋体" charset="-122"/>
            </a:endParaRPr>
          </a:p>
        </p:txBody>
      </p:sp>
      <p:sp>
        <p:nvSpPr>
          <p:cNvPr id="2355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DAEA62D-4BCB-4A77-8924-C06FBDE29FA4}" type="slidenum">
              <a:rPr lang="zh-CN" altLang="en-US" sz="1200" b="0" u="none">
                <a:solidFill>
                  <a:schemeClr val="tx1"/>
                </a:solidFill>
                <a:latin typeface="Calibri" pitchFamily="34" charset="0"/>
                <a:ea typeface="宋体" charset="-122"/>
              </a:rPr>
              <a:pPr algn="r"/>
              <a:t>12</a:t>
            </a:fld>
            <a:endParaRPr lang="en-US" altLang="zh-CN" sz="1200" b="0" u="none">
              <a:solidFill>
                <a:schemeClr val="tx1"/>
              </a:solidFill>
              <a:latin typeface="Calibri" pitchFamily="34" charset="0"/>
              <a:ea typeface="宋体" charset="-122"/>
            </a:endParaRPr>
          </a:p>
        </p:txBody>
      </p:sp>
    </p:spTree>
    <p:extLst>
      <p:ext uri="{BB962C8B-B14F-4D97-AF65-F5344CB8AC3E}">
        <p14:creationId xmlns:p14="http://schemas.microsoft.com/office/powerpoint/2010/main" xmlns="" val="373540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598613"/>
            <a:ext cx="6243654" cy="1045369"/>
          </a:xfrm>
        </p:spPr>
        <p:txBody>
          <a:bodyPr/>
          <a:lstStyle>
            <a:lvl1pPr>
              <a:defRPr sz="4400">
                <a:solidFill>
                  <a:schemeClr val="accent1">
                    <a:lumMod val="50000"/>
                  </a:schemeClr>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185834" y="2916238"/>
            <a:ext cx="4914912" cy="1013628"/>
          </a:xfrm>
        </p:spPr>
        <p:txBody>
          <a:bodyPr/>
          <a:lstStyle>
            <a:lvl1pPr marL="0" indent="0" algn="ctr">
              <a:buNone/>
              <a:defRPr sz="3200" b="1">
                <a:solidFill>
                  <a:schemeClr val="accent1">
                    <a:lumMod val="75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41163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457200"/>
            <a:ext cx="5676900" cy="41163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265687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114335"/>
            <a:ext cx="7391400" cy="80034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00520"/>
            <a:ext cx="7772400" cy="3258556"/>
          </a:xfrm>
        </p:spPr>
        <p:txBody>
          <a:bodyPr/>
          <a:lstStyle/>
          <a:p>
            <a:endParaRPr lang="zh-CN" altLang="en-US"/>
          </a:p>
        </p:txBody>
      </p:sp>
    </p:spTree>
    <p:extLst>
      <p:ext uri="{BB962C8B-B14F-4D97-AF65-F5344CB8AC3E}">
        <p14:creationId xmlns:p14="http://schemas.microsoft.com/office/powerpoint/2010/main" xmlns="" val="3894474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33046" y="628844"/>
            <a:ext cx="7174523" cy="68601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4820" y="1475640"/>
            <a:ext cx="3516923" cy="30870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02420" y="1475640"/>
            <a:ext cx="3516923" cy="14863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02420" y="3076334"/>
            <a:ext cx="3516923" cy="14863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8368813" y="4835430"/>
            <a:ext cx="794238" cy="343006"/>
          </a:xfrm>
          <a:prstGeom prst="rect">
            <a:avLst/>
          </a:prstGeom>
        </p:spPr>
        <p:txBody>
          <a:bodyPr/>
          <a:lstStyle>
            <a:lvl1pPr>
              <a:defRPr/>
            </a:lvl1pPr>
          </a:lstStyle>
          <a:p>
            <a:fld id="{57ED78A5-3917-44CD-B25C-AB05A9B99621}" type="slidenum">
              <a:rPr lang="en-US" altLang="zh-TW"/>
              <a:pPr/>
              <a:t>‹#›</a:t>
            </a:fld>
            <a:endParaRPr lang="en-US" altLang="zh-TW"/>
          </a:p>
        </p:txBody>
      </p:sp>
    </p:spTree>
    <p:extLst>
      <p:ext uri="{BB962C8B-B14F-4D97-AF65-F5344CB8AC3E}">
        <p14:creationId xmlns:p14="http://schemas.microsoft.com/office/powerpoint/2010/main" xmlns="" val="2977600927"/>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763"/>
            <a:ext cx="7772400" cy="10207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a:xfrm>
            <a:off x="2895600" y="4716463"/>
            <a:ext cx="2895600" cy="228600"/>
          </a:xfrm>
        </p:spPr>
        <p:txBody>
          <a:bodyPr/>
          <a:lstStyle>
            <a:lvl1pPr algn="ctr" eaLnBrk="0" hangingPunct="0">
              <a:defRPr/>
            </a:lvl1pPr>
          </a:lstStyle>
          <a:p>
            <a:pPr>
              <a:defRPr/>
            </a:pPr>
            <a:r>
              <a:rPr lang="zh-CN" altLang="en-US" smtClean="0"/>
              <a:t>计算机科学与技术学院</a:t>
            </a:r>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485900"/>
            <a:ext cx="3810000"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85900"/>
            <a:ext cx="3810000" cy="3087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1"/>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9"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9" y="1631951"/>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90"/>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2038"/>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4027489"/>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pPr>
              <a:defRPr/>
            </a:pPr>
            <a:r>
              <a:rPr lang="zh-CN" altLang="en-US" smtClean="0"/>
              <a:t>计算机科学与技术学院</a:t>
            </a:r>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50" y="428625"/>
            <a:ext cx="6429375"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一级标题</a:t>
            </a:r>
          </a:p>
        </p:txBody>
      </p:sp>
      <p:sp>
        <p:nvSpPr>
          <p:cNvPr id="1027" name="Rectangle 3"/>
          <p:cNvSpPr>
            <a:spLocks noGrp="1" noChangeArrowheads="1"/>
          </p:cNvSpPr>
          <p:nvPr>
            <p:ph type="body" idx="1"/>
          </p:nvPr>
        </p:nvSpPr>
        <p:spPr bwMode="auto">
          <a:xfrm>
            <a:off x="357188" y="1485900"/>
            <a:ext cx="6357937" cy="3087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二级标题</a:t>
            </a:r>
            <a:endParaRPr lang="en-US" altLang="zh-CN" smtClean="0"/>
          </a:p>
          <a:p>
            <a:pPr lvl="1"/>
            <a:r>
              <a:rPr lang="zh-CN" altLang="en-US" smtClean="0"/>
              <a:t>三级标题</a:t>
            </a:r>
          </a:p>
          <a:p>
            <a:pPr lvl="2"/>
            <a:r>
              <a:rPr lang="zh-CN" altLang="en-US" smtClean="0"/>
              <a:t>四级标题</a:t>
            </a:r>
          </a:p>
          <a:p>
            <a:pPr lvl="3"/>
            <a:r>
              <a:rPr lang="zh-CN" altLang="en-US" smtClean="0"/>
              <a:t>五级标题</a:t>
            </a:r>
          </a:p>
          <a:p>
            <a:pPr lvl="4"/>
            <a:r>
              <a:rPr lang="zh-CN" altLang="en-US" smtClean="0"/>
              <a:t>六级标题</a:t>
            </a:r>
          </a:p>
        </p:txBody>
      </p:sp>
      <p:sp>
        <p:nvSpPr>
          <p:cNvPr id="4" name="页脚占位符 3"/>
          <p:cNvSpPr>
            <a:spLocks noGrp="1"/>
          </p:cNvSpPr>
          <p:nvPr>
            <p:ph type="ftr" sz="quarter" idx="3"/>
          </p:nvPr>
        </p:nvSpPr>
        <p:spPr>
          <a:xfrm>
            <a:off x="2895600" y="4830763"/>
            <a:ext cx="2895600" cy="228600"/>
          </a:xfrm>
          <a:prstGeom prst="rect">
            <a:avLst/>
          </a:prstGeom>
        </p:spPr>
        <p:txBody>
          <a:bodyPr/>
          <a:lstStyle>
            <a:lvl1pPr algn="ctr" eaLnBrk="0" hangingPunct="0">
              <a:defRPr/>
            </a:lvl1pPr>
          </a:lstStyle>
          <a:p>
            <a:pPr>
              <a:defRPr/>
            </a:pPr>
            <a:r>
              <a:rPr lang="zh-CN" altLang="en-US" smtClean="0"/>
              <a:t>计算机科学与技术学院</a:t>
            </a:r>
            <a:endParaRPr lang="en-US" altLang="ko-K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697" r:id="rId3"/>
    <p:sldLayoutId id="2147483696" r:id="rId4"/>
    <p:sldLayoutId id="2147483695" r:id="rId5"/>
    <p:sldLayoutId id="2147483694" r:id="rId6"/>
    <p:sldLayoutId id="2147483693" r:id="rId7"/>
    <p:sldLayoutId id="2147483692" r:id="rId8"/>
    <p:sldLayoutId id="2147483691" r:id="rId9"/>
    <p:sldLayoutId id="2147483690" r:id="rId10"/>
    <p:sldLayoutId id="2147483700" r:id="rId11"/>
    <p:sldLayoutId id="2147483701" r:id="rId12"/>
    <p:sldLayoutId id="2147483702" r:id="rId13"/>
  </p:sldLayoutIdLst>
  <p:hf sldNum="0" hdr="0" ftr="0" dt="0"/>
  <p:txStyles>
    <p:titleStyle>
      <a:lvl1pPr algn="ctr" rtl="0" eaLnBrk="0" fontAlgn="base" hangingPunct="0">
        <a:spcBef>
          <a:spcPct val="0"/>
        </a:spcBef>
        <a:spcAft>
          <a:spcPct val="0"/>
        </a:spcAft>
        <a:defRPr sz="2800" b="1">
          <a:solidFill>
            <a:srgbClr val="194D19"/>
          </a:solidFill>
          <a:latin typeface="Arial" charset="0"/>
          <a:ea typeface="+mj-ea"/>
          <a:cs typeface="+mj-cs"/>
        </a:defRPr>
      </a:lvl1pPr>
      <a:lvl2pPr algn="ctr" rtl="0" eaLnBrk="0" fontAlgn="base" hangingPunct="0">
        <a:spcBef>
          <a:spcPct val="0"/>
        </a:spcBef>
        <a:spcAft>
          <a:spcPct val="0"/>
        </a:spcAft>
        <a:defRPr sz="2800" b="1">
          <a:solidFill>
            <a:srgbClr val="194D19"/>
          </a:solidFill>
          <a:latin typeface="Arial" charset="0"/>
          <a:ea typeface="微软雅黑" pitchFamily="34" charset="-122"/>
        </a:defRPr>
      </a:lvl2pPr>
      <a:lvl3pPr algn="ctr" rtl="0" eaLnBrk="0" fontAlgn="base" hangingPunct="0">
        <a:spcBef>
          <a:spcPct val="0"/>
        </a:spcBef>
        <a:spcAft>
          <a:spcPct val="0"/>
        </a:spcAft>
        <a:defRPr sz="2800" b="1">
          <a:solidFill>
            <a:srgbClr val="194D19"/>
          </a:solidFill>
          <a:latin typeface="Arial" charset="0"/>
          <a:ea typeface="微软雅黑" pitchFamily="34" charset="-122"/>
        </a:defRPr>
      </a:lvl3pPr>
      <a:lvl4pPr algn="ctr" rtl="0" eaLnBrk="0" fontAlgn="base" hangingPunct="0">
        <a:spcBef>
          <a:spcPct val="0"/>
        </a:spcBef>
        <a:spcAft>
          <a:spcPct val="0"/>
        </a:spcAft>
        <a:defRPr sz="2800" b="1">
          <a:solidFill>
            <a:srgbClr val="194D19"/>
          </a:solidFill>
          <a:latin typeface="Arial" charset="0"/>
          <a:ea typeface="微软雅黑" pitchFamily="34" charset="-122"/>
        </a:defRPr>
      </a:lvl4pPr>
      <a:lvl5pPr algn="ctr" rtl="0" eaLnBrk="0" fontAlgn="base" hangingPunct="0">
        <a:spcBef>
          <a:spcPct val="0"/>
        </a:spcBef>
        <a:spcAft>
          <a:spcPct val="0"/>
        </a:spcAft>
        <a:defRPr sz="2800" b="1">
          <a:solidFill>
            <a:srgbClr val="194D19"/>
          </a:solidFill>
          <a:latin typeface="Arial" charset="0"/>
          <a:ea typeface="微软雅黑" pitchFamily="34" charset="-122"/>
        </a:defRPr>
      </a:lvl5pPr>
      <a:lvl6pPr marL="4572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6pPr>
      <a:lvl7pPr marL="9144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7pPr>
      <a:lvl8pPr marL="13716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8pPr>
      <a:lvl9pPr marL="1828800" algn="ctr" rtl="0" eaLnBrk="1" fontAlgn="base" hangingPunct="1">
        <a:spcBef>
          <a:spcPct val="0"/>
        </a:spcBef>
        <a:spcAft>
          <a:spcPct val="0"/>
        </a:spcAft>
        <a:defRPr sz="4000" b="1">
          <a:solidFill>
            <a:schemeClr val="accent2"/>
          </a:solidFill>
          <a:latin typeface="Constanti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2400">
          <a:solidFill>
            <a:srgbClr val="267326"/>
          </a:solidFill>
          <a:latin typeface="Arial" charset="0"/>
          <a:ea typeface="+mn-ea"/>
          <a:cs typeface="+mn-cs"/>
        </a:defRPr>
      </a:lvl1pPr>
      <a:lvl2pPr marL="742950" indent="-285750" algn="l" rtl="0" eaLnBrk="0" fontAlgn="base" hangingPunct="0">
        <a:spcBef>
          <a:spcPct val="20000"/>
        </a:spcBef>
        <a:spcAft>
          <a:spcPct val="0"/>
        </a:spcAft>
        <a:buChar char="–"/>
        <a:defRPr sz="2000">
          <a:solidFill>
            <a:srgbClr val="267326"/>
          </a:solidFill>
          <a:latin typeface="Arial" charset="0"/>
          <a:ea typeface="+mn-ea"/>
        </a:defRPr>
      </a:lvl2pPr>
      <a:lvl3pPr marL="1143000" indent="-228600" algn="l" rtl="0" eaLnBrk="0" fontAlgn="base" hangingPunct="0">
        <a:spcBef>
          <a:spcPct val="20000"/>
        </a:spcBef>
        <a:spcAft>
          <a:spcPct val="0"/>
        </a:spcAft>
        <a:buChar char="•"/>
        <a:defRPr sz="2000">
          <a:solidFill>
            <a:srgbClr val="267326"/>
          </a:solidFill>
          <a:latin typeface="Arial" charset="0"/>
          <a:ea typeface="+mn-ea"/>
        </a:defRPr>
      </a:lvl3pPr>
      <a:lvl4pPr marL="1600200" indent="-228600" algn="l" rtl="0" eaLnBrk="0" fontAlgn="base" hangingPunct="0">
        <a:spcBef>
          <a:spcPct val="20000"/>
        </a:spcBef>
        <a:spcAft>
          <a:spcPct val="0"/>
        </a:spcAft>
        <a:buChar char="–"/>
        <a:defRPr sz="2000">
          <a:solidFill>
            <a:srgbClr val="267326"/>
          </a:solidFill>
          <a:latin typeface="Arial" charset="0"/>
          <a:ea typeface="+mn-ea"/>
        </a:defRPr>
      </a:lvl4pPr>
      <a:lvl5pPr marL="2057400" indent="-228600" algn="l" rtl="0" eaLnBrk="0" fontAlgn="base" hangingPunct="0">
        <a:spcBef>
          <a:spcPct val="20000"/>
        </a:spcBef>
        <a:spcAft>
          <a:spcPct val="0"/>
        </a:spcAft>
        <a:buChar char="»"/>
        <a:defRPr sz="2000">
          <a:solidFill>
            <a:srgbClr val="267326"/>
          </a:solidFill>
          <a:latin typeface="Arial" charset="0"/>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5.v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oleObject" Target="../embeddings/oleObject20.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0.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11.xml"/><Relationship Id="rId4" Type="http://schemas.openxmlformats.org/officeDocument/2006/relationships/image" Target="../media/image23.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标题 1"/>
          <p:cNvSpPr>
            <a:spLocks noGrp="1"/>
          </p:cNvSpPr>
          <p:nvPr>
            <p:ph type="title"/>
          </p:nvPr>
        </p:nvSpPr>
        <p:spPr>
          <a:xfrm>
            <a:off x="3923928" y="2212504"/>
            <a:ext cx="4064000" cy="1020762"/>
          </a:xfrm>
        </p:spPr>
        <p:txBody>
          <a:bodyPr/>
          <a:lstStyle/>
          <a:p>
            <a:pPr eaLnBrk="1" hangingPunct="1"/>
            <a:r>
              <a:rPr lang="zh-CN" altLang="en-US" cap="none" dirty="0" smtClean="0">
                <a:solidFill>
                  <a:srgbClr val="003366"/>
                </a:solidFill>
                <a:latin typeface="华文新魏" pitchFamily="2" charset="-122"/>
                <a:ea typeface="微软雅黑" pitchFamily="34" charset="-122"/>
              </a:rPr>
              <a:t>计算机网络</a:t>
            </a:r>
            <a:endParaRPr lang="zh-CN" altLang="en-US" cap="none" dirty="0" smtClean="0">
              <a:solidFill>
                <a:srgbClr val="003366"/>
              </a:solidFill>
              <a:ea typeface="微软雅黑" pitchFamily="34" charset="-122"/>
            </a:endParaRPr>
          </a:p>
        </p:txBody>
      </p:sp>
      <p:sp>
        <p:nvSpPr>
          <p:cNvPr id="14338" name="副标题 2"/>
          <p:cNvSpPr>
            <a:spLocks noGrp="1"/>
          </p:cNvSpPr>
          <p:nvPr>
            <p:ph type="body" idx="1"/>
          </p:nvPr>
        </p:nvSpPr>
        <p:spPr>
          <a:xfrm>
            <a:off x="3317875" y="3502025"/>
            <a:ext cx="4000500" cy="1125538"/>
          </a:xfrm>
        </p:spPr>
        <p:txBody>
          <a:bodyPr/>
          <a:lstStyle/>
          <a:p>
            <a:pPr algn="ctr" eaLnBrk="1" hangingPunct="1"/>
            <a:r>
              <a:rPr lang="zh-CN" altLang="en-US" sz="2800" b="1" smtClean="0">
                <a:solidFill>
                  <a:srgbClr val="003366"/>
                </a:solidFill>
                <a:latin typeface="微软雅黑" pitchFamily="34" charset="-122"/>
                <a:ea typeface="微软雅黑" pitchFamily="34" charset="-122"/>
              </a:rPr>
              <a:t>王宇新</a:t>
            </a:r>
          </a:p>
          <a:p>
            <a:pPr algn="ctr" eaLnBrk="1" hangingPunct="1"/>
            <a:r>
              <a:rPr lang="zh-CN" altLang="en-US" sz="2800" b="1" smtClean="0">
                <a:solidFill>
                  <a:srgbClr val="003366"/>
                </a:solidFill>
                <a:latin typeface="微软雅黑" pitchFamily="34" charset="-122"/>
                <a:ea typeface="微软雅黑" pitchFamily="34" charset="-122"/>
              </a:rPr>
              <a:t>大连理工大学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ChangeArrowheads="1"/>
          </p:cNvSpPr>
          <p:nvPr/>
        </p:nvSpPr>
        <p:spPr bwMode="auto">
          <a:xfrm>
            <a:off x="496251" y="3615870"/>
            <a:ext cx="3138265" cy="447813"/>
          </a:xfrm>
          <a:prstGeom prst="rect">
            <a:avLst/>
          </a:prstGeom>
          <a:solidFill>
            <a:srgbClr val="FFFF99"/>
          </a:solidFill>
          <a:ln w="12700" cmpd="sng">
            <a:solidFill>
              <a:schemeClr val="tx1"/>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676" name="Rectangle 3"/>
          <p:cNvSpPr>
            <a:spLocks noGrp="1" noChangeArrowheads="1"/>
          </p:cNvSpPr>
          <p:nvPr>
            <p:ph type="title" idx="4294967295"/>
          </p:nvPr>
        </p:nvSpPr>
        <p:spPr>
          <a:xfrm>
            <a:off x="365379" y="752740"/>
            <a:ext cx="4247865" cy="631226"/>
          </a:xfrm>
        </p:spPr>
        <p:txBody>
          <a:bodyPr anchorCtr="1"/>
          <a:lstStyle/>
          <a:p>
            <a:pPr algn="l"/>
            <a:r>
              <a:rPr lang="zh-CN" altLang="zh-CN" sz="2400" dirty="0">
                <a:solidFill>
                  <a:srgbClr val="007D7A"/>
                </a:solidFill>
                <a:latin typeface="Times New Roman" pitchFamily="18" charset="0"/>
                <a:ea typeface="微软雅黑" pitchFamily="34" charset="-122"/>
                <a:cs typeface="Times New Roman" pitchFamily="18" charset="0"/>
              </a:rPr>
              <a:t>ICMP</a:t>
            </a:r>
            <a:r>
              <a:rPr lang="zh-CN" sz="2400" dirty="0">
                <a:solidFill>
                  <a:srgbClr val="007D7A"/>
                </a:solidFill>
                <a:latin typeface="Times New Roman" pitchFamily="18" charset="0"/>
                <a:ea typeface="微软雅黑" pitchFamily="34" charset="-122"/>
                <a:cs typeface="Times New Roman" pitchFamily="18" charset="0"/>
              </a:rPr>
              <a:t>差错报告报文内容</a:t>
            </a:r>
            <a:r>
              <a:rPr lang="zh-CN" altLang="en-US" sz="2400" dirty="0">
                <a:solidFill>
                  <a:srgbClr val="007D7A"/>
                </a:solidFill>
                <a:latin typeface="Times New Roman" pitchFamily="18" charset="0"/>
                <a:ea typeface="微软雅黑" pitchFamily="34" charset="-122"/>
                <a:cs typeface="Times New Roman" pitchFamily="18" charset="0"/>
              </a:rPr>
              <a:t> </a:t>
            </a:r>
          </a:p>
        </p:txBody>
      </p:sp>
      <p:sp>
        <p:nvSpPr>
          <p:cNvPr id="28677" name="Rectangle 4"/>
          <p:cNvSpPr>
            <a:spLocks noChangeArrowheads="1"/>
          </p:cNvSpPr>
          <p:nvPr/>
        </p:nvSpPr>
        <p:spPr bwMode="auto">
          <a:xfrm>
            <a:off x="183020" y="2242249"/>
            <a:ext cx="18473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C0C0C0"/>
                </a:outerShdw>
              </a:effectLst>
            </a:endParaRPr>
          </a:p>
        </p:txBody>
      </p:sp>
      <p:sp>
        <p:nvSpPr>
          <p:cNvPr id="28678" name="Rectangle 5"/>
          <p:cNvSpPr>
            <a:spLocks noChangeArrowheads="1"/>
          </p:cNvSpPr>
          <p:nvPr/>
        </p:nvSpPr>
        <p:spPr bwMode="auto">
          <a:xfrm>
            <a:off x="1015524" y="3615870"/>
            <a:ext cx="2618992" cy="447813"/>
          </a:xfrm>
          <a:prstGeom prst="rect">
            <a:avLst/>
          </a:prstGeom>
          <a:solidFill>
            <a:srgbClr val="CCECFF"/>
          </a:solidFill>
          <a:ln w="12700" cmpd="sng">
            <a:solidFill>
              <a:schemeClr val="tx2"/>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679" name="Line 6"/>
          <p:cNvSpPr>
            <a:spLocks noChangeShapeType="1"/>
          </p:cNvSpPr>
          <p:nvPr/>
        </p:nvSpPr>
        <p:spPr bwMode="auto">
          <a:xfrm>
            <a:off x="496251" y="4220894"/>
            <a:ext cx="3138265" cy="15483"/>
          </a:xfrm>
          <a:prstGeom prst="line">
            <a:avLst/>
          </a:prstGeom>
          <a:noFill/>
          <a:ln w="9525" cmpd="sng">
            <a:solidFill>
              <a:schemeClr val="tx1"/>
            </a:solidFill>
            <a:round/>
            <a:headEnd type="triangle" w="sm" len="med"/>
            <a:tailEnd type="triangle" w="sm" len="me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80" name="Text Box 7"/>
          <p:cNvSpPr txBox="1">
            <a:spLocks noChangeArrowheads="1"/>
          </p:cNvSpPr>
          <p:nvPr/>
        </p:nvSpPr>
        <p:spPr bwMode="auto">
          <a:xfrm>
            <a:off x="498633" y="3712340"/>
            <a:ext cx="598241" cy="28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80000"/>
              </a:lnSpc>
            </a:pPr>
            <a:r>
              <a:rPr lang="zh-CN" altLang="en-US" sz="1600" u="none">
                <a:solidFill>
                  <a:srgbClr val="333399"/>
                </a:solidFill>
                <a:ea typeface="黑体" panose="02010609060101010101" pitchFamily="49" charset="-122"/>
              </a:rPr>
              <a:t>首部</a:t>
            </a:r>
          </a:p>
        </p:txBody>
      </p:sp>
      <p:sp>
        <p:nvSpPr>
          <p:cNvPr id="28681" name="Line 8"/>
          <p:cNvSpPr>
            <a:spLocks noChangeShapeType="1"/>
          </p:cNvSpPr>
          <p:nvPr/>
        </p:nvSpPr>
        <p:spPr bwMode="auto">
          <a:xfrm>
            <a:off x="1015524" y="3615870"/>
            <a:ext cx="0" cy="447813"/>
          </a:xfrm>
          <a:prstGeom prst="line">
            <a:avLst/>
          </a:prstGeom>
          <a:noFill/>
          <a:ln w="19050" cmpd="sng">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82" name="Rectangle 9"/>
          <p:cNvSpPr>
            <a:spLocks noChangeArrowheads="1"/>
          </p:cNvSpPr>
          <p:nvPr/>
        </p:nvSpPr>
        <p:spPr bwMode="auto">
          <a:xfrm>
            <a:off x="1659851" y="4107749"/>
            <a:ext cx="840841" cy="23343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C0C0C0"/>
                </a:outerShdw>
              </a:effectLst>
            </a:endParaRPr>
          </a:p>
        </p:txBody>
      </p:sp>
      <p:sp>
        <p:nvSpPr>
          <p:cNvPr id="28683" name="Text Box 10"/>
          <p:cNvSpPr txBox="1">
            <a:spLocks noChangeArrowheads="1"/>
          </p:cNvSpPr>
          <p:nvPr/>
        </p:nvSpPr>
        <p:spPr bwMode="auto">
          <a:xfrm>
            <a:off x="1590773" y="4094649"/>
            <a:ext cx="105298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600" u="none">
                <a:solidFill>
                  <a:schemeClr val="tx1"/>
                </a:solidFill>
                <a:ea typeface="黑体" panose="02010609060101010101" pitchFamily="49" charset="-122"/>
              </a:rPr>
              <a:t>IP </a:t>
            </a:r>
            <a:r>
              <a:rPr lang="zh-CN" altLang="en-US" sz="1600" u="none">
                <a:solidFill>
                  <a:schemeClr val="tx1"/>
                </a:solidFill>
                <a:ea typeface="黑体" panose="02010609060101010101" pitchFamily="49" charset="-122"/>
              </a:rPr>
              <a:t>数据报</a:t>
            </a:r>
          </a:p>
        </p:txBody>
      </p:sp>
      <p:sp>
        <p:nvSpPr>
          <p:cNvPr id="28684" name="Rectangle 11"/>
          <p:cNvSpPr>
            <a:spLocks noChangeArrowheads="1"/>
          </p:cNvSpPr>
          <p:nvPr/>
        </p:nvSpPr>
        <p:spPr bwMode="auto">
          <a:xfrm>
            <a:off x="1015524" y="2850061"/>
            <a:ext cx="2618992" cy="446623"/>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685" name="Rectangle 12"/>
          <p:cNvSpPr>
            <a:spLocks noChangeArrowheads="1"/>
          </p:cNvSpPr>
          <p:nvPr/>
        </p:nvSpPr>
        <p:spPr bwMode="auto">
          <a:xfrm>
            <a:off x="1015524" y="2850061"/>
            <a:ext cx="2618992" cy="446623"/>
          </a:xfrm>
          <a:prstGeom prst="rect">
            <a:avLst/>
          </a:prstGeom>
          <a:solidFill>
            <a:srgbClr val="CCECFF"/>
          </a:solidFill>
          <a:ln w="12700" cmpd="sng">
            <a:solidFill>
              <a:schemeClr val="tx2"/>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686" name="Text Box 13"/>
          <p:cNvSpPr txBox="1">
            <a:spLocks noChangeArrowheads="1"/>
          </p:cNvSpPr>
          <p:nvPr/>
        </p:nvSpPr>
        <p:spPr bwMode="auto">
          <a:xfrm>
            <a:off x="1042917" y="2866735"/>
            <a:ext cx="1034257"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80000"/>
              </a:lnSpc>
            </a:pPr>
            <a:r>
              <a:rPr lang="zh-CN" altLang="zh-CN" sz="1600" u="none">
                <a:solidFill>
                  <a:srgbClr val="333399"/>
                </a:solidFill>
                <a:ea typeface="黑体" panose="02010609060101010101" pitchFamily="49" charset="-122"/>
              </a:rPr>
              <a:t>ICMP </a:t>
            </a:r>
            <a:r>
              <a:rPr lang="zh-CN" altLang="en-US" sz="1600" u="none">
                <a:solidFill>
                  <a:srgbClr val="333399"/>
                </a:solidFill>
                <a:ea typeface="黑体" panose="02010609060101010101" pitchFamily="49" charset="-122"/>
              </a:rPr>
              <a:t>的</a:t>
            </a:r>
          </a:p>
          <a:p>
            <a:pPr eaLnBrk="1" hangingPunct="1">
              <a:lnSpc>
                <a:spcPct val="80000"/>
              </a:lnSpc>
            </a:pPr>
            <a:r>
              <a:rPr lang="zh-CN" altLang="en-US" sz="1600" u="none">
                <a:solidFill>
                  <a:srgbClr val="333399"/>
                </a:solidFill>
                <a:ea typeface="黑体" panose="02010609060101010101" pitchFamily="49" charset="-122"/>
              </a:rPr>
              <a:t>前 </a:t>
            </a:r>
            <a:r>
              <a:rPr lang="zh-CN" altLang="zh-CN" sz="1600" u="none">
                <a:solidFill>
                  <a:srgbClr val="333399"/>
                </a:solidFill>
                <a:ea typeface="黑体" panose="02010609060101010101" pitchFamily="49" charset="-122"/>
              </a:rPr>
              <a:t>8 </a:t>
            </a:r>
            <a:r>
              <a:rPr lang="zh-CN" altLang="en-US" sz="1600" u="none">
                <a:solidFill>
                  <a:srgbClr val="333399"/>
                </a:solidFill>
                <a:ea typeface="黑体" panose="02010609060101010101" pitchFamily="49" charset="-122"/>
              </a:rPr>
              <a:t>字节</a:t>
            </a:r>
          </a:p>
        </p:txBody>
      </p:sp>
      <p:sp>
        <p:nvSpPr>
          <p:cNvPr id="28687" name="Line 14"/>
          <p:cNvSpPr>
            <a:spLocks noChangeShapeType="1"/>
          </p:cNvSpPr>
          <p:nvPr/>
        </p:nvSpPr>
        <p:spPr bwMode="auto">
          <a:xfrm>
            <a:off x="1973082" y="2850061"/>
            <a:ext cx="0" cy="446623"/>
          </a:xfrm>
          <a:prstGeom prst="line">
            <a:avLst/>
          </a:prstGeom>
          <a:noFill/>
          <a:ln w="19050" cmpd="sng">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88" name="Text Box 15"/>
          <p:cNvSpPr txBox="1">
            <a:spLocks noChangeArrowheads="1"/>
          </p:cNvSpPr>
          <p:nvPr/>
        </p:nvSpPr>
        <p:spPr bwMode="auto">
          <a:xfrm>
            <a:off x="3639280" y="3689711"/>
            <a:ext cx="276928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1600" u="none">
                <a:solidFill>
                  <a:schemeClr val="tx1"/>
                </a:solidFill>
                <a:ea typeface="黑体" panose="02010609060101010101" pitchFamily="49" charset="-122"/>
              </a:rPr>
              <a:t>装入 </a:t>
            </a:r>
            <a:r>
              <a:rPr lang="zh-CN" altLang="zh-CN" sz="1600" u="none">
                <a:solidFill>
                  <a:schemeClr val="tx1"/>
                </a:solidFill>
                <a:ea typeface="黑体" panose="02010609060101010101" pitchFamily="49" charset="-122"/>
              </a:rPr>
              <a:t>ICMP </a:t>
            </a:r>
            <a:r>
              <a:rPr lang="zh-CN" altLang="en-US" sz="1600" u="none">
                <a:solidFill>
                  <a:schemeClr val="tx1"/>
                </a:solidFill>
                <a:ea typeface="黑体" panose="02010609060101010101" pitchFamily="49" charset="-122"/>
              </a:rPr>
              <a:t>报文的 </a:t>
            </a:r>
            <a:r>
              <a:rPr lang="zh-CN" altLang="zh-CN" sz="1600" u="none">
                <a:solidFill>
                  <a:schemeClr val="tx1"/>
                </a:solidFill>
                <a:ea typeface="黑体" panose="02010609060101010101" pitchFamily="49" charset="-122"/>
              </a:rPr>
              <a:t>IP </a:t>
            </a:r>
            <a:r>
              <a:rPr lang="zh-CN" altLang="en-US" sz="1600" u="none">
                <a:solidFill>
                  <a:schemeClr val="tx1"/>
                </a:solidFill>
                <a:ea typeface="黑体" panose="02010609060101010101" pitchFamily="49" charset="-122"/>
              </a:rPr>
              <a:t>数据报</a:t>
            </a:r>
          </a:p>
        </p:txBody>
      </p:sp>
      <p:sp>
        <p:nvSpPr>
          <p:cNvPr id="28689" name="Rectangle 16"/>
          <p:cNvSpPr>
            <a:spLocks noChangeArrowheads="1"/>
          </p:cNvSpPr>
          <p:nvPr/>
        </p:nvSpPr>
        <p:spPr bwMode="auto">
          <a:xfrm>
            <a:off x="1973082" y="2083062"/>
            <a:ext cx="4536490" cy="447813"/>
          </a:xfrm>
          <a:prstGeom prst="rect">
            <a:avLst/>
          </a:prstGeom>
          <a:solidFill>
            <a:srgbClr val="FFFF99"/>
          </a:solidFill>
          <a:ln w="12700" cmpd="sng">
            <a:solidFill>
              <a:schemeClr val="tx2"/>
            </a:solidFill>
            <a:miter lim="800000"/>
            <a:headEnd/>
            <a:tailEnd/>
          </a:ln>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690" name="Text Box 17"/>
          <p:cNvSpPr txBox="1">
            <a:spLocks noChangeArrowheads="1"/>
          </p:cNvSpPr>
          <p:nvPr/>
        </p:nvSpPr>
        <p:spPr bwMode="auto">
          <a:xfrm>
            <a:off x="2064788" y="2092590"/>
            <a:ext cx="1052981"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ctr" eaLnBrk="1" hangingPunct="1">
              <a:lnSpc>
                <a:spcPct val="80000"/>
              </a:lnSpc>
            </a:pPr>
            <a:r>
              <a:rPr lang="zh-CN" altLang="zh-CN" sz="1600" u="none" dirty="0">
                <a:solidFill>
                  <a:srgbClr val="333399"/>
                </a:solidFill>
                <a:ea typeface="黑体" panose="02010609060101010101" pitchFamily="49" charset="-122"/>
              </a:rPr>
              <a:t>IP </a:t>
            </a:r>
            <a:r>
              <a:rPr lang="zh-CN" altLang="en-US" sz="1600" u="none" dirty="0">
                <a:solidFill>
                  <a:srgbClr val="333399"/>
                </a:solidFill>
                <a:ea typeface="黑体" panose="02010609060101010101" pitchFamily="49" charset="-122"/>
              </a:rPr>
              <a:t>数据报</a:t>
            </a:r>
          </a:p>
          <a:p>
            <a:pPr algn="ctr" eaLnBrk="1" hangingPunct="1">
              <a:lnSpc>
                <a:spcPct val="80000"/>
              </a:lnSpc>
            </a:pPr>
            <a:r>
              <a:rPr lang="zh-CN" altLang="en-US" sz="1600" u="none" dirty="0">
                <a:solidFill>
                  <a:srgbClr val="333399"/>
                </a:solidFill>
                <a:ea typeface="黑体" panose="02010609060101010101" pitchFamily="49" charset="-122"/>
              </a:rPr>
              <a:t>首部</a:t>
            </a:r>
          </a:p>
        </p:txBody>
      </p:sp>
      <p:sp>
        <p:nvSpPr>
          <p:cNvPr id="28691" name="Line 18"/>
          <p:cNvSpPr>
            <a:spLocks noChangeShapeType="1"/>
          </p:cNvSpPr>
          <p:nvPr/>
        </p:nvSpPr>
        <p:spPr bwMode="auto">
          <a:xfrm>
            <a:off x="3186703" y="2083062"/>
            <a:ext cx="0" cy="447813"/>
          </a:xfrm>
          <a:prstGeom prst="line">
            <a:avLst/>
          </a:prstGeom>
          <a:noFill/>
          <a:ln w="19050" cmpd="sng">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92" name="Text Box 19"/>
          <p:cNvSpPr txBox="1">
            <a:spLocks noChangeArrowheads="1"/>
          </p:cNvSpPr>
          <p:nvPr/>
        </p:nvSpPr>
        <p:spPr bwMode="auto">
          <a:xfrm>
            <a:off x="3705976" y="2933431"/>
            <a:ext cx="199234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600" u="none">
                <a:solidFill>
                  <a:schemeClr val="tx1"/>
                </a:solidFill>
                <a:ea typeface="黑体" panose="02010609060101010101" pitchFamily="49" charset="-122"/>
              </a:rPr>
              <a:t>ICMP </a:t>
            </a:r>
            <a:r>
              <a:rPr lang="zh-CN" altLang="en-US" sz="1600" u="none">
                <a:solidFill>
                  <a:schemeClr val="tx1"/>
                </a:solidFill>
                <a:ea typeface="黑体" panose="02010609060101010101" pitchFamily="49" charset="-122"/>
              </a:rPr>
              <a:t>差错报告报文</a:t>
            </a:r>
          </a:p>
        </p:txBody>
      </p:sp>
      <p:sp>
        <p:nvSpPr>
          <p:cNvPr id="28693" name="Text Box 20"/>
          <p:cNvSpPr txBox="1">
            <a:spLocks noChangeArrowheads="1"/>
          </p:cNvSpPr>
          <p:nvPr/>
        </p:nvSpPr>
        <p:spPr bwMode="auto">
          <a:xfrm>
            <a:off x="3164075" y="2086635"/>
            <a:ext cx="598289"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ctr" eaLnBrk="1" hangingPunct="1">
              <a:lnSpc>
                <a:spcPct val="80000"/>
              </a:lnSpc>
            </a:pPr>
            <a:r>
              <a:rPr lang="zh-CN" altLang="zh-CN" sz="1600" u="none" dirty="0">
                <a:solidFill>
                  <a:srgbClr val="333399"/>
                </a:solidFill>
                <a:ea typeface="黑体" panose="02010609060101010101" pitchFamily="49" charset="-122"/>
              </a:rPr>
              <a:t>8</a:t>
            </a:r>
          </a:p>
          <a:p>
            <a:pPr algn="ctr" eaLnBrk="1" hangingPunct="1">
              <a:lnSpc>
                <a:spcPct val="80000"/>
              </a:lnSpc>
            </a:pPr>
            <a:r>
              <a:rPr lang="zh-CN" altLang="en-US" sz="1600" u="none" dirty="0">
                <a:solidFill>
                  <a:srgbClr val="333399"/>
                </a:solidFill>
                <a:ea typeface="黑体" panose="02010609060101010101" pitchFamily="49" charset="-122"/>
              </a:rPr>
              <a:t>字节</a:t>
            </a:r>
          </a:p>
        </p:txBody>
      </p:sp>
      <p:sp>
        <p:nvSpPr>
          <p:cNvPr id="28694" name="Line 21"/>
          <p:cNvSpPr>
            <a:spLocks noChangeShapeType="1"/>
          </p:cNvSpPr>
          <p:nvPr/>
        </p:nvSpPr>
        <p:spPr bwMode="auto">
          <a:xfrm>
            <a:off x="3634516" y="2083062"/>
            <a:ext cx="0" cy="447813"/>
          </a:xfrm>
          <a:prstGeom prst="line">
            <a:avLst/>
          </a:prstGeom>
          <a:noFill/>
          <a:ln w="19050" cmpd="sng">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95" name="Text Box 22"/>
          <p:cNvSpPr txBox="1">
            <a:spLocks noChangeArrowheads="1"/>
          </p:cNvSpPr>
          <p:nvPr/>
        </p:nvSpPr>
        <p:spPr bwMode="auto">
          <a:xfrm>
            <a:off x="251520" y="2122365"/>
            <a:ext cx="173105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1600" u="none" dirty="0">
                <a:solidFill>
                  <a:schemeClr val="tx1"/>
                </a:solidFill>
                <a:ea typeface="黑体" panose="02010609060101010101" pitchFamily="49" charset="-122"/>
              </a:rPr>
              <a:t>收到的 </a:t>
            </a:r>
            <a:r>
              <a:rPr lang="zh-CN" altLang="zh-CN" sz="1600" u="none" dirty="0">
                <a:solidFill>
                  <a:schemeClr val="tx1"/>
                </a:solidFill>
                <a:ea typeface="黑体" panose="02010609060101010101" pitchFamily="49" charset="-122"/>
              </a:rPr>
              <a:t>IP </a:t>
            </a:r>
            <a:r>
              <a:rPr lang="zh-CN" altLang="en-US" sz="1600" u="none" dirty="0">
                <a:solidFill>
                  <a:schemeClr val="tx1"/>
                </a:solidFill>
                <a:ea typeface="黑体" panose="02010609060101010101" pitchFamily="49" charset="-122"/>
              </a:rPr>
              <a:t>数据报</a:t>
            </a:r>
          </a:p>
        </p:txBody>
      </p:sp>
      <p:sp>
        <p:nvSpPr>
          <p:cNvPr id="28696" name="Line 23"/>
          <p:cNvSpPr>
            <a:spLocks noChangeShapeType="1"/>
          </p:cNvSpPr>
          <p:nvPr/>
        </p:nvSpPr>
        <p:spPr bwMode="auto">
          <a:xfrm>
            <a:off x="3634516" y="2530875"/>
            <a:ext cx="0" cy="319186"/>
          </a:xfrm>
          <a:prstGeom prst="line">
            <a:avLst/>
          </a:prstGeom>
          <a:noFill/>
          <a:ln w="9525" cmpd="sng">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400" u="none"/>
          </a:p>
        </p:txBody>
      </p:sp>
      <p:sp>
        <p:nvSpPr>
          <p:cNvPr id="28697" name="Line 24"/>
          <p:cNvSpPr>
            <a:spLocks noChangeShapeType="1"/>
          </p:cNvSpPr>
          <p:nvPr/>
        </p:nvSpPr>
        <p:spPr bwMode="auto">
          <a:xfrm>
            <a:off x="3186703" y="2850061"/>
            <a:ext cx="0" cy="446623"/>
          </a:xfrm>
          <a:prstGeom prst="line">
            <a:avLst/>
          </a:prstGeom>
          <a:noFill/>
          <a:ln w="19050" cmpd="sng">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p>
        </p:txBody>
      </p:sp>
      <p:sp>
        <p:nvSpPr>
          <p:cNvPr id="28698" name="Text Box 25"/>
          <p:cNvSpPr txBox="1">
            <a:spLocks noChangeArrowheads="1"/>
          </p:cNvSpPr>
          <p:nvPr/>
        </p:nvSpPr>
        <p:spPr bwMode="auto">
          <a:xfrm>
            <a:off x="2064788" y="2866735"/>
            <a:ext cx="1052981"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ctr" eaLnBrk="1" hangingPunct="1">
              <a:lnSpc>
                <a:spcPct val="80000"/>
              </a:lnSpc>
            </a:pPr>
            <a:r>
              <a:rPr lang="zh-CN" altLang="zh-CN" sz="1600" u="none">
                <a:solidFill>
                  <a:srgbClr val="333399"/>
                </a:solidFill>
                <a:ea typeface="黑体" panose="02010609060101010101" pitchFamily="49" charset="-122"/>
              </a:rPr>
              <a:t>IP </a:t>
            </a:r>
            <a:r>
              <a:rPr lang="zh-CN" altLang="en-US" sz="1600" u="none">
                <a:solidFill>
                  <a:srgbClr val="333399"/>
                </a:solidFill>
                <a:ea typeface="黑体" panose="02010609060101010101" pitchFamily="49" charset="-122"/>
              </a:rPr>
              <a:t>数据报</a:t>
            </a:r>
          </a:p>
          <a:p>
            <a:pPr algn="ctr" eaLnBrk="1" hangingPunct="1">
              <a:lnSpc>
                <a:spcPct val="80000"/>
              </a:lnSpc>
            </a:pPr>
            <a:r>
              <a:rPr lang="zh-CN" altLang="en-US" sz="1600" u="none">
                <a:solidFill>
                  <a:srgbClr val="333399"/>
                </a:solidFill>
                <a:ea typeface="黑体" panose="02010609060101010101" pitchFamily="49" charset="-122"/>
              </a:rPr>
              <a:t>首部</a:t>
            </a:r>
          </a:p>
        </p:txBody>
      </p:sp>
      <p:sp>
        <p:nvSpPr>
          <p:cNvPr id="28699" name="Text Box 26"/>
          <p:cNvSpPr txBox="1">
            <a:spLocks noChangeArrowheads="1"/>
          </p:cNvSpPr>
          <p:nvPr/>
        </p:nvSpPr>
        <p:spPr bwMode="auto">
          <a:xfrm>
            <a:off x="3170029" y="2866735"/>
            <a:ext cx="598289"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ctr" eaLnBrk="1" hangingPunct="1">
              <a:lnSpc>
                <a:spcPct val="80000"/>
              </a:lnSpc>
            </a:pPr>
            <a:r>
              <a:rPr lang="zh-CN" altLang="zh-CN" sz="1600" u="none">
                <a:solidFill>
                  <a:srgbClr val="333399"/>
                </a:solidFill>
                <a:ea typeface="黑体" panose="02010609060101010101" pitchFamily="49" charset="-122"/>
              </a:rPr>
              <a:t>8</a:t>
            </a:r>
          </a:p>
          <a:p>
            <a:pPr algn="ctr" eaLnBrk="1" hangingPunct="1">
              <a:lnSpc>
                <a:spcPct val="80000"/>
              </a:lnSpc>
            </a:pPr>
            <a:r>
              <a:rPr lang="zh-CN" altLang="en-US" sz="1600" u="none">
                <a:solidFill>
                  <a:srgbClr val="333399"/>
                </a:solidFill>
                <a:ea typeface="黑体" panose="02010609060101010101" pitchFamily="49" charset="-122"/>
              </a:rPr>
              <a:t>字节</a:t>
            </a:r>
          </a:p>
        </p:txBody>
      </p:sp>
      <p:sp>
        <p:nvSpPr>
          <p:cNvPr id="28700" name="AutoShape 27"/>
          <p:cNvSpPr>
            <a:spLocks noChangeArrowheads="1"/>
          </p:cNvSpPr>
          <p:nvPr/>
        </p:nvSpPr>
        <p:spPr bwMode="auto">
          <a:xfrm>
            <a:off x="2420895" y="2509437"/>
            <a:ext cx="191749" cy="382309"/>
          </a:xfrm>
          <a:prstGeom prst="downArrow">
            <a:avLst>
              <a:gd name="adj1" fmla="val 47222"/>
              <a:gd name="adj2" fmla="val 103013"/>
            </a:avLst>
          </a:prstGeom>
          <a:solidFill>
            <a:schemeClr val="accent1"/>
          </a:solidFill>
          <a:ln w="9525" cmpd="sng">
            <a:solidFill>
              <a:schemeClr val="tx1"/>
            </a:solidFill>
            <a:miter lim="800000"/>
            <a:headEnd/>
            <a:tailEnd/>
          </a:ln>
        </p:spPr>
        <p:txBody>
          <a:bodyPr vert="eaVert"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701" name="AutoShape 28"/>
          <p:cNvSpPr>
            <a:spLocks noChangeArrowheads="1"/>
          </p:cNvSpPr>
          <p:nvPr/>
        </p:nvSpPr>
        <p:spPr bwMode="auto">
          <a:xfrm>
            <a:off x="3336768" y="2509437"/>
            <a:ext cx="190559" cy="382309"/>
          </a:xfrm>
          <a:prstGeom prst="downArrow">
            <a:avLst>
              <a:gd name="adj1" fmla="val 47222"/>
              <a:gd name="adj2" fmla="val 103656"/>
            </a:avLst>
          </a:prstGeom>
          <a:solidFill>
            <a:schemeClr val="accent1"/>
          </a:solidFill>
          <a:ln w="9525" cmpd="sng">
            <a:solidFill>
              <a:schemeClr val="tx1"/>
            </a:solidFill>
            <a:miter lim="800000"/>
            <a:headEnd/>
            <a:tailEnd/>
          </a:ln>
        </p:spPr>
        <p:txBody>
          <a:bodyPr vert="eaVert"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
        <p:nvSpPr>
          <p:cNvPr id="28702" name="Text Box 29"/>
          <p:cNvSpPr txBox="1">
            <a:spLocks noChangeArrowheads="1"/>
          </p:cNvSpPr>
          <p:nvPr/>
        </p:nvSpPr>
        <p:spPr bwMode="auto">
          <a:xfrm>
            <a:off x="1434753" y="3712340"/>
            <a:ext cx="1992340" cy="28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lnSpc>
                <a:spcPct val="80000"/>
              </a:lnSpc>
            </a:pPr>
            <a:r>
              <a:rPr lang="zh-CN" altLang="zh-CN" sz="1600" u="none">
                <a:solidFill>
                  <a:srgbClr val="333399"/>
                </a:solidFill>
                <a:ea typeface="黑体" panose="02010609060101010101" pitchFamily="49" charset="-122"/>
              </a:rPr>
              <a:t>ICMP </a:t>
            </a:r>
            <a:r>
              <a:rPr lang="zh-CN" altLang="en-US" sz="1600" u="none">
                <a:solidFill>
                  <a:srgbClr val="333399"/>
                </a:solidFill>
                <a:ea typeface="黑体" panose="02010609060101010101" pitchFamily="49" charset="-122"/>
              </a:rPr>
              <a:t>差错报告报文</a:t>
            </a:r>
          </a:p>
        </p:txBody>
      </p:sp>
      <p:sp>
        <p:nvSpPr>
          <p:cNvPr id="28703" name="Text Box 30"/>
          <p:cNvSpPr txBox="1">
            <a:spLocks noChangeArrowheads="1"/>
          </p:cNvSpPr>
          <p:nvPr/>
        </p:nvSpPr>
        <p:spPr bwMode="auto">
          <a:xfrm>
            <a:off x="3923928" y="1636440"/>
            <a:ext cx="208691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zh-CN" sz="1600" u="none">
                <a:solidFill>
                  <a:schemeClr val="tx1"/>
                </a:solidFill>
                <a:ea typeface="黑体" panose="02010609060101010101" pitchFamily="49" charset="-122"/>
              </a:rPr>
              <a:t>IP </a:t>
            </a:r>
            <a:r>
              <a:rPr lang="zh-CN" altLang="en-US" sz="1600" u="none">
                <a:solidFill>
                  <a:schemeClr val="tx1"/>
                </a:solidFill>
                <a:ea typeface="黑体" panose="02010609060101010101" pitchFamily="49" charset="-122"/>
              </a:rPr>
              <a:t>数据报的数据字段</a:t>
            </a:r>
          </a:p>
        </p:txBody>
      </p:sp>
      <p:sp>
        <p:nvSpPr>
          <p:cNvPr id="28704" name="AutoShape 31"/>
          <p:cNvSpPr>
            <a:spLocks/>
          </p:cNvSpPr>
          <p:nvPr/>
        </p:nvSpPr>
        <p:spPr bwMode="auto">
          <a:xfrm rot="5400000">
            <a:off x="4752262" y="325753"/>
            <a:ext cx="127436" cy="3258555"/>
          </a:xfrm>
          <a:prstGeom prst="leftBrace">
            <a:avLst>
              <a:gd name="adj1" fmla="val 213085"/>
              <a:gd name="adj2" fmla="val 50000"/>
            </a:avLst>
          </a:prstGeom>
          <a:noFill/>
          <a:ln w="9525" cmpd="sng">
            <a:solidFill>
              <a:schemeClr val="tx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C0C0C0"/>
                </a:outerShdw>
              </a:effectLst>
            </a:endParaRPr>
          </a:p>
        </p:txBody>
      </p:sp>
      <p:sp>
        <p:nvSpPr>
          <p:cNvPr id="28705" name="Line 32"/>
          <p:cNvSpPr>
            <a:spLocks noChangeShapeType="1"/>
          </p:cNvSpPr>
          <p:nvPr/>
        </p:nvSpPr>
        <p:spPr bwMode="auto">
          <a:xfrm>
            <a:off x="1973082" y="2530875"/>
            <a:ext cx="0" cy="319186"/>
          </a:xfrm>
          <a:prstGeom prst="line">
            <a:avLst/>
          </a:prstGeom>
          <a:noFill/>
          <a:ln w="9525" cmpd="sng">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400" u="none"/>
          </a:p>
        </p:txBody>
      </p:sp>
      <p:sp>
        <p:nvSpPr>
          <p:cNvPr id="28706" name="Line 33"/>
          <p:cNvSpPr>
            <a:spLocks noChangeShapeType="1"/>
          </p:cNvSpPr>
          <p:nvPr/>
        </p:nvSpPr>
        <p:spPr bwMode="auto">
          <a:xfrm>
            <a:off x="1015524" y="3296684"/>
            <a:ext cx="0" cy="319186"/>
          </a:xfrm>
          <a:prstGeom prst="line">
            <a:avLst/>
          </a:prstGeom>
          <a:noFill/>
          <a:ln w="9525" cmpd="sng">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400" u="none"/>
          </a:p>
        </p:txBody>
      </p:sp>
      <p:sp>
        <p:nvSpPr>
          <p:cNvPr id="28707" name="Line 34"/>
          <p:cNvSpPr>
            <a:spLocks noChangeShapeType="1"/>
          </p:cNvSpPr>
          <p:nvPr/>
        </p:nvSpPr>
        <p:spPr bwMode="auto">
          <a:xfrm>
            <a:off x="3634516" y="3296684"/>
            <a:ext cx="0" cy="319186"/>
          </a:xfrm>
          <a:prstGeom prst="line">
            <a:avLst/>
          </a:prstGeom>
          <a:noFill/>
          <a:ln w="9525" cmpd="sng">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400" u="none"/>
          </a:p>
        </p:txBody>
      </p:sp>
      <p:sp>
        <p:nvSpPr>
          <p:cNvPr id="28708" name="AutoShape 35"/>
          <p:cNvSpPr>
            <a:spLocks noChangeArrowheads="1"/>
          </p:cNvSpPr>
          <p:nvPr/>
        </p:nvSpPr>
        <p:spPr bwMode="auto">
          <a:xfrm>
            <a:off x="2292268" y="3277628"/>
            <a:ext cx="192941" cy="383500"/>
          </a:xfrm>
          <a:prstGeom prst="downArrow">
            <a:avLst>
              <a:gd name="adj1" fmla="val 47222"/>
              <a:gd name="adj2" fmla="val 102695"/>
            </a:avLst>
          </a:prstGeom>
          <a:solidFill>
            <a:schemeClr val="accent1"/>
          </a:solidFill>
          <a:ln w="9525" cmpd="sng">
            <a:solidFill>
              <a:schemeClr val="tx1"/>
            </a:solidFill>
            <a:miter lim="800000"/>
            <a:headEnd/>
            <a:tailEnd/>
          </a:ln>
        </p:spPr>
        <p:txBody>
          <a:bodyPr vert="eaVert" wrap="none" anchor="ct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sz="3600" u="none">
              <a:effectLst>
                <a:outerShdw blurRad="38100" dist="38100" dir="2700000" algn="tl">
                  <a:srgbClr val="000000"/>
                </a:outerShdw>
              </a:effectLst>
            </a:endParaRPr>
          </a:p>
        </p:txBody>
      </p:sp>
    </p:spTree>
    <p:extLst>
      <p:ext uri="{BB962C8B-B14F-4D97-AF65-F5344CB8AC3E}">
        <p14:creationId xmlns:p14="http://schemas.microsoft.com/office/powerpoint/2010/main" xmlns="" val="251857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idx="4294967295"/>
          </p:nvPr>
        </p:nvSpPr>
        <p:spPr>
          <a:xfrm>
            <a:off x="394372" y="700336"/>
            <a:ext cx="6089544" cy="792088"/>
          </a:xfrm>
        </p:spPr>
        <p:txBody>
          <a:bodyPr anchor="b"/>
          <a:lstStyle/>
          <a:p>
            <a:pPr algn="l">
              <a:defRPr/>
            </a:pPr>
            <a:r>
              <a:rPr lang="zh-CN" altLang="en-US" sz="2400" dirty="0">
                <a:solidFill>
                  <a:srgbClr val="007D7A"/>
                </a:solidFill>
                <a:latin typeface="Times New Roman" pitchFamily="18" charset="0"/>
                <a:ea typeface="微软雅黑" pitchFamily="34" charset="-122"/>
                <a:cs typeface="Times New Roman" pitchFamily="18" charset="0"/>
              </a:rPr>
              <a:t>不应发送 </a:t>
            </a:r>
            <a:r>
              <a:rPr lang="en-US" altLang="zh-CN" sz="2400" dirty="0">
                <a:solidFill>
                  <a:srgbClr val="007D7A"/>
                </a:solidFill>
                <a:latin typeface="Times New Roman" pitchFamily="18" charset="0"/>
                <a:ea typeface="微软雅黑" pitchFamily="34" charset="-122"/>
                <a:cs typeface="Times New Roman" pitchFamily="18" charset="0"/>
              </a:rPr>
              <a:t>ICMP </a:t>
            </a:r>
            <a:r>
              <a:rPr lang="zh-CN" altLang="en-US" sz="2400" dirty="0">
                <a:solidFill>
                  <a:srgbClr val="007D7A"/>
                </a:solidFill>
                <a:latin typeface="Times New Roman" pitchFamily="18" charset="0"/>
                <a:ea typeface="微软雅黑" pitchFamily="34" charset="-122"/>
                <a:cs typeface="Times New Roman" pitchFamily="18" charset="0"/>
              </a:rPr>
              <a:t>差错报告报文的</a:t>
            </a:r>
            <a:r>
              <a:rPr lang="zh-CN" altLang="en-US" sz="2400" dirty="0" smtClean="0">
                <a:solidFill>
                  <a:srgbClr val="007D7A"/>
                </a:solidFill>
                <a:latin typeface="Times New Roman" pitchFamily="18" charset="0"/>
                <a:ea typeface="微软雅黑" pitchFamily="34" charset="-122"/>
                <a:cs typeface="Times New Roman" pitchFamily="18" charset="0"/>
              </a:rPr>
              <a:t>几种情况</a:t>
            </a:r>
            <a:endParaRPr lang="en-US" altLang="zh-CN" sz="2400" dirty="0">
              <a:solidFill>
                <a:srgbClr val="007D7A"/>
              </a:solidFill>
              <a:latin typeface="Times New Roman" pitchFamily="18" charset="0"/>
              <a:ea typeface="微软雅黑" pitchFamily="34" charset="-122"/>
              <a:cs typeface="Times New Roman" pitchFamily="18" charset="0"/>
            </a:endParaRPr>
          </a:p>
        </p:txBody>
      </p:sp>
      <p:sp>
        <p:nvSpPr>
          <p:cNvPr id="544771" name="Rectangle 3"/>
          <p:cNvSpPr>
            <a:spLocks noGrp="1" noChangeArrowheads="1"/>
          </p:cNvSpPr>
          <p:nvPr>
            <p:ph type="body" idx="4294967295"/>
          </p:nvPr>
        </p:nvSpPr>
        <p:spPr>
          <a:xfrm>
            <a:off x="394372" y="1708448"/>
            <a:ext cx="6912768" cy="2620183"/>
          </a:xfrm>
        </p:spPr>
        <p:txBody>
          <a:bodyPr/>
          <a:lstStyle/>
          <a:p>
            <a:pPr>
              <a:lnSpc>
                <a:spcPct val="150000"/>
              </a:lnSpc>
              <a:buClr>
                <a:srgbClr val="002060"/>
              </a:buClr>
              <a:buSzPct val="90000"/>
            </a:pPr>
            <a:r>
              <a:rPr lang="zh-CN" altLang="en-US" sz="2000" dirty="0" smtClean="0">
                <a:solidFill>
                  <a:srgbClr val="1A3868"/>
                </a:solidFill>
                <a:latin typeface="Times New Roman" pitchFamily="18" charset="0"/>
                <a:ea typeface="微软雅黑" pitchFamily="34" charset="-122"/>
                <a:cs typeface="Times New Roman" pitchFamily="18" charset="0"/>
              </a:rPr>
              <a:t>对 </a:t>
            </a:r>
            <a:r>
              <a:rPr lang="en-US" altLang="zh-CN" sz="2000" dirty="0">
                <a:solidFill>
                  <a:srgbClr val="1A3868"/>
                </a:solidFill>
                <a:latin typeface="Times New Roman" pitchFamily="18" charset="0"/>
                <a:ea typeface="微软雅黑" pitchFamily="34" charset="-122"/>
                <a:cs typeface="Times New Roman" pitchFamily="18" charset="0"/>
              </a:rPr>
              <a:t>ICMP </a:t>
            </a:r>
            <a:r>
              <a:rPr lang="zh-CN" altLang="en-US" sz="2000" dirty="0">
                <a:solidFill>
                  <a:srgbClr val="1A3868"/>
                </a:solidFill>
                <a:latin typeface="Times New Roman" pitchFamily="18" charset="0"/>
                <a:ea typeface="微软雅黑" pitchFamily="34" charset="-122"/>
                <a:cs typeface="Times New Roman" pitchFamily="18" charset="0"/>
              </a:rPr>
              <a:t>差错报告报文不再发送 </a:t>
            </a:r>
            <a:r>
              <a:rPr lang="en-US" altLang="zh-CN" sz="2000" dirty="0" smtClean="0">
                <a:solidFill>
                  <a:srgbClr val="1A3868"/>
                </a:solidFill>
                <a:latin typeface="Times New Roman" pitchFamily="18" charset="0"/>
                <a:ea typeface="微软雅黑" pitchFamily="34" charset="-122"/>
                <a:cs typeface="Times New Roman" pitchFamily="18" charset="0"/>
              </a:rPr>
              <a:t>ICMP</a:t>
            </a:r>
            <a:r>
              <a:rPr lang="zh-CN" altLang="en-US" sz="2000" dirty="0" smtClean="0">
                <a:solidFill>
                  <a:srgbClr val="1A3868"/>
                </a:solidFill>
                <a:latin typeface="Times New Roman" pitchFamily="18" charset="0"/>
                <a:ea typeface="微软雅黑" pitchFamily="34" charset="-122"/>
                <a:cs typeface="Times New Roman" pitchFamily="18" charset="0"/>
              </a:rPr>
              <a:t>差错</a:t>
            </a:r>
            <a:r>
              <a:rPr lang="zh-CN" altLang="en-US" sz="2000" dirty="0">
                <a:solidFill>
                  <a:srgbClr val="1A3868"/>
                </a:solidFill>
                <a:latin typeface="Times New Roman" pitchFamily="18" charset="0"/>
                <a:ea typeface="微软雅黑" pitchFamily="34" charset="-122"/>
                <a:cs typeface="Times New Roman" pitchFamily="18" charset="0"/>
              </a:rPr>
              <a:t>报告报文。</a:t>
            </a:r>
          </a:p>
          <a:p>
            <a:pPr>
              <a:lnSpc>
                <a:spcPct val="150000"/>
              </a:lnSpc>
              <a:buClr>
                <a:srgbClr val="002060"/>
              </a:buClr>
              <a:buSzPct val="90000"/>
            </a:pPr>
            <a:r>
              <a:rPr lang="zh-CN" altLang="en-US" sz="2000" dirty="0" smtClean="0">
                <a:solidFill>
                  <a:srgbClr val="1A3868"/>
                </a:solidFill>
                <a:latin typeface="Times New Roman" pitchFamily="18" charset="0"/>
                <a:ea typeface="微软雅黑" pitchFamily="34" charset="-122"/>
                <a:cs typeface="Times New Roman" pitchFamily="18" charset="0"/>
              </a:rPr>
              <a:t>对</a:t>
            </a:r>
            <a:r>
              <a:rPr lang="zh-CN" altLang="en-US" sz="2000" dirty="0">
                <a:solidFill>
                  <a:srgbClr val="1A3868"/>
                </a:solidFill>
                <a:latin typeface="Times New Roman" pitchFamily="18" charset="0"/>
                <a:ea typeface="微软雅黑" pitchFamily="34" charset="-122"/>
                <a:cs typeface="Times New Roman" pitchFamily="18" charset="0"/>
              </a:rPr>
              <a:t>第一个分片的数据报片的所有后续</a:t>
            </a:r>
            <a:r>
              <a:rPr lang="zh-CN" altLang="en-US" sz="2000" dirty="0" smtClean="0">
                <a:solidFill>
                  <a:srgbClr val="1A3868"/>
                </a:solidFill>
                <a:latin typeface="Times New Roman" pitchFamily="18" charset="0"/>
                <a:ea typeface="微软雅黑" pitchFamily="34" charset="-122"/>
                <a:cs typeface="Times New Roman" pitchFamily="18" charset="0"/>
              </a:rPr>
              <a:t>数据报</a:t>
            </a:r>
            <a:r>
              <a:rPr lang="zh-CN" altLang="en-US" sz="2000" dirty="0">
                <a:solidFill>
                  <a:srgbClr val="1A3868"/>
                </a:solidFill>
                <a:latin typeface="Times New Roman" pitchFamily="18" charset="0"/>
                <a:ea typeface="微软雅黑" pitchFamily="34" charset="-122"/>
                <a:cs typeface="Times New Roman" pitchFamily="18" charset="0"/>
              </a:rPr>
              <a:t>片都不发送 </a:t>
            </a:r>
            <a:r>
              <a:rPr lang="en-US" altLang="zh-CN" sz="2000" dirty="0">
                <a:solidFill>
                  <a:srgbClr val="1A3868"/>
                </a:solidFill>
                <a:latin typeface="Times New Roman" pitchFamily="18" charset="0"/>
                <a:ea typeface="微软雅黑" pitchFamily="34" charset="-122"/>
                <a:cs typeface="Times New Roman" pitchFamily="18" charset="0"/>
              </a:rPr>
              <a:t>ICMP </a:t>
            </a:r>
            <a:r>
              <a:rPr lang="zh-CN" altLang="en-US" sz="2000" dirty="0">
                <a:solidFill>
                  <a:srgbClr val="1A3868"/>
                </a:solidFill>
                <a:latin typeface="Times New Roman" pitchFamily="18" charset="0"/>
                <a:ea typeface="微软雅黑" pitchFamily="34" charset="-122"/>
                <a:cs typeface="Times New Roman" pitchFamily="18" charset="0"/>
              </a:rPr>
              <a:t>差错报告报文。</a:t>
            </a:r>
          </a:p>
          <a:p>
            <a:pPr>
              <a:lnSpc>
                <a:spcPct val="150000"/>
              </a:lnSpc>
              <a:buClr>
                <a:srgbClr val="002060"/>
              </a:buClr>
              <a:buSzPct val="90000"/>
            </a:pPr>
            <a:r>
              <a:rPr lang="zh-CN" altLang="en-US" sz="2000" dirty="0" smtClean="0">
                <a:solidFill>
                  <a:srgbClr val="1A3868"/>
                </a:solidFill>
                <a:latin typeface="Times New Roman" pitchFamily="18" charset="0"/>
                <a:ea typeface="微软雅黑" pitchFamily="34" charset="-122"/>
                <a:cs typeface="Times New Roman" pitchFamily="18" charset="0"/>
              </a:rPr>
              <a:t>对</a:t>
            </a:r>
            <a:r>
              <a:rPr lang="zh-CN" altLang="en-US" sz="2000" dirty="0">
                <a:solidFill>
                  <a:srgbClr val="1A3868"/>
                </a:solidFill>
                <a:latin typeface="Times New Roman" pitchFamily="18" charset="0"/>
                <a:ea typeface="微软雅黑" pitchFamily="34" charset="-122"/>
                <a:cs typeface="Times New Roman" pitchFamily="18" charset="0"/>
              </a:rPr>
              <a:t>具有多播地址的数据报都不发送 </a:t>
            </a:r>
            <a:r>
              <a:rPr lang="en-US" altLang="zh-CN" sz="2000" dirty="0" smtClean="0">
                <a:solidFill>
                  <a:srgbClr val="1A3868"/>
                </a:solidFill>
                <a:latin typeface="Times New Roman" pitchFamily="18" charset="0"/>
                <a:ea typeface="微软雅黑" pitchFamily="34" charset="-122"/>
                <a:cs typeface="Times New Roman" pitchFamily="18" charset="0"/>
              </a:rPr>
              <a:t>ICMP</a:t>
            </a:r>
            <a:r>
              <a:rPr lang="zh-CN" altLang="en-US" sz="2000" dirty="0" smtClean="0">
                <a:solidFill>
                  <a:srgbClr val="1A3868"/>
                </a:solidFill>
                <a:latin typeface="Times New Roman" pitchFamily="18" charset="0"/>
                <a:ea typeface="微软雅黑" pitchFamily="34" charset="-122"/>
                <a:cs typeface="Times New Roman" pitchFamily="18" charset="0"/>
              </a:rPr>
              <a:t>差错</a:t>
            </a:r>
            <a:r>
              <a:rPr lang="zh-CN" altLang="en-US" sz="2000" dirty="0">
                <a:solidFill>
                  <a:srgbClr val="1A3868"/>
                </a:solidFill>
                <a:latin typeface="Times New Roman" pitchFamily="18" charset="0"/>
                <a:ea typeface="微软雅黑" pitchFamily="34" charset="-122"/>
                <a:cs typeface="Times New Roman" pitchFamily="18" charset="0"/>
              </a:rPr>
              <a:t>报告报文。</a:t>
            </a:r>
          </a:p>
          <a:p>
            <a:pPr>
              <a:lnSpc>
                <a:spcPct val="150000"/>
              </a:lnSpc>
              <a:buClr>
                <a:srgbClr val="002060"/>
              </a:buClr>
              <a:buSzPct val="90000"/>
            </a:pPr>
            <a:r>
              <a:rPr lang="zh-CN" altLang="en-US" sz="2000" dirty="0" smtClean="0">
                <a:solidFill>
                  <a:srgbClr val="1A3868"/>
                </a:solidFill>
                <a:latin typeface="Times New Roman" pitchFamily="18" charset="0"/>
                <a:ea typeface="微软雅黑" pitchFamily="34" charset="-122"/>
                <a:cs typeface="Times New Roman" pitchFamily="18" charset="0"/>
              </a:rPr>
              <a:t>对</a:t>
            </a:r>
            <a:r>
              <a:rPr lang="zh-CN" altLang="en-US" sz="2000" dirty="0">
                <a:solidFill>
                  <a:srgbClr val="1A3868"/>
                </a:solidFill>
                <a:latin typeface="Times New Roman" pitchFamily="18" charset="0"/>
                <a:ea typeface="微软雅黑" pitchFamily="34" charset="-122"/>
                <a:cs typeface="Times New Roman" pitchFamily="18" charset="0"/>
              </a:rPr>
              <a:t>具有特殊地址（如</a:t>
            </a:r>
            <a:r>
              <a:rPr lang="en-US" altLang="zh-CN" sz="2000" dirty="0">
                <a:solidFill>
                  <a:srgbClr val="1A3868"/>
                </a:solidFill>
                <a:latin typeface="Times New Roman" pitchFamily="18" charset="0"/>
                <a:ea typeface="微软雅黑" pitchFamily="34" charset="-122"/>
                <a:cs typeface="Times New Roman" pitchFamily="18" charset="0"/>
              </a:rPr>
              <a:t>127.0.0.0 </a:t>
            </a:r>
            <a:r>
              <a:rPr lang="zh-CN" altLang="en-US" sz="2000" dirty="0">
                <a:solidFill>
                  <a:srgbClr val="1A3868"/>
                </a:solidFill>
                <a:latin typeface="Times New Roman" pitchFamily="18" charset="0"/>
                <a:ea typeface="微软雅黑" pitchFamily="34" charset="-122"/>
                <a:cs typeface="Times New Roman" pitchFamily="18" charset="0"/>
              </a:rPr>
              <a:t>或 </a:t>
            </a:r>
            <a:r>
              <a:rPr lang="en-US" altLang="zh-CN" sz="2000" dirty="0" smtClean="0">
                <a:solidFill>
                  <a:srgbClr val="1A3868"/>
                </a:solidFill>
                <a:latin typeface="Times New Roman" pitchFamily="18" charset="0"/>
                <a:ea typeface="微软雅黑" pitchFamily="34" charset="-122"/>
                <a:cs typeface="Times New Roman" pitchFamily="18" charset="0"/>
              </a:rPr>
              <a:t>0.0.0.0</a:t>
            </a:r>
            <a:r>
              <a:rPr lang="zh-CN" altLang="en-US" sz="2000" dirty="0" smtClean="0">
                <a:solidFill>
                  <a:srgbClr val="1A3868"/>
                </a:solidFill>
                <a:latin typeface="Times New Roman" pitchFamily="18" charset="0"/>
                <a:ea typeface="微软雅黑" pitchFamily="34" charset="-122"/>
                <a:cs typeface="Times New Roman" pitchFamily="18" charset="0"/>
              </a:rPr>
              <a:t>）的</a:t>
            </a:r>
            <a:r>
              <a:rPr lang="zh-CN" altLang="en-US" sz="2000" dirty="0">
                <a:solidFill>
                  <a:srgbClr val="1A3868"/>
                </a:solidFill>
                <a:latin typeface="Times New Roman" pitchFamily="18" charset="0"/>
                <a:ea typeface="微软雅黑" pitchFamily="34" charset="-122"/>
                <a:cs typeface="Times New Roman" pitchFamily="18" charset="0"/>
              </a:rPr>
              <a:t>数据报不发送 </a:t>
            </a:r>
            <a:r>
              <a:rPr lang="en-US" altLang="zh-CN" sz="2000" dirty="0">
                <a:solidFill>
                  <a:srgbClr val="1A3868"/>
                </a:solidFill>
                <a:latin typeface="Times New Roman" pitchFamily="18" charset="0"/>
                <a:ea typeface="微软雅黑" pitchFamily="34" charset="-122"/>
                <a:cs typeface="Times New Roman" pitchFamily="18" charset="0"/>
              </a:rPr>
              <a:t>ICMP </a:t>
            </a:r>
            <a:r>
              <a:rPr lang="zh-CN" altLang="en-US" sz="2000" dirty="0">
                <a:solidFill>
                  <a:srgbClr val="1A3868"/>
                </a:solidFill>
                <a:latin typeface="Times New Roman" pitchFamily="18" charset="0"/>
                <a:ea typeface="微软雅黑" pitchFamily="34" charset="-122"/>
                <a:cs typeface="Times New Roman" pitchFamily="18" charset="0"/>
              </a:rPr>
              <a:t>差错报告报文</a:t>
            </a:r>
          </a:p>
        </p:txBody>
      </p:sp>
    </p:spTree>
    <p:extLst>
      <p:ext uri="{BB962C8B-B14F-4D97-AF65-F5344CB8AC3E}">
        <p14:creationId xmlns:p14="http://schemas.microsoft.com/office/powerpoint/2010/main" xmlns="" val="261605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2"/>
          <p:cNvSpPr>
            <a:spLocks noGrp="1"/>
          </p:cNvSpPr>
          <p:nvPr>
            <p:ph idx="4294967295"/>
          </p:nvPr>
        </p:nvSpPr>
        <p:spPr>
          <a:xfrm>
            <a:off x="332274" y="1422648"/>
            <a:ext cx="6904022" cy="3598168"/>
          </a:xfrm>
        </p:spPr>
        <p:txBody>
          <a:bodyPr/>
          <a:lstStyle/>
          <a:p>
            <a:pPr marL="0" indent="0">
              <a:lnSpc>
                <a:spcPct val="150000"/>
              </a:lnSpc>
              <a:spcBef>
                <a:spcPts val="300"/>
              </a:spcBef>
              <a:buNone/>
            </a:pPr>
            <a:r>
              <a:rPr lang="zh-CN" altLang="en-US" sz="2000" dirty="0">
                <a:solidFill>
                  <a:srgbClr val="1A3868"/>
                </a:solidFill>
                <a:latin typeface="Times New Roman" pitchFamily="18" charset="0"/>
                <a:ea typeface="微软雅黑" pitchFamily="34" charset="-122"/>
                <a:cs typeface="Times New Roman" pitchFamily="18" charset="0"/>
              </a:rPr>
              <a:t>设计</a:t>
            </a:r>
            <a:r>
              <a:rPr lang="en-US" altLang="zh-CN" sz="2000" dirty="0">
                <a:solidFill>
                  <a:srgbClr val="1A3868"/>
                </a:solidFill>
                <a:latin typeface="Times New Roman" pitchFamily="18" charset="0"/>
                <a:ea typeface="微软雅黑" pitchFamily="34" charset="-122"/>
                <a:cs typeface="Times New Roman" pitchFamily="18" charset="0"/>
              </a:rPr>
              <a:t>ICMP</a:t>
            </a:r>
            <a:r>
              <a:rPr lang="zh-CN" altLang="en-US" sz="2000" dirty="0">
                <a:solidFill>
                  <a:srgbClr val="1A3868"/>
                </a:solidFill>
                <a:latin typeface="Times New Roman" pitchFamily="18" charset="0"/>
                <a:ea typeface="微软雅黑" pitchFamily="34" charset="-122"/>
                <a:cs typeface="Times New Roman" pitchFamily="18" charset="0"/>
              </a:rPr>
              <a:t>查询报文的目的是实现对网络的故障诊断与控制；在</a:t>
            </a:r>
            <a:r>
              <a:rPr lang="en-US" altLang="zh-CN" sz="2000" dirty="0">
                <a:solidFill>
                  <a:srgbClr val="1A3868"/>
                </a:solidFill>
                <a:latin typeface="Times New Roman" pitchFamily="18" charset="0"/>
                <a:ea typeface="微软雅黑" pitchFamily="34" charset="-122"/>
                <a:cs typeface="Times New Roman" pitchFamily="18" charset="0"/>
              </a:rPr>
              <a:t>ICMP</a:t>
            </a:r>
            <a:r>
              <a:rPr lang="zh-CN" altLang="en-US" sz="2000" dirty="0">
                <a:solidFill>
                  <a:srgbClr val="1A3868"/>
                </a:solidFill>
                <a:latin typeface="Times New Roman" pitchFamily="18" charset="0"/>
                <a:ea typeface="微软雅黑" pitchFamily="34" charset="-122"/>
                <a:cs typeface="Times New Roman" pitchFamily="18" charset="0"/>
              </a:rPr>
              <a:t>查询报文中，一个结点发送出信息请求报文，由目的结点用特定的格式进行应答</a:t>
            </a:r>
            <a:r>
              <a:rPr lang="zh-CN" altLang="en-US" sz="2000" dirty="0" smtClean="0">
                <a:solidFill>
                  <a:srgbClr val="1A3868"/>
                </a:solidFill>
                <a:latin typeface="Times New Roman" pitchFamily="18" charset="0"/>
                <a:ea typeface="微软雅黑" pitchFamily="34" charset="-122"/>
                <a:cs typeface="Times New Roman" pitchFamily="18" charset="0"/>
              </a:rPr>
              <a:t>；</a:t>
            </a:r>
            <a:endParaRPr lang="en-US" altLang="zh-CN" sz="2000" dirty="0">
              <a:solidFill>
                <a:srgbClr val="1A3868"/>
              </a:solidFill>
              <a:latin typeface="Times New Roman" pitchFamily="18" charset="0"/>
              <a:ea typeface="微软雅黑" pitchFamily="34" charset="-122"/>
              <a:cs typeface="Times New Roman" pitchFamily="18" charset="0"/>
            </a:endParaRPr>
          </a:p>
        </p:txBody>
      </p:sp>
      <p:sp>
        <p:nvSpPr>
          <p:cNvPr id="5" name="标题 1"/>
          <p:cNvSpPr txBox="1">
            <a:spLocks/>
          </p:cNvSpPr>
          <p:nvPr/>
        </p:nvSpPr>
        <p:spPr bwMode="auto">
          <a:xfrm>
            <a:off x="323528" y="700336"/>
            <a:ext cx="7772400" cy="722312"/>
          </a:xfrm>
          <a:prstGeom prst="rect">
            <a:avLst/>
          </a:prstGeom>
          <a:noFill/>
          <a:ln w="9525">
            <a:noFill/>
            <a:miter lim="800000"/>
            <a:headEnd/>
            <a:tailEnd/>
          </a:ln>
        </p:spPr>
        <p:txBody>
          <a:bodyPr anchor="ctr"/>
          <a:lstStyle/>
          <a:p>
            <a:pPr eaLnBrk="0" hangingPunct="0">
              <a:defRPr/>
            </a:pPr>
            <a:r>
              <a:rPr lang="en-US" altLang="en-US" sz="2400" u="none" kern="0" dirty="0">
                <a:solidFill>
                  <a:srgbClr val="007D7A"/>
                </a:solidFill>
                <a:ea typeface="+mn-ea"/>
              </a:rPr>
              <a:t> </a:t>
            </a:r>
            <a:r>
              <a:rPr lang="en-US" altLang="en-US" sz="2400" u="none" dirty="0">
                <a:solidFill>
                  <a:srgbClr val="007D7A"/>
                </a:solidFill>
              </a:rPr>
              <a:t>ICMP</a:t>
            </a:r>
            <a:r>
              <a:rPr lang="zh-CN" altLang="en-US" sz="2400" u="none" dirty="0">
                <a:solidFill>
                  <a:srgbClr val="007D7A"/>
                </a:solidFill>
              </a:rPr>
              <a:t>查询报文</a:t>
            </a:r>
          </a:p>
        </p:txBody>
      </p:sp>
      <p:sp>
        <p:nvSpPr>
          <p:cNvPr id="12" name="AutoShape 6"/>
          <p:cNvSpPr>
            <a:spLocks noChangeArrowheads="1"/>
          </p:cNvSpPr>
          <p:nvPr/>
        </p:nvSpPr>
        <p:spPr bwMode="auto">
          <a:xfrm>
            <a:off x="1259632" y="3221732"/>
            <a:ext cx="4790630" cy="1203575"/>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gn="ctr" eaLnBrk="0" hangingPunct="0">
              <a:lnSpc>
                <a:spcPct val="120000"/>
              </a:lnSpc>
              <a:spcBef>
                <a:spcPct val="30000"/>
              </a:spcBef>
              <a:defRPr/>
            </a:pPr>
            <a:r>
              <a:rPr lang="en-US" altLang="zh-CN" sz="2000" b="0" u="none" dirty="0">
                <a:solidFill>
                  <a:srgbClr val="FFFF00"/>
                </a:solidFill>
              </a:rPr>
              <a:t>ICMP</a:t>
            </a:r>
            <a:r>
              <a:rPr lang="zh-CN" altLang="en-US" sz="2000" b="0" u="none" dirty="0">
                <a:solidFill>
                  <a:srgbClr val="FFFF00"/>
                </a:solidFill>
              </a:rPr>
              <a:t>差错报告报文是单向的，</a:t>
            </a:r>
          </a:p>
          <a:p>
            <a:pPr algn="ctr" eaLnBrk="0" hangingPunct="0">
              <a:lnSpc>
                <a:spcPct val="120000"/>
              </a:lnSpc>
              <a:spcBef>
                <a:spcPct val="30000"/>
              </a:spcBef>
              <a:defRPr/>
            </a:pPr>
            <a:r>
              <a:rPr lang="en-US" altLang="zh-CN" sz="2000" b="0" u="none" dirty="0">
                <a:solidFill>
                  <a:srgbClr val="FFFF00"/>
                </a:solidFill>
              </a:rPr>
              <a:t>ICMP</a:t>
            </a:r>
            <a:r>
              <a:rPr lang="zh-CN" altLang="en-US" sz="2000" b="0" u="none" dirty="0">
                <a:solidFill>
                  <a:srgbClr val="FFFF00"/>
                </a:solidFill>
              </a:rPr>
              <a:t>查询报文是双向的、成对出现。</a:t>
            </a:r>
            <a:endParaRPr lang="en-US" altLang="zh-CN" sz="2000" b="0" u="none"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2"/>
          <p:cNvSpPr>
            <a:spLocks noGrp="1"/>
          </p:cNvSpPr>
          <p:nvPr>
            <p:ph idx="4294967295"/>
          </p:nvPr>
        </p:nvSpPr>
        <p:spPr>
          <a:xfrm>
            <a:off x="179513" y="1204392"/>
            <a:ext cx="6624736" cy="3312368"/>
          </a:xfrm>
        </p:spPr>
        <p:txBody>
          <a:bodyPr/>
          <a:lstStyle/>
          <a:p>
            <a:pPr>
              <a:lnSpc>
                <a:spcPct val="125000"/>
              </a:lnSpc>
              <a:spcBef>
                <a:spcPts val="600"/>
              </a:spcBef>
            </a:pPr>
            <a:r>
              <a:rPr lang="zh-CN" altLang="en-US" sz="2000" dirty="0">
                <a:solidFill>
                  <a:srgbClr val="C00000"/>
                </a:solidFill>
                <a:latin typeface="Times New Roman" pitchFamily="18" charset="0"/>
                <a:ea typeface="微软雅黑" pitchFamily="34" charset="-122"/>
                <a:cs typeface="Times New Roman" pitchFamily="18" charset="0"/>
              </a:rPr>
              <a:t>回送请求和应答</a:t>
            </a:r>
            <a:r>
              <a:rPr lang="en-US" altLang="zh-CN" sz="2000" dirty="0">
                <a:solidFill>
                  <a:srgbClr val="1A3868"/>
                </a:solidFill>
                <a:latin typeface="Times New Roman" pitchFamily="18" charset="0"/>
                <a:ea typeface="微软雅黑" pitchFamily="34" charset="-122"/>
                <a:cs typeface="Times New Roman" pitchFamily="18" charset="0"/>
              </a:rPr>
              <a:t>-</a:t>
            </a:r>
            <a:r>
              <a:rPr lang="zh-CN" altLang="en-US" sz="2000" dirty="0">
                <a:solidFill>
                  <a:srgbClr val="1A3868"/>
                </a:solidFill>
                <a:latin typeface="Times New Roman" pitchFamily="18" charset="0"/>
                <a:ea typeface="微软雅黑" pitchFamily="34" charset="-122"/>
                <a:cs typeface="Times New Roman" pitchFamily="18" charset="0"/>
              </a:rPr>
              <a:t>来确定是否能在</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级通信</a:t>
            </a:r>
            <a:r>
              <a:rPr lang="zh-CN" altLang="en-US" sz="2000" dirty="0" smtClean="0">
                <a:solidFill>
                  <a:srgbClr val="1A3868"/>
                </a:solidFill>
                <a:latin typeface="Times New Roman" pitchFamily="18" charset="0"/>
                <a:ea typeface="微软雅黑" pitchFamily="34" charset="-122"/>
                <a:cs typeface="Times New Roman" pitchFamily="18" charset="0"/>
              </a:rPr>
              <a:t>，如</a:t>
            </a:r>
            <a:r>
              <a:rPr lang="zh-CN" altLang="en-US" sz="2000" dirty="0">
                <a:solidFill>
                  <a:srgbClr val="1A3868"/>
                </a:solidFill>
                <a:latin typeface="Times New Roman" pitchFamily="18" charset="0"/>
                <a:ea typeface="微软雅黑" pitchFamily="34" charset="-122"/>
                <a:cs typeface="Times New Roman" pitchFamily="18" charset="0"/>
              </a:rPr>
              <a:t>为测试目的主机或路由器是否能到达的</a:t>
            </a:r>
            <a:r>
              <a:rPr lang="en-US" altLang="zh-CN" sz="2000" dirty="0">
                <a:solidFill>
                  <a:srgbClr val="1A3868"/>
                </a:solidFill>
                <a:latin typeface="Times New Roman" pitchFamily="18" charset="0"/>
                <a:ea typeface="微软雅黑" pitchFamily="34" charset="-122"/>
                <a:cs typeface="Times New Roman" pitchFamily="18" charset="0"/>
              </a:rPr>
              <a:t>Ping</a:t>
            </a:r>
            <a:r>
              <a:rPr lang="zh-CN" altLang="en-US" sz="2000" dirty="0" smtClean="0">
                <a:solidFill>
                  <a:srgbClr val="1A3868"/>
                </a:solidFill>
                <a:latin typeface="Times New Roman" pitchFamily="18" charset="0"/>
                <a:ea typeface="微软雅黑" pitchFamily="34" charset="-122"/>
                <a:cs typeface="Times New Roman" pitchFamily="18" charset="0"/>
              </a:rPr>
              <a:t>命令用此实现；</a:t>
            </a:r>
            <a:endParaRPr lang="en-US" altLang="zh-CN" sz="2000" dirty="0">
              <a:solidFill>
                <a:srgbClr val="1A3868"/>
              </a:solidFill>
              <a:latin typeface="Times New Roman" pitchFamily="18" charset="0"/>
              <a:ea typeface="微软雅黑" pitchFamily="34" charset="-122"/>
              <a:cs typeface="Times New Roman" pitchFamily="18" charset="0"/>
            </a:endParaRPr>
          </a:p>
          <a:p>
            <a:pPr>
              <a:lnSpc>
                <a:spcPct val="125000"/>
              </a:lnSpc>
              <a:spcBef>
                <a:spcPts val="600"/>
              </a:spcBef>
            </a:pPr>
            <a:r>
              <a:rPr lang="zh-CN" altLang="en-US" sz="2000" dirty="0" smtClean="0">
                <a:solidFill>
                  <a:srgbClr val="C00000"/>
                </a:solidFill>
                <a:latin typeface="Times New Roman" pitchFamily="18" charset="0"/>
                <a:ea typeface="微软雅黑" pitchFamily="34" charset="-122"/>
                <a:cs typeface="Times New Roman" pitchFamily="18" charset="0"/>
              </a:rPr>
              <a:t>时间戳</a:t>
            </a:r>
            <a:r>
              <a:rPr lang="zh-CN" altLang="en-US" sz="2000" dirty="0">
                <a:solidFill>
                  <a:srgbClr val="C00000"/>
                </a:solidFill>
                <a:latin typeface="Times New Roman" pitchFamily="18" charset="0"/>
                <a:ea typeface="微软雅黑" pitchFamily="34" charset="-122"/>
                <a:cs typeface="Times New Roman" pitchFamily="18" charset="0"/>
              </a:rPr>
              <a:t>请求和应答</a:t>
            </a:r>
            <a:r>
              <a:rPr lang="en-US" altLang="zh-CN" sz="2000" dirty="0">
                <a:solidFill>
                  <a:srgbClr val="1A3868"/>
                </a:solidFill>
                <a:latin typeface="Times New Roman" pitchFamily="18" charset="0"/>
                <a:ea typeface="微软雅黑" pitchFamily="34" charset="-122"/>
                <a:cs typeface="Times New Roman" pitchFamily="18" charset="0"/>
              </a:rPr>
              <a:t>-</a:t>
            </a:r>
            <a:r>
              <a:rPr lang="zh-CN" altLang="en-US" sz="2000" dirty="0">
                <a:solidFill>
                  <a:srgbClr val="1A3868"/>
                </a:solidFill>
                <a:latin typeface="Times New Roman" pitchFamily="18" charset="0"/>
                <a:ea typeface="微软雅黑" pitchFamily="34" charset="-122"/>
                <a:cs typeface="Times New Roman" pitchFamily="18" charset="0"/>
              </a:rPr>
              <a:t>确定</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分组在机器间往返时</a:t>
            </a:r>
            <a:r>
              <a:rPr lang="zh-CN" altLang="en-US" sz="2000" dirty="0" smtClean="0">
                <a:solidFill>
                  <a:srgbClr val="1A3868"/>
                </a:solidFill>
                <a:latin typeface="Times New Roman" pitchFamily="18" charset="0"/>
                <a:ea typeface="微软雅黑" pitchFamily="34" charset="-122"/>
                <a:cs typeface="Times New Roman" pitchFamily="18" charset="0"/>
              </a:rPr>
              <a:t>间或两个机器中时钟的同步</a:t>
            </a:r>
            <a:r>
              <a:rPr lang="zh-CN" altLang="en-US" sz="2000" dirty="0">
                <a:solidFill>
                  <a:srgbClr val="1A3868"/>
                </a:solidFill>
                <a:latin typeface="Times New Roman" pitchFamily="18" charset="0"/>
                <a:ea typeface="微软雅黑" pitchFamily="34" charset="-122"/>
                <a:cs typeface="Times New Roman" pitchFamily="18" charset="0"/>
              </a:rPr>
              <a:t>；</a:t>
            </a:r>
            <a:endParaRPr lang="en-US" altLang="zh-CN" sz="2000" dirty="0">
              <a:solidFill>
                <a:srgbClr val="1A3868"/>
              </a:solidFill>
              <a:latin typeface="Times New Roman" pitchFamily="18" charset="0"/>
              <a:ea typeface="微软雅黑" pitchFamily="34" charset="-122"/>
              <a:cs typeface="Times New Roman" pitchFamily="18" charset="0"/>
            </a:endParaRPr>
          </a:p>
          <a:p>
            <a:pPr>
              <a:lnSpc>
                <a:spcPct val="125000"/>
              </a:lnSpc>
              <a:spcBef>
                <a:spcPts val="600"/>
              </a:spcBef>
            </a:pPr>
            <a:r>
              <a:rPr lang="zh-CN" altLang="en-US" sz="2000" dirty="0" smtClean="0">
                <a:solidFill>
                  <a:srgbClr val="C00000"/>
                </a:solidFill>
                <a:latin typeface="Times New Roman" pitchFamily="18" charset="0"/>
                <a:ea typeface="微软雅黑" pitchFamily="34" charset="-122"/>
                <a:cs typeface="Times New Roman" pitchFamily="18" charset="0"/>
              </a:rPr>
              <a:t>地址掩码请求和应答报文</a:t>
            </a:r>
            <a:r>
              <a:rPr lang="en-US" altLang="zh-CN" sz="2000" dirty="0" smtClean="0">
                <a:solidFill>
                  <a:srgbClr val="C00000"/>
                </a:solidFill>
                <a:latin typeface="Times New Roman" pitchFamily="18" charset="0"/>
                <a:ea typeface="微软雅黑" pitchFamily="34" charset="-122"/>
                <a:cs typeface="Times New Roman" pitchFamily="18" charset="0"/>
              </a:rPr>
              <a:t>-</a:t>
            </a:r>
            <a:r>
              <a:rPr lang="zh-CN" altLang="en-US" sz="2000" dirty="0">
                <a:solidFill>
                  <a:srgbClr val="1A3868"/>
                </a:solidFill>
                <a:latin typeface="Times New Roman" pitchFamily="18" charset="0"/>
                <a:ea typeface="微软雅黑" pitchFamily="34" charset="-122"/>
                <a:cs typeface="Times New Roman" pitchFamily="18" charset="0"/>
              </a:rPr>
              <a:t>希望得到子网掩码，主机应发送地址掩码请求报文给路由器；</a:t>
            </a:r>
            <a:endParaRPr lang="en-US" altLang="zh-CN" sz="2000" dirty="0">
              <a:solidFill>
                <a:srgbClr val="1A3868"/>
              </a:solidFill>
              <a:latin typeface="Times New Roman" pitchFamily="18" charset="0"/>
              <a:ea typeface="微软雅黑" pitchFamily="34" charset="-122"/>
              <a:cs typeface="Times New Roman" pitchFamily="18" charset="0"/>
            </a:endParaRPr>
          </a:p>
          <a:p>
            <a:pPr>
              <a:lnSpc>
                <a:spcPct val="125000"/>
              </a:lnSpc>
              <a:spcBef>
                <a:spcPts val="600"/>
              </a:spcBef>
            </a:pPr>
            <a:r>
              <a:rPr lang="zh-CN" altLang="en-US" sz="2000" dirty="0">
                <a:solidFill>
                  <a:srgbClr val="C00000"/>
                </a:solidFill>
                <a:latin typeface="Times New Roman" pitchFamily="18" charset="0"/>
                <a:ea typeface="微软雅黑" pitchFamily="34" charset="-122"/>
                <a:cs typeface="Times New Roman" pitchFamily="18" charset="0"/>
              </a:rPr>
              <a:t>路由器询问和通告</a:t>
            </a:r>
            <a:r>
              <a:rPr lang="en-US" altLang="zh-CN" sz="2000" dirty="0">
                <a:solidFill>
                  <a:srgbClr val="1A3868"/>
                </a:solidFill>
                <a:latin typeface="Times New Roman" pitchFamily="18" charset="0"/>
                <a:ea typeface="微软雅黑" pitchFamily="34" charset="-122"/>
                <a:cs typeface="Times New Roman" pitchFamily="18" charset="0"/>
              </a:rPr>
              <a:t>-</a:t>
            </a:r>
            <a:r>
              <a:rPr lang="zh-CN" altLang="en-US" sz="2000" dirty="0">
                <a:solidFill>
                  <a:srgbClr val="1A3868"/>
                </a:solidFill>
                <a:latin typeface="Times New Roman" pitchFamily="18" charset="0"/>
                <a:ea typeface="微软雅黑" pitchFamily="34" charset="-122"/>
                <a:cs typeface="Times New Roman" pitchFamily="18" charset="0"/>
              </a:rPr>
              <a:t>获取本网络上的路由器</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地址和</a:t>
            </a:r>
            <a:r>
              <a:rPr lang="zh-CN" altLang="en-US" sz="2000" dirty="0" smtClean="0">
                <a:solidFill>
                  <a:srgbClr val="1A3868"/>
                </a:solidFill>
                <a:latin typeface="Times New Roman" pitchFamily="18" charset="0"/>
                <a:ea typeface="微软雅黑" pitchFamily="34" charset="-122"/>
                <a:cs typeface="Times New Roman" pitchFamily="18" charset="0"/>
              </a:rPr>
              <a:t>工作状态</a:t>
            </a:r>
            <a:r>
              <a:rPr lang="zh-CN" altLang="en-US" sz="2000" dirty="0">
                <a:solidFill>
                  <a:srgbClr val="1A3868"/>
                </a:solidFill>
                <a:latin typeface="Times New Roman" pitchFamily="18" charset="0"/>
                <a:ea typeface="微软雅黑" pitchFamily="34" charset="-122"/>
                <a:cs typeface="Times New Roman" pitchFamily="18" charset="0"/>
              </a:rPr>
              <a:t>；广播发送询问，收到</a:t>
            </a:r>
            <a:r>
              <a:rPr lang="zh-CN" altLang="en-US" sz="2000" dirty="0" smtClean="0">
                <a:solidFill>
                  <a:srgbClr val="1A3868"/>
                </a:solidFill>
                <a:latin typeface="Times New Roman" pitchFamily="18" charset="0"/>
                <a:ea typeface="微软雅黑" pitchFamily="34" charset="-122"/>
                <a:cs typeface="Times New Roman" pitchFamily="18" charset="0"/>
              </a:rPr>
              <a:t>询问的路由器使用通告</a:t>
            </a:r>
            <a:r>
              <a:rPr lang="zh-CN" altLang="en-US" sz="2000" dirty="0">
                <a:solidFill>
                  <a:srgbClr val="1A3868"/>
                </a:solidFill>
                <a:latin typeface="Times New Roman" pitchFamily="18" charset="0"/>
                <a:ea typeface="微软雅黑" pitchFamily="34" charset="-122"/>
                <a:cs typeface="Times New Roman" pitchFamily="18" charset="0"/>
              </a:rPr>
              <a:t>报文广播其路由选择信息</a:t>
            </a:r>
            <a:r>
              <a:rPr lang="zh-CN" altLang="en-US" sz="2000" dirty="0" smtClean="0">
                <a:solidFill>
                  <a:srgbClr val="1A3868"/>
                </a:solidFill>
                <a:latin typeface="Times New Roman" pitchFamily="18" charset="0"/>
                <a:ea typeface="微软雅黑" pitchFamily="34" charset="-122"/>
                <a:cs typeface="Times New Roman" pitchFamily="18" charset="0"/>
              </a:rPr>
              <a:t>。                                        </a:t>
            </a:r>
            <a:r>
              <a:rPr lang="zh-CN" altLang="en-US" sz="2000" b="1" dirty="0" smtClean="0">
                <a:solidFill>
                  <a:srgbClr val="FFC000"/>
                </a:solidFill>
                <a:latin typeface="Times New Roman" pitchFamily="18" charset="0"/>
                <a:ea typeface="微软雅黑" pitchFamily="34" charset="-122"/>
                <a:cs typeface="Times New Roman" pitchFamily="18" charset="0"/>
              </a:rPr>
              <a:t>已废弃</a:t>
            </a:r>
            <a:endParaRPr lang="zh-CN" altLang="en-US" sz="2000" b="1" dirty="0">
              <a:solidFill>
                <a:srgbClr val="FFC000"/>
              </a:solidFill>
              <a:latin typeface="Times New Roman" pitchFamily="18" charset="0"/>
              <a:ea typeface="微软雅黑" pitchFamily="34" charset="-122"/>
              <a:cs typeface="Times New Roman" pitchFamily="18" charset="0"/>
            </a:endParaRPr>
          </a:p>
        </p:txBody>
      </p:sp>
      <p:sp>
        <p:nvSpPr>
          <p:cNvPr id="5" name="标题 1"/>
          <p:cNvSpPr txBox="1">
            <a:spLocks/>
          </p:cNvSpPr>
          <p:nvPr/>
        </p:nvSpPr>
        <p:spPr bwMode="auto">
          <a:xfrm>
            <a:off x="467544" y="628328"/>
            <a:ext cx="7772400" cy="722312"/>
          </a:xfrm>
          <a:prstGeom prst="rect">
            <a:avLst/>
          </a:prstGeom>
          <a:noFill/>
          <a:ln w="9525">
            <a:noFill/>
            <a:miter lim="800000"/>
            <a:headEnd/>
            <a:tailEnd/>
          </a:ln>
        </p:spPr>
        <p:txBody>
          <a:bodyPr anchor="ctr"/>
          <a:lstStyle/>
          <a:p>
            <a:pPr eaLnBrk="0" hangingPunct="0">
              <a:defRPr/>
            </a:pPr>
            <a:r>
              <a:rPr lang="en-US" altLang="en-US" sz="2400" u="none" kern="0" dirty="0">
                <a:solidFill>
                  <a:srgbClr val="007D7A"/>
                </a:solidFill>
                <a:ea typeface="+mn-ea"/>
              </a:rPr>
              <a:t> </a:t>
            </a:r>
            <a:r>
              <a:rPr lang="en-US" altLang="en-US" sz="2400" u="none" dirty="0">
                <a:solidFill>
                  <a:srgbClr val="007D7A"/>
                </a:solidFill>
              </a:rPr>
              <a:t>ICMP</a:t>
            </a:r>
            <a:r>
              <a:rPr lang="zh-CN" altLang="en-US" sz="2400" u="none" dirty="0">
                <a:solidFill>
                  <a:srgbClr val="007D7A"/>
                </a:solidFill>
              </a:rPr>
              <a:t>查询</a:t>
            </a:r>
            <a:r>
              <a:rPr lang="zh-CN" altLang="en-US" sz="2400" u="none" dirty="0" smtClean="0">
                <a:solidFill>
                  <a:srgbClr val="007D7A"/>
                </a:solidFill>
              </a:rPr>
              <a:t>报文的类型</a:t>
            </a:r>
            <a:endParaRPr lang="zh-CN" altLang="en-US" sz="2400" u="none" dirty="0">
              <a:solidFill>
                <a:srgbClr val="007D7A"/>
              </a:solidFill>
            </a:endParaRPr>
          </a:p>
        </p:txBody>
      </p:sp>
      <p:sp>
        <p:nvSpPr>
          <p:cNvPr id="2" name="矩形 1"/>
          <p:cNvSpPr/>
          <p:nvPr/>
        </p:nvSpPr>
        <p:spPr bwMode="auto">
          <a:xfrm>
            <a:off x="251520" y="2932584"/>
            <a:ext cx="6696744" cy="2016224"/>
          </a:xfrm>
          <a:prstGeom prst="rect">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1771823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343" name="Group 175"/>
          <p:cNvGraphicFramePr>
            <a:graphicFrameLocks noGrp="1"/>
          </p:cNvGraphicFramePr>
          <p:nvPr>
            <p:ph idx="1"/>
            <p:extLst>
              <p:ext uri="{D42A27DB-BD31-4B8C-83A1-F6EECF244321}">
                <p14:modId xmlns:p14="http://schemas.microsoft.com/office/powerpoint/2010/main" xmlns="" val="397204919"/>
              </p:ext>
            </p:extLst>
          </p:nvPr>
        </p:nvGraphicFramePr>
        <p:xfrm>
          <a:off x="1472611" y="196280"/>
          <a:ext cx="7059829" cy="4869018"/>
        </p:xfrm>
        <a:graphic>
          <a:graphicData uri="http://schemas.openxmlformats.org/drawingml/2006/table">
            <a:tbl>
              <a:tblPr/>
              <a:tblGrid>
                <a:gridCol w="504459">
                  <a:extLst>
                    <a:ext uri="{9D8B030D-6E8A-4147-A177-3AD203B41FA5}">
                      <a16:colId xmlns="" xmlns:a16="http://schemas.microsoft.com/office/drawing/2014/main" val="20000"/>
                    </a:ext>
                  </a:extLst>
                </a:gridCol>
                <a:gridCol w="503162">
                  <a:extLst>
                    <a:ext uri="{9D8B030D-6E8A-4147-A177-3AD203B41FA5}">
                      <a16:colId xmlns="" xmlns:a16="http://schemas.microsoft.com/office/drawing/2014/main" val="20001"/>
                    </a:ext>
                  </a:extLst>
                </a:gridCol>
                <a:gridCol w="2775171">
                  <a:extLst>
                    <a:ext uri="{9D8B030D-6E8A-4147-A177-3AD203B41FA5}">
                      <a16:colId xmlns="" xmlns:a16="http://schemas.microsoft.com/office/drawing/2014/main" val="20002"/>
                    </a:ext>
                  </a:extLst>
                </a:gridCol>
                <a:gridCol w="504459">
                  <a:extLst>
                    <a:ext uri="{9D8B030D-6E8A-4147-A177-3AD203B41FA5}">
                      <a16:colId xmlns="" xmlns:a16="http://schemas.microsoft.com/office/drawing/2014/main" val="20003"/>
                    </a:ext>
                  </a:extLst>
                </a:gridCol>
                <a:gridCol w="503162">
                  <a:extLst>
                    <a:ext uri="{9D8B030D-6E8A-4147-A177-3AD203B41FA5}">
                      <a16:colId xmlns="" xmlns:a16="http://schemas.microsoft.com/office/drawing/2014/main" val="20004"/>
                    </a:ext>
                  </a:extLst>
                </a:gridCol>
                <a:gridCol w="2269416">
                  <a:extLst>
                    <a:ext uri="{9D8B030D-6E8A-4147-A177-3AD203B41FA5}">
                      <a16:colId xmlns="" xmlns:a16="http://schemas.microsoft.com/office/drawing/2014/main" val="20005"/>
                    </a:ext>
                  </a:extLst>
                </a:gridCol>
              </a:tblGrid>
              <a:tr h="228671">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类 型</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代 码</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名      称</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类 型</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代 码</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名      称</a:t>
                      </a:r>
                    </a:p>
                  </a:txBody>
                  <a:tcPr marL="68601" marR="68601" marT="34301" marB="343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F532"/>
                    </a:solidFill>
                  </a:tcPr>
                </a:tc>
                <a:extLst>
                  <a:ext uri="{0D108BD9-81ED-4DB2-BD59-A6C34878D82A}">
                    <a16:rowId xmlns="" xmlns:a16="http://schemas.microsoft.com/office/drawing/2014/main" val="10000"/>
                  </a:ext>
                </a:extLst>
              </a:tr>
              <a:tr h="187078">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回应应答</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8</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回应</a:t>
                      </a: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a:t>
                      </a: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请求</a:t>
                      </a: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extLst>
                  <a:ext uri="{0D108BD9-81ED-4DB2-BD59-A6C34878D82A}">
                    <a16:rowId xmlns="" xmlns:a16="http://schemas.microsoft.com/office/drawing/2014/main" val="10001"/>
                  </a:ext>
                </a:extLst>
              </a:tr>
              <a:tr h="187078">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3</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目的地不可达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9</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路由器通告（废弃）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extLst>
                  <a:ext uri="{0D108BD9-81ED-4DB2-BD59-A6C34878D82A}">
                    <a16:rowId xmlns="" xmlns:a16="http://schemas.microsoft.com/office/drawing/2014/main" val="10002"/>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网路不可达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路由器选择（废弃）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66050"/>
                    </a:solidFill>
                  </a:tcPr>
                </a:tc>
                <a:extLst>
                  <a:ext uri="{0D108BD9-81ED-4DB2-BD59-A6C34878D82A}">
                    <a16:rowId xmlns="" xmlns:a16="http://schemas.microsoft.com/office/drawing/2014/main" val="10003"/>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主机不可达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超时</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extLst>
                  <a:ext uri="{0D108BD9-81ED-4DB2-BD59-A6C34878D82A}">
                    <a16:rowId xmlns="" xmlns:a16="http://schemas.microsoft.com/office/drawing/2014/main" val="10004"/>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协议不可达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传输中超出</a:t>
                      </a: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TTL</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extLst>
                  <a:ext uri="{0D108BD9-81ED-4DB2-BD59-A6C34878D82A}">
                    <a16:rowId xmlns="" xmlns:a16="http://schemas.microsoft.com/office/drawing/2014/main" val="10005"/>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端口不可达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超出分片重组时间</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AF8FC"/>
                    </a:solidFill>
                  </a:tcPr>
                </a:tc>
                <a:extLst>
                  <a:ext uri="{0D108BD9-81ED-4DB2-BD59-A6C34878D82A}">
                    <a16:rowId xmlns="" xmlns:a16="http://schemas.microsoft.com/office/drawing/2014/main" val="10006"/>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4</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需要分片和不需要分片标记置位</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参数问题</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extLst>
                  <a:ext uri="{0D108BD9-81ED-4DB2-BD59-A6C34878D82A}">
                    <a16:rowId xmlns="" xmlns:a16="http://schemas.microsoft.com/office/drawing/2014/main" val="10007"/>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源路由失败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指定错误的指针</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extLst>
                  <a:ext uri="{0D108BD9-81ED-4DB2-BD59-A6C34878D82A}">
                    <a16:rowId xmlns="" xmlns:a16="http://schemas.microsoft.com/office/drawing/2014/main" val="10008"/>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6</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目的网络未知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缺少需要的选项</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extLst>
                  <a:ext uri="{0D108BD9-81ED-4DB2-BD59-A6C34878D82A}">
                    <a16:rowId xmlns="" xmlns:a16="http://schemas.microsoft.com/office/drawing/2014/main" val="10009"/>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目的主机未知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错误长度</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A2DE"/>
                    </a:solidFill>
                  </a:tcPr>
                </a:tc>
                <a:extLst>
                  <a:ext uri="{0D108BD9-81ED-4DB2-BD59-A6C34878D82A}">
                    <a16:rowId xmlns="" xmlns:a16="http://schemas.microsoft.com/office/drawing/2014/main" val="10010"/>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8</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源主机被隔离</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13</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时间戳</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1"/>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9</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与目的网络的通告被禁止</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14</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时间戳回复</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2"/>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目的主机的通信被禁止</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信息请求（废弃）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3"/>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对请求的服务类型，目的网路不可达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16</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信息回复（废弃）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4"/>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对请求的服务类型，目的主机不可达</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15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地址掩码请求（废弃）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5"/>
                  </a:ext>
                </a:extLst>
              </a:tr>
              <a:tr h="187078">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4</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7AADD"/>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7AADD"/>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源抑制（</a:t>
                      </a: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Source Quench</a:t>
                      </a: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7AADD"/>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18</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地址掩码回复（废弃）</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9F35C">
                        <a:alpha val="50000"/>
                      </a:srgbClr>
                    </a:solidFill>
                  </a:tcPr>
                </a:tc>
                <a:extLst>
                  <a:ext uri="{0D108BD9-81ED-4DB2-BD59-A6C34878D82A}">
                    <a16:rowId xmlns="" xmlns:a16="http://schemas.microsoft.com/office/drawing/2014/main" val="10016"/>
                  </a:ext>
                </a:extLst>
              </a:tr>
              <a:tr h="187078">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重定向</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跟踪路由</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17"/>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为网络（子网）重定向数据报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数据报会话错误</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18"/>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1</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为主机重定向数据报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移动主机重定向</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19"/>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2</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为网络和服务类型重定向数据报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33</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IPv6</a:t>
                      </a: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你在哪里</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20"/>
                  </a:ext>
                </a:extLst>
              </a:tr>
              <a:tr h="187078">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为主机和服务类型重定向数据报</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918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34</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IPv6</a:t>
                      </a: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我在这里</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21"/>
                  </a:ext>
                </a:extLst>
              </a:tr>
              <a:tr h="187078">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6</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FC56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0</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FC56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选择主机地址</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FC56A"/>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楷体" panose="02010600040101010101" pitchFamily="2" charset="-122"/>
                          <a:ea typeface="华文楷体" panose="02010600040101010101" pitchFamily="2" charset="-122"/>
                        </a:rPr>
                        <a:t>35</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endParaRP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tc>
                  <a:txBody>
                    <a:bodyPr/>
                    <a:lstStyle>
                      <a:lvl1pPr marL="342900" indent="-342900" algn="l">
                        <a:spcBef>
                          <a:spcPct val="20000"/>
                        </a:spcBef>
                        <a:defRPr sz="2800" b="1">
                          <a:solidFill>
                            <a:srgbClr val="008000"/>
                          </a:solidFill>
                          <a:latin typeface="Comic Sans MS" panose="030F0702030302020204" pitchFamily="66" charset="0"/>
                          <a:ea typeface="宋体" panose="02010600030101010101" pitchFamily="2" charset="-122"/>
                        </a:defRPr>
                      </a:lvl1pPr>
                      <a:lvl2pPr marL="742950" indent="-285750" algn="l">
                        <a:spcBef>
                          <a:spcPct val="20000"/>
                        </a:spcBef>
                        <a:defRPr sz="2400" b="1">
                          <a:solidFill>
                            <a:srgbClr val="008000"/>
                          </a:solidFill>
                          <a:latin typeface="Comic Sans MS" panose="030F0702030302020204" pitchFamily="66" charset="0"/>
                          <a:ea typeface="宋体" panose="02010600030101010101" pitchFamily="2" charset="-122"/>
                        </a:defRPr>
                      </a:lvl2pPr>
                      <a:lvl3pPr marL="1143000" indent="-228600" algn="l">
                        <a:spcBef>
                          <a:spcPct val="20000"/>
                        </a:spcBef>
                        <a:defRPr sz="2000" b="1">
                          <a:solidFill>
                            <a:srgbClr val="008000"/>
                          </a:solidFill>
                          <a:latin typeface="Comic Sans MS" panose="030F0702030302020204" pitchFamily="66" charset="0"/>
                          <a:ea typeface="宋体" panose="02010600030101010101" pitchFamily="2" charset="-122"/>
                        </a:defRPr>
                      </a:lvl3pPr>
                      <a:lvl4pPr marL="1600200" indent="-228600" algn="l">
                        <a:spcBef>
                          <a:spcPct val="20000"/>
                        </a:spcBef>
                        <a:defRPr b="1">
                          <a:solidFill>
                            <a:srgbClr val="008000"/>
                          </a:solidFill>
                          <a:latin typeface="Comic Sans MS" panose="030F0702030302020204" pitchFamily="66" charset="0"/>
                          <a:ea typeface="宋体" panose="02010600030101010101" pitchFamily="2" charset="-122"/>
                        </a:defRPr>
                      </a:lvl4pPr>
                      <a:lvl5pPr marL="2057400" indent="-228600" algn="l">
                        <a:spcBef>
                          <a:spcPct val="20000"/>
                        </a:spcBef>
                        <a:defRPr b="1">
                          <a:solidFill>
                            <a:srgbClr val="008000"/>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移动注册请求</a:t>
                      </a:r>
                    </a:p>
                  </a:txBody>
                  <a:tcPr marL="0" marR="0" marT="13504" marB="13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F250"/>
                    </a:solidFill>
                  </a:tcPr>
                </a:tc>
                <a:extLst>
                  <a:ext uri="{0D108BD9-81ED-4DB2-BD59-A6C34878D82A}">
                    <a16:rowId xmlns="" xmlns:a16="http://schemas.microsoft.com/office/drawing/2014/main" val="10022"/>
                  </a:ext>
                </a:extLst>
              </a:tr>
            </a:tbl>
          </a:graphicData>
        </a:graphic>
      </p:graphicFrame>
      <p:sp>
        <p:nvSpPr>
          <p:cNvPr id="391340" name="Text Box 172"/>
          <p:cNvSpPr txBox="1">
            <a:spLocks noGrp="1" noChangeArrowheads="1"/>
          </p:cNvSpPr>
          <p:nvPr>
            <p:ph type="title"/>
          </p:nvPr>
        </p:nvSpPr>
        <p:spPr>
          <a:xfrm>
            <a:off x="179512" y="2500536"/>
            <a:ext cx="1188640" cy="404937"/>
          </a:xfrm>
          <a:noFill/>
          <a:ln/>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r>
              <a:rPr lang="zh-CN" altLang="en-US" sz="2400" kern="1200" dirty="0">
                <a:solidFill>
                  <a:srgbClr val="007D7A"/>
                </a:solidFill>
                <a:latin typeface="Times New Roman" pitchFamily="18" charset="0"/>
                <a:ea typeface="微软雅黑" pitchFamily="34" charset="-122"/>
                <a:cs typeface="Times New Roman" pitchFamily="18" charset="0"/>
              </a:rPr>
              <a:t>详细的</a:t>
            </a:r>
            <a:r>
              <a:rPr lang="en-US" altLang="zh-CN" sz="2400" kern="1200" dirty="0">
                <a:solidFill>
                  <a:srgbClr val="007D7A"/>
                </a:solidFill>
                <a:latin typeface="Times New Roman" pitchFamily="18" charset="0"/>
                <a:ea typeface="微软雅黑" pitchFamily="34" charset="-122"/>
                <a:cs typeface="Times New Roman" pitchFamily="18" charset="0"/>
              </a:rPr>
              <a:t>ICMP</a:t>
            </a:r>
            <a:r>
              <a:rPr lang="zh-CN" altLang="en-US" sz="2400" kern="1200" dirty="0" smtClean="0">
                <a:solidFill>
                  <a:srgbClr val="007D7A"/>
                </a:solidFill>
                <a:latin typeface="Times New Roman" pitchFamily="18" charset="0"/>
                <a:ea typeface="微软雅黑" pitchFamily="34" charset="-122"/>
                <a:cs typeface="Times New Roman" pitchFamily="18" charset="0"/>
              </a:rPr>
              <a:t>报文</a:t>
            </a:r>
            <a:r>
              <a:rPr lang="en-US" altLang="zh-CN" sz="2400" kern="1200" dirty="0" smtClean="0">
                <a:solidFill>
                  <a:srgbClr val="007D7A"/>
                </a:solidFill>
                <a:latin typeface="Times New Roman" pitchFamily="18" charset="0"/>
                <a:ea typeface="微软雅黑" pitchFamily="34" charset="-122"/>
                <a:cs typeface="Times New Roman" pitchFamily="18" charset="0"/>
              </a:rPr>
              <a:t/>
            </a:r>
            <a:br>
              <a:rPr lang="en-US" altLang="zh-CN" sz="2400" kern="1200" dirty="0" smtClean="0">
                <a:solidFill>
                  <a:srgbClr val="007D7A"/>
                </a:solidFill>
                <a:latin typeface="Times New Roman" pitchFamily="18" charset="0"/>
                <a:ea typeface="微软雅黑" pitchFamily="34" charset="-122"/>
                <a:cs typeface="Times New Roman" pitchFamily="18" charset="0"/>
              </a:rPr>
            </a:br>
            <a:r>
              <a:rPr lang="zh-CN" altLang="en-US" sz="2400" kern="1200" dirty="0" smtClean="0">
                <a:solidFill>
                  <a:srgbClr val="007D7A"/>
                </a:solidFill>
                <a:latin typeface="Times New Roman" pitchFamily="18" charset="0"/>
                <a:ea typeface="微软雅黑" pitchFamily="34" charset="-122"/>
                <a:cs typeface="Times New Roman" pitchFamily="18" charset="0"/>
              </a:rPr>
              <a:t>类型</a:t>
            </a:r>
            <a:endParaRPr lang="zh-CN" altLang="en-US" sz="2400" kern="1200" dirty="0">
              <a:solidFill>
                <a:srgbClr val="007D7A"/>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2121598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idx="4294967295"/>
          </p:nvPr>
        </p:nvSpPr>
        <p:spPr>
          <a:xfrm>
            <a:off x="394372" y="700336"/>
            <a:ext cx="6089544" cy="792088"/>
          </a:xfrm>
        </p:spPr>
        <p:txBody>
          <a:bodyPr anchor="b"/>
          <a:lstStyle/>
          <a:p>
            <a:pPr algn="l">
              <a:defRPr/>
            </a:pPr>
            <a:r>
              <a:rPr lang="en-US" altLang="zh-CN" dirty="0">
                <a:solidFill>
                  <a:srgbClr val="007D7A"/>
                </a:solidFill>
                <a:latin typeface="Times New Roman" pitchFamily="18" charset="0"/>
                <a:ea typeface="微软雅黑" panose="020B0503020204020204" pitchFamily="34" charset="-122"/>
                <a:cs typeface="Times New Roman" pitchFamily="18" charset="0"/>
              </a:rPr>
              <a:t>ICMP</a:t>
            </a:r>
            <a:r>
              <a:rPr lang="zh-CN" altLang="en-US" dirty="0">
                <a:solidFill>
                  <a:srgbClr val="007D7A"/>
                </a:solidFill>
                <a:latin typeface="Times New Roman" pitchFamily="18" charset="0"/>
                <a:ea typeface="微软雅黑" panose="020B0503020204020204" pitchFamily="34" charset="-122"/>
                <a:cs typeface="Times New Roman" pitchFamily="18" charset="0"/>
              </a:rPr>
              <a:t>的应用</a:t>
            </a:r>
            <a:r>
              <a:rPr lang="zh-CN" altLang="en-US" dirty="0" smtClean="0">
                <a:solidFill>
                  <a:srgbClr val="007D7A"/>
                </a:solidFill>
                <a:latin typeface="Times New Roman" pitchFamily="18" charset="0"/>
                <a:ea typeface="微软雅黑" panose="020B0503020204020204" pitchFamily="34" charset="-122"/>
                <a:cs typeface="Times New Roman" pitchFamily="18" charset="0"/>
              </a:rPr>
              <a:t>举例</a:t>
            </a:r>
            <a:endParaRPr lang="en-US" altLang="zh-CN" dirty="0">
              <a:solidFill>
                <a:srgbClr val="007D7A"/>
              </a:solidFill>
              <a:latin typeface="Times New Roman" pitchFamily="18" charset="0"/>
              <a:ea typeface="微软雅黑" panose="020B0503020204020204" pitchFamily="34" charset="-122"/>
              <a:cs typeface="Times New Roman" pitchFamily="18" charset="0"/>
            </a:endParaRPr>
          </a:p>
        </p:txBody>
      </p:sp>
      <p:sp>
        <p:nvSpPr>
          <p:cNvPr id="544771" name="Rectangle 3"/>
          <p:cNvSpPr>
            <a:spLocks noGrp="1" noChangeArrowheads="1"/>
          </p:cNvSpPr>
          <p:nvPr>
            <p:ph type="body" idx="4294967295"/>
          </p:nvPr>
        </p:nvSpPr>
        <p:spPr>
          <a:xfrm>
            <a:off x="394372" y="1708448"/>
            <a:ext cx="6912768" cy="2620183"/>
          </a:xfrm>
        </p:spPr>
        <p:txBody>
          <a:bodyPr/>
          <a:lstStyle/>
          <a:p>
            <a:pPr marL="0" indent="0">
              <a:lnSpc>
                <a:spcPct val="150000"/>
              </a:lnSpc>
              <a:buClr>
                <a:srgbClr val="002060"/>
              </a:buClr>
              <a:buSzPct val="90000"/>
              <a:buNone/>
            </a:pPr>
            <a:r>
              <a:rPr lang="en-US" altLang="zh-CN" dirty="0">
                <a:solidFill>
                  <a:srgbClr val="1A3868"/>
                </a:solidFill>
                <a:latin typeface="Times New Roman" pitchFamily="18" charset="0"/>
                <a:ea typeface="微软雅黑" pitchFamily="34" charset="-122"/>
                <a:cs typeface="Times New Roman" pitchFamily="18" charset="0"/>
              </a:rPr>
              <a:t>PING (Packet </a:t>
            </a:r>
            <a:r>
              <a:rPr lang="en-US" altLang="zh-CN" dirty="0" err="1">
                <a:solidFill>
                  <a:srgbClr val="1A3868"/>
                </a:solidFill>
                <a:latin typeface="Times New Roman" pitchFamily="18" charset="0"/>
                <a:ea typeface="微软雅黑" pitchFamily="34" charset="-122"/>
                <a:cs typeface="Times New Roman" pitchFamily="18" charset="0"/>
              </a:rPr>
              <a:t>InterNet</a:t>
            </a:r>
            <a:r>
              <a:rPr lang="en-US" altLang="zh-CN" dirty="0">
                <a:solidFill>
                  <a:srgbClr val="1A3868"/>
                </a:solidFill>
                <a:latin typeface="Times New Roman" pitchFamily="18" charset="0"/>
                <a:ea typeface="微软雅黑" pitchFamily="34" charset="-122"/>
                <a:cs typeface="Times New Roman" pitchFamily="18" charset="0"/>
              </a:rPr>
              <a:t> Groper) </a:t>
            </a:r>
            <a:endParaRPr lang="zh-CN" altLang="en-US" dirty="0">
              <a:solidFill>
                <a:srgbClr val="1A3868"/>
              </a:solidFill>
              <a:latin typeface="Times New Roman" pitchFamily="18" charset="0"/>
              <a:ea typeface="微软雅黑" pitchFamily="34" charset="-122"/>
              <a:cs typeface="Times New Roman" pitchFamily="18" charset="0"/>
            </a:endParaRPr>
          </a:p>
          <a:p>
            <a:pPr>
              <a:lnSpc>
                <a:spcPct val="110000"/>
              </a:lnSpc>
              <a:buClr>
                <a:srgbClr val="002060"/>
              </a:buClr>
              <a:buSzPct val="90000"/>
              <a:buFont typeface="Arial" panose="020B0604020202020204" pitchFamily="34" charset="0"/>
              <a:buChar char="•"/>
            </a:pPr>
            <a:r>
              <a:rPr lang="en-US" altLang="zh-CN" dirty="0" smtClean="0">
                <a:solidFill>
                  <a:srgbClr val="1A3868"/>
                </a:solidFill>
                <a:latin typeface="Times New Roman" pitchFamily="18" charset="0"/>
                <a:ea typeface="微软雅黑" pitchFamily="34" charset="-122"/>
                <a:cs typeface="Times New Roman" pitchFamily="18" charset="0"/>
              </a:rPr>
              <a:t>PING </a:t>
            </a:r>
            <a:r>
              <a:rPr lang="zh-CN" altLang="en-US" dirty="0">
                <a:solidFill>
                  <a:srgbClr val="1A3868"/>
                </a:solidFill>
                <a:latin typeface="Times New Roman" pitchFamily="18" charset="0"/>
                <a:ea typeface="微软雅黑" pitchFamily="34" charset="-122"/>
                <a:cs typeface="Times New Roman" pitchFamily="18" charset="0"/>
              </a:rPr>
              <a:t>用来测试两个主机之间的连通性。</a:t>
            </a:r>
          </a:p>
          <a:p>
            <a:pPr>
              <a:lnSpc>
                <a:spcPct val="110000"/>
              </a:lnSpc>
              <a:buClr>
                <a:srgbClr val="002060"/>
              </a:buClr>
              <a:buSzPct val="90000"/>
              <a:buFont typeface="Arial" panose="020B0604020202020204" pitchFamily="34" charset="0"/>
              <a:buChar char="•"/>
            </a:pPr>
            <a:r>
              <a:rPr lang="en-US" altLang="zh-CN" dirty="0" smtClean="0">
                <a:solidFill>
                  <a:srgbClr val="1A3868"/>
                </a:solidFill>
                <a:latin typeface="Times New Roman" pitchFamily="18" charset="0"/>
                <a:ea typeface="微软雅黑" pitchFamily="34" charset="-122"/>
                <a:cs typeface="Times New Roman" pitchFamily="18" charset="0"/>
              </a:rPr>
              <a:t>PING </a:t>
            </a:r>
            <a:r>
              <a:rPr lang="zh-CN" altLang="en-US" dirty="0">
                <a:solidFill>
                  <a:srgbClr val="1A3868"/>
                </a:solidFill>
                <a:latin typeface="Times New Roman" pitchFamily="18" charset="0"/>
                <a:ea typeface="微软雅黑" pitchFamily="34" charset="-122"/>
                <a:cs typeface="Times New Roman" pitchFamily="18" charset="0"/>
              </a:rPr>
              <a:t>使用了 </a:t>
            </a:r>
            <a:r>
              <a:rPr lang="en-US" altLang="zh-CN" dirty="0">
                <a:solidFill>
                  <a:srgbClr val="1A3868"/>
                </a:solidFill>
                <a:latin typeface="Times New Roman" pitchFamily="18" charset="0"/>
                <a:ea typeface="微软雅黑" pitchFamily="34" charset="-122"/>
                <a:cs typeface="Times New Roman" pitchFamily="18" charset="0"/>
              </a:rPr>
              <a:t>ICMP </a:t>
            </a:r>
            <a:r>
              <a:rPr lang="zh-CN" altLang="en-US" dirty="0">
                <a:solidFill>
                  <a:srgbClr val="1A3868"/>
                </a:solidFill>
                <a:latin typeface="Times New Roman" pitchFamily="18" charset="0"/>
                <a:ea typeface="微软雅黑" pitchFamily="34" charset="-122"/>
                <a:cs typeface="Times New Roman" pitchFamily="18" charset="0"/>
              </a:rPr>
              <a:t>回送请求与回送回答报文。</a:t>
            </a:r>
          </a:p>
          <a:p>
            <a:pPr>
              <a:lnSpc>
                <a:spcPct val="110000"/>
              </a:lnSpc>
              <a:buClr>
                <a:srgbClr val="002060"/>
              </a:buClr>
              <a:buSzPct val="90000"/>
              <a:buFont typeface="Arial" panose="020B0604020202020204" pitchFamily="34" charset="0"/>
              <a:buChar char="•"/>
            </a:pPr>
            <a:r>
              <a:rPr lang="en-US" altLang="zh-CN" dirty="0" smtClean="0">
                <a:solidFill>
                  <a:srgbClr val="1A3868"/>
                </a:solidFill>
                <a:latin typeface="Times New Roman" pitchFamily="18" charset="0"/>
                <a:ea typeface="微软雅黑" pitchFamily="34" charset="-122"/>
                <a:cs typeface="Times New Roman" pitchFamily="18" charset="0"/>
              </a:rPr>
              <a:t>PING </a:t>
            </a:r>
            <a:r>
              <a:rPr lang="zh-CN" altLang="en-US" dirty="0">
                <a:solidFill>
                  <a:srgbClr val="1A3868"/>
                </a:solidFill>
                <a:latin typeface="Times New Roman" pitchFamily="18" charset="0"/>
                <a:ea typeface="微软雅黑" pitchFamily="34" charset="-122"/>
                <a:cs typeface="Times New Roman" pitchFamily="18" charset="0"/>
              </a:rPr>
              <a:t>是应用层直接使用网络层 </a:t>
            </a:r>
            <a:r>
              <a:rPr lang="en-US" altLang="zh-CN" dirty="0">
                <a:solidFill>
                  <a:srgbClr val="1A3868"/>
                </a:solidFill>
                <a:latin typeface="Times New Roman" pitchFamily="18" charset="0"/>
                <a:ea typeface="微软雅黑" pitchFamily="34" charset="-122"/>
                <a:cs typeface="Times New Roman" pitchFamily="18" charset="0"/>
              </a:rPr>
              <a:t>ICMP </a:t>
            </a:r>
            <a:r>
              <a:rPr lang="zh-CN" altLang="en-US" dirty="0">
                <a:solidFill>
                  <a:srgbClr val="1A3868"/>
                </a:solidFill>
                <a:latin typeface="Times New Roman" pitchFamily="18" charset="0"/>
                <a:ea typeface="微软雅黑" pitchFamily="34" charset="-122"/>
                <a:cs typeface="Times New Roman" pitchFamily="18" charset="0"/>
              </a:rPr>
              <a:t>的例子，它没有通过传输层的 </a:t>
            </a:r>
            <a:r>
              <a:rPr lang="en-US" altLang="zh-CN" dirty="0">
                <a:solidFill>
                  <a:srgbClr val="1A3868"/>
                </a:solidFill>
                <a:latin typeface="Times New Roman" pitchFamily="18" charset="0"/>
                <a:ea typeface="微软雅黑" pitchFamily="34" charset="-122"/>
                <a:cs typeface="Times New Roman" pitchFamily="18" charset="0"/>
              </a:rPr>
              <a:t>TCP </a:t>
            </a:r>
            <a:r>
              <a:rPr lang="zh-CN" altLang="en-US" dirty="0">
                <a:solidFill>
                  <a:srgbClr val="1A3868"/>
                </a:solidFill>
                <a:latin typeface="Times New Roman" pitchFamily="18" charset="0"/>
                <a:ea typeface="微软雅黑" pitchFamily="34" charset="-122"/>
                <a:cs typeface="Times New Roman" pitchFamily="18" charset="0"/>
              </a:rPr>
              <a:t>或</a:t>
            </a:r>
            <a:r>
              <a:rPr lang="en-US" altLang="zh-CN" dirty="0">
                <a:solidFill>
                  <a:srgbClr val="1A3868"/>
                </a:solidFill>
                <a:latin typeface="Times New Roman" pitchFamily="18" charset="0"/>
                <a:ea typeface="微软雅黑" pitchFamily="34" charset="-122"/>
                <a:cs typeface="Times New Roman" pitchFamily="18" charset="0"/>
              </a:rPr>
              <a:t>UDP</a:t>
            </a:r>
            <a:r>
              <a:rPr lang="zh-CN" altLang="en-US" dirty="0">
                <a:solidFill>
                  <a:srgbClr val="1A3868"/>
                </a:solidFill>
                <a:latin typeface="Times New Roman" pitchFamily="18" charset="0"/>
                <a:ea typeface="微软雅黑" pitchFamily="34" charset="-122"/>
                <a:cs typeface="Times New Roman" pitchFamily="18" charset="0"/>
              </a:rPr>
              <a:t>。 </a:t>
            </a:r>
          </a:p>
        </p:txBody>
      </p:sp>
    </p:spTree>
    <p:extLst>
      <p:ext uri="{BB962C8B-B14F-4D97-AF65-F5344CB8AC3E}">
        <p14:creationId xmlns:p14="http://schemas.microsoft.com/office/powerpoint/2010/main" xmlns="" val="1567149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3" name="Picture 4" descr="2006-2-19-ping"/>
          <p:cNvPicPr>
            <a:picLocks noChangeAspect="1" noChangeArrowheads="1"/>
          </p:cNvPicPr>
          <p:nvPr/>
        </p:nvPicPr>
        <p:blipFill>
          <a:blip r:embed="rId3" cstate="print">
            <a:extLst>
              <a:ext uri="{28A0092B-C50C-407E-A947-70E740481C1C}">
                <a14:useLocalDpi xmlns:a14="http://schemas.microsoft.com/office/drawing/2010/main" xmlns="" val="0"/>
              </a:ext>
            </a:extLst>
          </a:blip>
          <a:srcRect r="2795"/>
          <a:stretch>
            <a:fillRect/>
          </a:stretch>
        </p:blipFill>
        <p:spPr bwMode="auto">
          <a:xfrm>
            <a:off x="251520" y="1636440"/>
            <a:ext cx="6375383" cy="2820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标题 1"/>
          <p:cNvSpPr txBox="1">
            <a:spLocks/>
          </p:cNvSpPr>
          <p:nvPr/>
        </p:nvSpPr>
        <p:spPr bwMode="auto">
          <a:xfrm>
            <a:off x="179512" y="772344"/>
            <a:ext cx="7772400" cy="722312"/>
          </a:xfrm>
          <a:prstGeom prst="rect">
            <a:avLst/>
          </a:prstGeom>
          <a:noFill/>
          <a:ln w="9525">
            <a:noFill/>
            <a:miter lim="800000"/>
            <a:headEnd/>
            <a:tailEnd/>
          </a:ln>
        </p:spPr>
        <p:txBody>
          <a:bodyPr anchor="ctr"/>
          <a:lstStyle/>
          <a:p>
            <a:pPr>
              <a:defRPr/>
            </a:pPr>
            <a:r>
              <a:rPr lang="en-US" altLang="en-US" sz="2400" u="none" kern="0" dirty="0">
                <a:solidFill>
                  <a:srgbClr val="007D7A"/>
                </a:solidFill>
                <a:ea typeface="+mn-ea"/>
              </a:rPr>
              <a:t> </a:t>
            </a:r>
            <a:r>
              <a:rPr lang="en-US" altLang="zh-CN" sz="2400" u="none" kern="0" dirty="0" smtClean="0">
                <a:solidFill>
                  <a:srgbClr val="007D7A"/>
                </a:solidFill>
                <a:ea typeface="+mn-ea"/>
              </a:rPr>
              <a:t>PING</a:t>
            </a:r>
            <a:r>
              <a:rPr lang="zh-CN" altLang="en-US" sz="2400" u="none" kern="0" dirty="0" smtClean="0">
                <a:solidFill>
                  <a:srgbClr val="007D7A"/>
                </a:solidFill>
                <a:ea typeface="+mn-ea"/>
              </a:rPr>
              <a:t>的应用实例</a:t>
            </a:r>
            <a:endParaRPr lang="zh-CN" altLang="en-US" sz="2400" u="none" kern="0" dirty="0">
              <a:solidFill>
                <a:srgbClr val="007D7A"/>
              </a:solidFill>
              <a:ea typeface="+mn-ea"/>
            </a:endParaRPr>
          </a:p>
        </p:txBody>
      </p:sp>
    </p:spTree>
    <p:extLst>
      <p:ext uri="{BB962C8B-B14F-4D97-AF65-F5344CB8AC3E}">
        <p14:creationId xmlns:p14="http://schemas.microsoft.com/office/powerpoint/2010/main" xmlns="" val="3318987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2" name="Rectangle 5"/>
          <p:cNvSpPr>
            <a:spLocks noChangeArrowheads="1"/>
          </p:cNvSpPr>
          <p:nvPr/>
        </p:nvSpPr>
        <p:spPr bwMode="auto">
          <a:xfrm>
            <a:off x="1141942" y="1479228"/>
            <a:ext cx="184731" cy="415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a:solidFill>
                <a:schemeClr val="tx1"/>
              </a:solidFill>
              <a:latin typeface="Tahoma" panose="020B0604030504040204" pitchFamily="34" charset="0"/>
              <a:ea typeface="黑体" panose="02010609060101010101" pitchFamily="49" charset="-122"/>
            </a:endParaRPr>
          </a:p>
        </p:txBody>
      </p:sp>
      <p:pic>
        <p:nvPicPr>
          <p:cNvPr id="396293" name="Picture 6" descr="Printscreen-2006-2-19-tr"/>
          <p:cNvPicPr>
            <a:picLocks noChangeAspect="1" noChangeArrowheads="1"/>
          </p:cNvPicPr>
          <p:nvPr/>
        </p:nvPicPr>
        <p:blipFill>
          <a:blip r:embed="rId3" cstate="print">
            <a:extLst>
              <a:ext uri="{28A0092B-C50C-407E-A947-70E740481C1C}">
                <a14:useLocalDpi xmlns:a14="http://schemas.microsoft.com/office/drawing/2010/main" xmlns="" val="0"/>
              </a:ext>
            </a:extLst>
          </a:blip>
          <a:srcRect t="1367" r="6081" b="1933"/>
          <a:stretch>
            <a:fillRect/>
          </a:stretch>
        </p:blipFill>
        <p:spPr bwMode="auto">
          <a:xfrm>
            <a:off x="395536" y="2010956"/>
            <a:ext cx="5479718" cy="2937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标题 1"/>
          <p:cNvSpPr txBox="1">
            <a:spLocks/>
          </p:cNvSpPr>
          <p:nvPr/>
        </p:nvSpPr>
        <p:spPr bwMode="auto">
          <a:xfrm>
            <a:off x="179512" y="628328"/>
            <a:ext cx="4896544" cy="722312"/>
          </a:xfrm>
          <a:prstGeom prst="rect">
            <a:avLst/>
          </a:prstGeom>
          <a:noFill/>
          <a:ln w="9525">
            <a:noFill/>
            <a:miter lim="800000"/>
            <a:headEnd/>
            <a:tailEnd/>
          </a:ln>
        </p:spPr>
        <p:txBody>
          <a:bodyPr anchor="ctr"/>
          <a:lstStyle/>
          <a:p>
            <a:pPr>
              <a:defRPr/>
            </a:pPr>
            <a:r>
              <a:rPr lang="en-US" altLang="en-US" sz="2400" u="none" kern="0" dirty="0">
                <a:solidFill>
                  <a:srgbClr val="007D7A"/>
                </a:solidFill>
                <a:ea typeface="+mn-ea"/>
              </a:rPr>
              <a:t> </a:t>
            </a:r>
            <a:r>
              <a:rPr lang="en-US" altLang="zh-CN" sz="2400" u="none" kern="0" dirty="0" smtClean="0">
                <a:solidFill>
                  <a:srgbClr val="007D7A"/>
                </a:solidFill>
                <a:ea typeface="+mn-ea"/>
              </a:rPr>
              <a:t>Traceroute/</a:t>
            </a:r>
            <a:r>
              <a:rPr lang="en-US" altLang="zh-CN" sz="2400" u="none" kern="0" dirty="0" err="1" smtClean="0">
                <a:solidFill>
                  <a:srgbClr val="007D7A"/>
                </a:solidFill>
                <a:ea typeface="+mn-ea"/>
              </a:rPr>
              <a:t>Tracert</a:t>
            </a:r>
            <a:r>
              <a:rPr lang="zh-CN" altLang="en-US" sz="2400" u="none" kern="0" dirty="0" smtClean="0">
                <a:solidFill>
                  <a:srgbClr val="007D7A"/>
                </a:solidFill>
                <a:ea typeface="+mn-ea"/>
              </a:rPr>
              <a:t>的应用实例</a:t>
            </a:r>
            <a:endParaRPr lang="zh-CN" altLang="en-US" sz="2400" u="none" kern="0" dirty="0">
              <a:solidFill>
                <a:srgbClr val="007D7A"/>
              </a:solidFill>
              <a:ea typeface="+mn-ea"/>
            </a:endParaRPr>
          </a:p>
        </p:txBody>
      </p:sp>
      <p:sp>
        <p:nvSpPr>
          <p:cNvPr id="7" name="Rectangle 3"/>
          <p:cNvSpPr txBox="1">
            <a:spLocks noChangeArrowheads="1"/>
          </p:cNvSpPr>
          <p:nvPr/>
        </p:nvSpPr>
        <p:spPr bwMode="auto">
          <a:xfrm>
            <a:off x="251520" y="1276400"/>
            <a:ext cx="6408712" cy="7345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267326"/>
                </a:solidFill>
                <a:latin typeface="Arial" charset="0"/>
                <a:ea typeface="+mn-ea"/>
                <a:cs typeface="+mn-cs"/>
              </a:defRPr>
            </a:lvl1pPr>
            <a:lvl2pPr marL="742950" indent="-285750" algn="l" rtl="0" eaLnBrk="0" fontAlgn="base" hangingPunct="0">
              <a:spcBef>
                <a:spcPct val="20000"/>
              </a:spcBef>
              <a:spcAft>
                <a:spcPct val="0"/>
              </a:spcAft>
              <a:buChar char="–"/>
              <a:defRPr sz="2000">
                <a:solidFill>
                  <a:srgbClr val="267326"/>
                </a:solidFill>
                <a:latin typeface="Arial" charset="0"/>
                <a:ea typeface="+mn-ea"/>
              </a:defRPr>
            </a:lvl2pPr>
            <a:lvl3pPr marL="1143000" indent="-228600" algn="l" rtl="0" eaLnBrk="0" fontAlgn="base" hangingPunct="0">
              <a:spcBef>
                <a:spcPct val="20000"/>
              </a:spcBef>
              <a:spcAft>
                <a:spcPct val="0"/>
              </a:spcAft>
              <a:buChar char="•"/>
              <a:defRPr sz="2000">
                <a:solidFill>
                  <a:srgbClr val="267326"/>
                </a:solidFill>
                <a:latin typeface="Arial" charset="0"/>
                <a:ea typeface="+mn-ea"/>
              </a:defRPr>
            </a:lvl3pPr>
            <a:lvl4pPr marL="1600200" indent="-228600" algn="l" rtl="0" eaLnBrk="0" fontAlgn="base" hangingPunct="0">
              <a:spcBef>
                <a:spcPct val="20000"/>
              </a:spcBef>
              <a:spcAft>
                <a:spcPct val="0"/>
              </a:spcAft>
              <a:buChar char="–"/>
              <a:defRPr sz="2000">
                <a:solidFill>
                  <a:srgbClr val="267326"/>
                </a:solidFill>
                <a:latin typeface="Arial" charset="0"/>
                <a:ea typeface="+mn-ea"/>
              </a:defRPr>
            </a:lvl4pPr>
            <a:lvl5pPr marL="2057400" indent="-228600" algn="l" rtl="0" eaLnBrk="0" fontAlgn="base" hangingPunct="0">
              <a:spcBef>
                <a:spcPct val="20000"/>
              </a:spcBef>
              <a:spcAft>
                <a:spcPct val="0"/>
              </a:spcAft>
              <a:buChar char="»"/>
              <a:defRPr sz="2000">
                <a:solidFill>
                  <a:srgbClr val="267326"/>
                </a:solidFill>
                <a:latin typeface="Arial" charset="0"/>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a:lstStyle>
          <a:p>
            <a:pPr marL="0" indent="0">
              <a:buClr>
                <a:srgbClr val="002060"/>
              </a:buClr>
              <a:buSzPct val="90000"/>
              <a:buFontTx/>
              <a:buNone/>
            </a:pPr>
            <a:r>
              <a:rPr lang="en-US" altLang="zh-CN" sz="2000" b="0" u="none" dirty="0" err="1">
                <a:solidFill>
                  <a:srgbClr val="1A3868"/>
                </a:solidFill>
                <a:latin typeface="Times New Roman" pitchFamily="18" charset="0"/>
                <a:ea typeface="微软雅黑" pitchFamily="34" charset="-122"/>
                <a:cs typeface="Times New Roman" pitchFamily="18" charset="0"/>
              </a:rPr>
              <a:t>Tracert</a:t>
            </a:r>
            <a:r>
              <a:rPr lang="zh-CN" altLang="en-US" sz="2000" b="0" u="none" dirty="0">
                <a:solidFill>
                  <a:srgbClr val="1A3868"/>
                </a:solidFill>
                <a:latin typeface="Times New Roman" pitchFamily="18" charset="0"/>
                <a:ea typeface="微软雅黑" pitchFamily="34" charset="-122"/>
                <a:cs typeface="Times New Roman" pitchFamily="18" charset="0"/>
              </a:rPr>
              <a:t>是网络诊断工具，获得从测试命令发出的源主机到达目的主机的完整路径。</a:t>
            </a:r>
            <a:r>
              <a:rPr lang="en-US" altLang="zh-CN" sz="2000" b="0" u="none" dirty="0">
                <a:solidFill>
                  <a:srgbClr val="1A3868"/>
                </a:solidFill>
                <a:latin typeface="Times New Roman" pitchFamily="18" charset="0"/>
                <a:ea typeface="微软雅黑" pitchFamily="34" charset="-122"/>
                <a:cs typeface="Times New Roman" pitchFamily="18" charset="0"/>
              </a:rPr>
              <a:t> </a:t>
            </a:r>
            <a:endParaRPr lang="zh-CN" altLang="en-US" sz="2000" b="0" u="none"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2356901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844352"/>
            <a:ext cx="6984776" cy="4093428"/>
          </a:xfrm>
          <a:prstGeom prst="rect">
            <a:avLst/>
          </a:prstGeom>
        </p:spPr>
        <p:txBody>
          <a:bodyPr wrap="square">
            <a:spAutoFit/>
          </a:bodyPr>
          <a:lstStyle/>
          <a:p>
            <a:r>
              <a:rPr lang="zh-CN" altLang="en-US" sz="2000" b="0" u="none" dirty="0">
                <a:solidFill>
                  <a:srgbClr val="00B050"/>
                </a:solidFill>
                <a:latin typeface="微软雅黑" panose="020B0503020204020204" pitchFamily="34" charset="-122"/>
              </a:rPr>
              <a:t>具体跟踪的做法是</a:t>
            </a:r>
            <a:r>
              <a:rPr lang="zh-CN" altLang="en-US" sz="2000" b="0" u="none" dirty="0">
                <a:solidFill>
                  <a:srgbClr val="336666"/>
                </a:solidFill>
                <a:latin typeface="微软雅黑" panose="020B0503020204020204" pitchFamily="34" charset="-122"/>
              </a:rPr>
              <a:t>：</a:t>
            </a:r>
            <a:r>
              <a:rPr lang="zh-CN" altLang="en-US" sz="2000" b="0" u="none" dirty="0">
                <a:solidFill>
                  <a:srgbClr val="002060"/>
                </a:solidFill>
                <a:latin typeface="微软雅黑" panose="020B0503020204020204" pitchFamily="34" charset="-122"/>
              </a:rPr>
              <a:t>源向目的主机发送一连串的</a:t>
            </a:r>
            <a:r>
              <a:rPr lang="en-US" altLang="zh-CN" sz="2000" b="0" u="none" dirty="0">
                <a:solidFill>
                  <a:srgbClr val="002060"/>
                </a:solidFill>
                <a:latin typeface="微软雅黑" panose="020B0503020204020204" pitchFamily="34" charset="-122"/>
              </a:rPr>
              <a:t>IP</a:t>
            </a:r>
            <a:r>
              <a:rPr lang="zh-CN" altLang="en-US" sz="2000" b="0" u="none" dirty="0">
                <a:solidFill>
                  <a:srgbClr val="002060"/>
                </a:solidFill>
                <a:latin typeface="微软雅黑" panose="020B0503020204020204" pitchFamily="34" charset="-122"/>
              </a:rPr>
              <a:t>数据报，数据报中封装的是</a:t>
            </a:r>
            <a:r>
              <a:rPr lang="zh-CN" altLang="en-US" sz="2000" b="0" i="1" u="none" dirty="0">
                <a:solidFill>
                  <a:srgbClr val="C00000"/>
                </a:solidFill>
                <a:latin typeface="微软雅黑" panose="020B0503020204020204" pitchFamily="34" charset="-122"/>
              </a:rPr>
              <a:t>无法交付的</a:t>
            </a:r>
            <a:r>
              <a:rPr lang="en-US" altLang="zh-CN" sz="2000" b="0" i="1" u="none" dirty="0">
                <a:solidFill>
                  <a:srgbClr val="C00000"/>
                </a:solidFill>
                <a:latin typeface="微软雅黑" panose="020B0503020204020204" pitchFamily="34" charset="-122"/>
              </a:rPr>
              <a:t>UDP</a:t>
            </a:r>
            <a:r>
              <a:rPr lang="zh-CN" altLang="en-US" sz="2000" b="0" i="1" u="none" dirty="0">
                <a:solidFill>
                  <a:srgbClr val="C00000"/>
                </a:solidFill>
                <a:latin typeface="微软雅黑" panose="020B0503020204020204" pitchFamily="34" charset="-122"/>
              </a:rPr>
              <a:t>数据报</a:t>
            </a:r>
            <a:r>
              <a:rPr lang="zh-CN" altLang="en-US" sz="2000" b="0" u="none" dirty="0" smtClean="0">
                <a:solidFill>
                  <a:srgbClr val="336666"/>
                </a:solidFill>
                <a:latin typeface="微软雅黑" panose="020B0503020204020204" pitchFamily="34" charset="-122"/>
              </a:rPr>
              <a:t>。</a:t>
            </a:r>
            <a:endParaRPr lang="en-US" altLang="zh-CN" sz="2000" b="0" u="none" dirty="0" smtClean="0">
              <a:solidFill>
                <a:srgbClr val="336666"/>
              </a:solidFill>
              <a:latin typeface="微软雅黑" panose="020B0503020204020204" pitchFamily="34" charset="-122"/>
            </a:endParaRPr>
          </a:p>
          <a:p>
            <a:r>
              <a:rPr lang="zh-CN" altLang="en-US" sz="2000" b="0" u="none" dirty="0">
                <a:solidFill>
                  <a:srgbClr val="002060"/>
                </a:solidFill>
                <a:latin typeface="微软雅黑" panose="020B0503020204020204" pitchFamily="34" charset="-122"/>
              </a:rPr>
              <a:t>第一个数据报</a:t>
            </a:r>
            <a:r>
              <a:rPr lang="en-US" altLang="zh-CN" sz="2000" b="0" u="none" dirty="0">
                <a:solidFill>
                  <a:srgbClr val="002060"/>
                </a:solidFill>
                <a:latin typeface="微软雅黑" panose="020B0503020204020204" pitchFamily="34" charset="-122"/>
              </a:rPr>
              <a:t>P1</a:t>
            </a:r>
            <a:r>
              <a:rPr lang="zh-CN" altLang="en-US" sz="2000" b="0" u="none" dirty="0">
                <a:solidFill>
                  <a:srgbClr val="002060"/>
                </a:solidFill>
                <a:latin typeface="微软雅黑" panose="020B0503020204020204" pitchFamily="34" charset="-122"/>
              </a:rPr>
              <a:t>的生存时间</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为</a:t>
            </a:r>
            <a:r>
              <a:rPr lang="en-US" altLang="zh-CN" sz="2000" b="0" u="none" dirty="0">
                <a:solidFill>
                  <a:srgbClr val="002060"/>
                </a:solidFill>
                <a:latin typeface="微软雅黑" panose="020B0503020204020204" pitchFamily="34" charset="-122"/>
              </a:rPr>
              <a:t>1</a:t>
            </a:r>
            <a:r>
              <a:rPr lang="zh-CN" altLang="en-US" sz="2000" b="0" u="none" dirty="0">
                <a:solidFill>
                  <a:srgbClr val="002060"/>
                </a:solidFill>
                <a:latin typeface="微软雅黑" panose="020B0503020204020204" pitchFamily="34" charset="-122"/>
              </a:rPr>
              <a:t>，当</a:t>
            </a:r>
            <a:r>
              <a:rPr lang="en-US" altLang="zh-CN" sz="2000" b="0" u="none" dirty="0">
                <a:solidFill>
                  <a:srgbClr val="002060"/>
                </a:solidFill>
                <a:latin typeface="微软雅黑" panose="020B0503020204020204" pitchFamily="34" charset="-122"/>
              </a:rPr>
              <a:t>P1</a:t>
            </a:r>
            <a:r>
              <a:rPr lang="zh-CN" altLang="en-US" sz="2000" b="0" u="none" dirty="0">
                <a:solidFill>
                  <a:srgbClr val="002060"/>
                </a:solidFill>
                <a:latin typeface="微软雅黑" panose="020B0503020204020204" pitchFamily="34" charset="-122"/>
              </a:rPr>
              <a:t>达到路径上的第一个路由器</a:t>
            </a:r>
            <a:r>
              <a:rPr lang="en-US" altLang="zh-CN" sz="2000" b="0" u="none" dirty="0">
                <a:solidFill>
                  <a:srgbClr val="002060"/>
                </a:solidFill>
                <a:latin typeface="微软雅黑" panose="020B0503020204020204" pitchFamily="34" charset="-122"/>
              </a:rPr>
              <a:t>R1</a:t>
            </a:r>
            <a:r>
              <a:rPr lang="zh-CN" altLang="en-US" sz="2000" b="0" u="none" dirty="0">
                <a:solidFill>
                  <a:srgbClr val="002060"/>
                </a:solidFill>
                <a:latin typeface="微软雅黑" panose="020B0503020204020204" pitchFamily="34" charset="-122"/>
              </a:rPr>
              <a:t>时，</a:t>
            </a:r>
            <a:r>
              <a:rPr lang="en-US" altLang="zh-CN" sz="2000" b="0" u="none" dirty="0">
                <a:solidFill>
                  <a:srgbClr val="002060"/>
                </a:solidFill>
                <a:latin typeface="微软雅黑" panose="020B0503020204020204" pitchFamily="34" charset="-122"/>
              </a:rPr>
              <a:t>R1</a:t>
            </a:r>
            <a:r>
              <a:rPr lang="zh-CN" altLang="en-US" sz="2000" b="0" u="none" dirty="0">
                <a:solidFill>
                  <a:srgbClr val="002060"/>
                </a:solidFill>
                <a:latin typeface="微软雅黑" panose="020B0503020204020204" pitchFamily="34" charset="-122"/>
              </a:rPr>
              <a:t>先收下他紧接着将</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的值减</a:t>
            </a:r>
            <a:r>
              <a:rPr lang="en-US" altLang="zh-CN" sz="2000" b="0" u="none" dirty="0">
                <a:solidFill>
                  <a:srgbClr val="002060"/>
                </a:solidFill>
                <a:latin typeface="微软雅黑" panose="020B0503020204020204" pitchFamily="34" charset="-122"/>
              </a:rPr>
              <a:t>1</a:t>
            </a:r>
            <a:r>
              <a:rPr lang="zh-CN" altLang="en-US" sz="2000" b="0" u="none" dirty="0">
                <a:solidFill>
                  <a:srgbClr val="002060"/>
                </a:solidFill>
                <a:latin typeface="微软雅黑" panose="020B0503020204020204" pitchFamily="34" charset="-122"/>
              </a:rPr>
              <a:t>。此时</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为</a:t>
            </a:r>
            <a:r>
              <a:rPr lang="en-US" altLang="zh-CN" sz="2000" b="0" u="none" dirty="0">
                <a:solidFill>
                  <a:srgbClr val="002060"/>
                </a:solidFill>
                <a:latin typeface="微软雅黑" panose="020B0503020204020204" pitchFamily="34" charset="-122"/>
              </a:rPr>
              <a:t>0</a:t>
            </a:r>
            <a:r>
              <a:rPr lang="zh-CN" altLang="en-US" sz="2000" b="0" u="none" dirty="0">
                <a:solidFill>
                  <a:srgbClr val="002060"/>
                </a:solidFill>
                <a:latin typeface="微软雅黑" panose="020B0503020204020204" pitchFamily="34" charset="-122"/>
              </a:rPr>
              <a:t>了于是</a:t>
            </a:r>
            <a:r>
              <a:rPr lang="en-US" altLang="zh-CN" sz="2000" b="0" u="none" dirty="0">
                <a:solidFill>
                  <a:srgbClr val="002060"/>
                </a:solidFill>
                <a:latin typeface="微软雅黑" panose="020B0503020204020204" pitchFamily="34" charset="-122"/>
              </a:rPr>
              <a:t>R1</a:t>
            </a:r>
            <a:r>
              <a:rPr lang="zh-CN" altLang="en-US" sz="2000" b="0" u="none" dirty="0">
                <a:solidFill>
                  <a:srgbClr val="002060"/>
                </a:solidFill>
                <a:latin typeface="微软雅黑" panose="020B0503020204020204" pitchFamily="34" charset="-122"/>
              </a:rPr>
              <a:t>丢弃</a:t>
            </a:r>
            <a:r>
              <a:rPr lang="en-US" altLang="zh-CN" sz="2000" b="0" u="none" dirty="0">
                <a:solidFill>
                  <a:srgbClr val="002060"/>
                </a:solidFill>
                <a:latin typeface="微软雅黑" panose="020B0503020204020204" pitchFamily="34" charset="-122"/>
              </a:rPr>
              <a:t>P1</a:t>
            </a:r>
            <a:r>
              <a:rPr lang="zh-CN" altLang="en-US" sz="2000" b="0" u="none" dirty="0">
                <a:solidFill>
                  <a:srgbClr val="002060"/>
                </a:solidFill>
                <a:latin typeface="微软雅黑" panose="020B0503020204020204" pitchFamily="34" charset="-122"/>
              </a:rPr>
              <a:t>，并向源主机发送一个</a:t>
            </a:r>
            <a:r>
              <a:rPr lang="en-US" altLang="zh-CN" sz="2000" b="0" u="none" dirty="0">
                <a:solidFill>
                  <a:srgbClr val="C00000"/>
                </a:solidFill>
                <a:latin typeface="微软雅黑" panose="020B0503020204020204" pitchFamily="34" charset="-122"/>
              </a:rPr>
              <a:t>ICMP</a:t>
            </a:r>
            <a:r>
              <a:rPr lang="zh-CN" altLang="en-US" sz="2000" b="0" u="none" dirty="0">
                <a:solidFill>
                  <a:srgbClr val="C00000"/>
                </a:solidFill>
                <a:latin typeface="微软雅黑" panose="020B0503020204020204" pitchFamily="34" charset="-122"/>
              </a:rPr>
              <a:t>时间超过差错报告报文</a:t>
            </a:r>
            <a:r>
              <a:rPr lang="zh-CN" altLang="en-US" sz="2000" b="0" u="none" dirty="0">
                <a:solidFill>
                  <a:srgbClr val="002060"/>
                </a:solidFill>
                <a:latin typeface="微软雅黑" panose="020B0503020204020204" pitchFamily="34" charset="-122"/>
              </a:rPr>
              <a:t>。源主机接着发送第二个数据报</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。并将</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设为</a:t>
            </a:r>
            <a:r>
              <a:rPr lang="en-US" altLang="zh-CN" sz="2000" b="0" u="none" dirty="0">
                <a:solidFill>
                  <a:srgbClr val="002060"/>
                </a:solidFill>
                <a:latin typeface="微软雅黑" panose="020B0503020204020204" pitchFamily="34" charset="-122"/>
              </a:rPr>
              <a:t>2</a:t>
            </a:r>
            <a:r>
              <a:rPr lang="zh-CN" altLang="en-US" sz="2000" b="0" u="none" dirty="0">
                <a:solidFill>
                  <a:srgbClr val="002060"/>
                </a:solidFill>
                <a:latin typeface="微软雅黑" panose="020B0503020204020204" pitchFamily="34" charset="-122"/>
              </a:rPr>
              <a:t>。</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先到达路由器</a:t>
            </a:r>
            <a:r>
              <a:rPr lang="en-US" altLang="zh-CN" sz="2000" b="0" u="none" dirty="0">
                <a:solidFill>
                  <a:srgbClr val="002060"/>
                </a:solidFill>
                <a:latin typeface="微软雅黑" panose="020B0503020204020204" pitchFamily="34" charset="-122"/>
              </a:rPr>
              <a:t>R1</a:t>
            </a:r>
            <a:r>
              <a:rPr lang="zh-CN" altLang="en-US" sz="2000" b="0" u="none" dirty="0">
                <a:solidFill>
                  <a:srgbClr val="002060"/>
                </a:solidFill>
                <a:latin typeface="微软雅黑" panose="020B0503020204020204" pitchFamily="34" charset="-122"/>
              </a:rPr>
              <a:t>。</a:t>
            </a:r>
            <a:r>
              <a:rPr lang="en-US" altLang="zh-CN" sz="2000" b="0" u="none" dirty="0">
                <a:solidFill>
                  <a:srgbClr val="002060"/>
                </a:solidFill>
                <a:latin typeface="微软雅黑" panose="020B0503020204020204" pitchFamily="34" charset="-122"/>
              </a:rPr>
              <a:t>R1</a:t>
            </a:r>
            <a:r>
              <a:rPr lang="zh-CN" altLang="en-US" sz="2000" b="0" u="none" dirty="0">
                <a:solidFill>
                  <a:srgbClr val="002060"/>
                </a:solidFill>
                <a:latin typeface="微软雅黑" panose="020B0503020204020204" pitchFamily="34" charset="-122"/>
              </a:rPr>
              <a:t>收下</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后将</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的</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减</a:t>
            </a:r>
            <a:r>
              <a:rPr lang="en-US" altLang="zh-CN" sz="2000" b="0" u="none" dirty="0">
                <a:solidFill>
                  <a:srgbClr val="002060"/>
                </a:solidFill>
                <a:latin typeface="微软雅黑" panose="020B0503020204020204" pitchFamily="34" charset="-122"/>
              </a:rPr>
              <a:t>1</a:t>
            </a:r>
            <a:r>
              <a:rPr lang="zh-CN" altLang="en-US" sz="2000" b="0" u="none" dirty="0">
                <a:solidFill>
                  <a:srgbClr val="002060"/>
                </a:solidFill>
                <a:latin typeface="微软雅黑" panose="020B0503020204020204" pitchFamily="34" charset="-122"/>
              </a:rPr>
              <a:t>后再转发给</a:t>
            </a:r>
            <a:r>
              <a:rPr lang="en-US" altLang="zh-CN" sz="2000" b="0" u="none" dirty="0">
                <a:solidFill>
                  <a:srgbClr val="002060"/>
                </a:solidFill>
                <a:latin typeface="微软雅黑" panose="020B0503020204020204" pitchFamily="34" charset="-122"/>
              </a:rPr>
              <a:t>R2</a:t>
            </a:r>
            <a:r>
              <a:rPr lang="zh-CN" altLang="en-US" sz="2000" b="0" u="none" dirty="0">
                <a:solidFill>
                  <a:srgbClr val="002060"/>
                </a:solidFill>
                <a:latin typeface="微软雅黑" panose="020B0503020204020204" pitchFamily="34" charset="-122"/>
              </a:rPr>
              <a:t>，此时</a:t>
            </a:r>
            <a:r>
              <a:rPr lang="en-US" altLang="zh-CN" sz="2000" b="0" u="none" dirty="0">
                <a:solidFill>
                  <a:srgbClr val="002060"/>
                </a:solidFill>
                <a:latin typeface="微软雅黑" panose="020B0503020204020204" pitchFamily="34" charset="-122"/>
              </a:rPr>
              <a:t>R2</a:t>
            </a:r>
            <a:r>
              <a:rPr lang="zh-CN" altLang="en-US" sz="2000" b="0" u="none" dirty="0">
                <a:solidFill>
                  <a:srgbClr val="002060"/>
                </a:solidFill>
                <a:latin typeface="微软雅黑" panose="020B0503020204020204" pitchFamily="34" charset="-122"/>
              </a:rPr>
              <a:t>收到</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，先收起来然后将</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减一变为</a:t>
            </a:r>
            <a:r>
              <a:rPr lang="en-US" altLang="zh-CN" sz="2000" b="0" u="none" dirty="0">
                <a:solidFill>
                  <a:srgbClr val="002060"/>
                </a:solidFill>
                <a:latin typeface="微软雅黑" panose="020B0503020204020204" pitchFamily="34" charset="-122"/>
              </a:rPr>
              <a:t>0</a:t>
            </a:r>
            <a:r>
              <a:rPr lang="zh-CN" altLang="en-US" sz="2000" b="0" u="none" dirty="0">
                <a:solidFill>
                  <a:srgbClr val="002060"/>
                </a:solidFill>
                <a:latin typeface="微软雅黑" panose="020B0503020204020204" pitchFamily="34" charset="-122"/>
              </a:rPr>
              <a:t>于是丢弃</a:t>
            </a:r>
            <a:r>
              <a:rPr lang="en-US" altLang="zh-CN" sz="2000" b="0" u="none" dirty="0">
                <a:solidFill>
                  <a:srgbClr val="002060"/>
                </a:solidFill>
                <a:latin typeface="微软雅黑" panose="020B0503020204020204" pitchFamily="34" charset="-122"/>
              </a:rPr>
              <a:t>P2</a:t>
            </a:r>
            <a:r>
              <a:rPr lang="zh-CN" altLang="en-US" sz="2000" b="0" u="none" dirty="0">
                <a:solidFill>
                  <a:srgbClr val="002060"/>
                </a:solidFill>
                <a:latin typeface="微软雅黑" panose="020B0503020204020204" pitchFamily="34" charset="-122"/>
              </a:rPr>
              <a:t>，并向源主机发送一个</a:t>
            </a:r>
            <a:r>
              <a:rPr lang="en-US" altLang="zh-CN" sz="2000" b="0" u="none" dirty="0">
                <a:solidFill>
                  <a:srgbClr val="C00000"/>
                </a:solidFill>
                <a:latin typeface="微软雅黑" panose="020B0503020204020204" pitchFamily="34" charset="-122"/>
              </a:rPr>
              <a:t>ICMP</a:t>
            </a:r>
            <a:r>
              <a:rPr lang="zh-CN" altLang="en-US" sz="2000" b="0" u="none" dirty="0">
                <a:solidFill>
                  <a:srgbClr val="C00000"/>
                </a:solidFill>
                <a:latin typeface="微软雅黑" panose="020B0503020204020204" pitchFamily="34" charset="-122"/>
              </a:rPr>
              <a:t>时间超过差错报告报文</a:t>
            </a:r>
            <a:r>
              <a:rPr lang="zh-CN" altLang="en-US" sz="2000" b="0" u="none" dirty="0">
                <a:solidFill>
                  <a:srgbClr val="002060"/>
                </a:solidFill>
                <a:latin typeface="微软雅黑" panose="020B0503020204020204" pitchFamily="34" charset="-122"/>
              </a:rPr>
              <a:t>。这样一直继续下去。当最后一个报文正好到目的主机时。</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为</a:t>
            </a:r>
            <a:r>
              <a:rPr lang="en-US" altLang="zh-CN" sz="2000" b="0" u="none" dirty="0">
                <a:solidFill>
                  <a:srgbClr val="002060"/>
                </a:solidFill>
                <a:latin typeface="微软雅黑" panose="020B0503020204020204" pitchFamily="34" charset="-122"/>
              </a:rPr>
              <a:t>1</a:t>
            </a:r>
            <a:r>
              <a:rPr lang="zh-CN" altLang="en-US" sz="2000" b="0" u="none" dirty="0">
                <a:solidFill>
                  <a:srgbClr val="002060"/>
                </a:solidFill>
                <a:latin typeface="微软雅黑" panose="020B0503020204020204" pitchFamily="34" charset="-122"/>
              </a:rPr>
              <a:t>，主机不转发数据报也不将</a:t>
            </a:r>
            <a:r>
              <a:rPr lang="en-US" altLang="zh-CN" sz="2000" b="0" u="none" dirty="0">
                <a:solidFill>
                  <a:srgbClr val="002060"/>
                </a:solidFill>
                <a:latin typeface="微软雅黑" panose="020B0503020204020204" pitchFamily="34" charset="-122"/>
              </a:rPr>
              <a:t>TTL</a:t>
            </a:r>
            <a:r>
              <a:rPr lang="zh-CN" altLang="en-US" sz="2000" b="0" u="none" dirty="0">
                <a:solidFill>
                  <a:srgbClr val="002060"/>
                </a:solidFill>
                <a:latin typeface="微软雅黑" panose="020B0503020204020204" pitchFamily="34" charset="-122"/>
              </a:rPr>
              <a:t>减</a:t>
            </a:r>
            <a:r>
              <a:rPr lang="en-US" altLang="zh-CN" sz="2000" b="0" u="none" dirty="0">
                <a:solidFill>
                  <a:srgbClr val="002060"/>
                </a:solidFill>
                <a:latin typeface="微软雅黑" panose="020B0503020204020204" pitchFamily="34" charset="-122"/>
              </a:rPr>
              <a:t>1</a:t>
            </a:r>
            <a:r>
              <a:rPr lang="zh-CN" altLang="en-US" sz="2000" b="0" u="none" dirty="0">
                <a:solidFill>
                  <a:srgbClr val="002060"/>
                </a:solidFill>
                <a:latin typeface="微软雅黑" panose="020B0503020204020204" pitchFamily="34" charset="-122"/>
              </a:rPr>
              <a:t>，但因数据报中存放的是</a:t>
            </a:r>
            <a:r>
              <a:rPr lang="en-US" altLang="zh-CN" sz="2000" b="0" u="none" dirty="0">
                <a:solidFill>
                  <a:srgbClr val="002060"/>
                </a:solidFill>
                <a:latin typeface="微软雅黑" panose="020B0503020204020204" pitchFamily="34" charset="-122"/>
              </a:rPr>
              <a:t>UDP</a:t>
            </a:r>
            <a:r>
              <a:rPr lang="zh-CN" altLang="en-US" sz="2000" b="0" u="none" dirty="0">
                <a:solidFill>
                  <a:srgbClr val="002060"/>
                </a:solidFill>
                <a:latin typeface="微软雅黑" panose="020B0503020204020204" pitchFamily="34" charset="-122"/>
              </a:rPr>
              <a:t>无法交付。因此发送一个</a:t>
            </a:r>
            <a:r>
              <a:rPr lang="en-US" altLang="zh-CN" sz="2000" b="0" u="none" dirty="0">
                <a:solidFill>
                  <a:srgbClr val="C00000"/>
                </a:solidFill>
                <a:latin typeface="微软雅黑" panose="020B0503020204020204" pitchFamily="34" charset="-122"/>
              </a:rPr>
              <a:t>ICMP</a:t>
            </a:r>
            <a:r>
              <a:rPr lang="zh-CN" altLang="en-US" sz="2000" b="0" u="none" dirty="0">
                <a:solidFill>
                  <a:srgbClr val="C00000"/>
                </a:solidFill>
                <a:latin typeface="微软雅黑" panose="020B0503020204020204" pitchFamily="34" charset="-122"/>
              </a:rPr>
              <a:t>终点不可达差错报告报文</a:t>
            </a:r>
            <a:r>
              <a:rPr lang="zh-CN" altLang="en-US" sz="2000" b="0" u="none" dirty="0" smtClean="0">
                <a:solidFill>
                  <a:srgbClr val="336666"/>
                </a:solidFill>
                <a:latin typeface="微软雅黑" panose="020B0503020204020204" pitchFamily="34" charset="-122"/>
              </a:rPr>
              <a:t>。</a:t>
            </a:r>
            <a:endParaRPr lang="zh-CN" altLang="en-US" sz="2000" b="0" u="none" dirty="0">
              <a:solidFill>
                <a:srgbClr val="454545"/>
              </a:solidFill>
              <a:latin typeface="微软雅黑" panose="020B0503020204020204" pitchFamily="34" charset="-122"/>
            </a:endParaRPr>
          </a:p>
        </p:txBody>
      </p:sp>
    </p:spTree>
    <p:extLst>
      <p:ext uri="{BB962C8B-B14F-4D97-AF65-F5344CB8AC3E}">
        <p14:creationId xmlns:p14="http://schemas.microsoft.com/office/powerpoint/2010/main" xmlns="" val="365637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idx="4294967295"/>
          </p:nvPr>
        </p:nvSpPr>
        <p:spPr>
          <a:xfrm>
            <a:off x="447675" y="698500"/>
            <a:ext cx="6429375" cy="577850"/>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二、</a:t>
            </a:r>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多播与相关协议</a:t>
            </a:r>
          </a:p>
        </p:txBody>
      </p:sp>
      <p:sp>
        <p:nvSpPr>
          <p:cNvPr id="17410" name="内容占位符 2"/>
          <p:cNvSpPr>
            <a:spLocks noGrp="1"/>
          </p:cNvSpPr>
          <p:nvPr>
            <p:ph idx="4294967295"/>
          </p:nvPr>
        </p:nvSpPr>
        <p:spPr>
          <a:xfrm>
            <a:off x="468313" y="1347788"/>
            <a:ext cx="3240087" cy="576262"/>
          </a:xfrm>
        </p:spPr>
        <p:txBody>
          <a:bodyPr/>
          <a:lstStyle/>
          <a:p>
            <a:pPr eaLnBrk="1" hangingPunct="1">
              <a:spcBef>
                <a:spcPct val="0"/>
              </a:spcBef>
              <a:buFontTx/>
              <a:buNone/>
            </a:pPr>
            <a:r>
              <a:rPr lang="en-US" altLang="zh-CN" sz="2000" dirty="0" smtClean="0">
                <a:solidFill>
                  <a:srgbClr val="C00000"/>
                </a:solidFill>
                <a:latin typeface="Times New Roman" pitchFamily="18" charset="0"/>
                <a:ea typeface="微软雅黑" pitchFamily="34" charset="-122"/>
                <a:cs typeface="Times New Roman" pitchFamily="18" charset="0"/>
              </a:rPr>
              <a:t>IP</a:t>
            </a:r>
            <a:r>
              <a:rPr lang="zh-CN" altLang="en-US" sz="2000" dirty="0" smtClean="0">
                <a:solidFill>
                  <a:srgbClr val="C00000"/>
                </a:solidFill>
                <a:latin typeface="Times New Roman" pitchFamily="18" charset="0"/>
                <a:ea typeface="微软雅黑" pitchFamily="34" charset="-122"/>
                <a:cs typeface="Times New Roman" pitchFamily="18" charset="0"/>
              </a:rPr>
              <a:t>单播</a:t>
            </a:r>
            <a:r>
              <a:rPr lang="zh-CN" altLang="en-US" sz="2000" dirty="0" smtClean="0">
                <a:solidFill>
                  <a:srgbClr val="1A3868"/>
                </a:solidFill>
                <a:latin typeface="Times New Roman" pitchFamily="18" charset="0"/>
                <a:ea typeface="微软雅黑" pitchFamily="34" charset="-122"/>
                <a:cs typeface="Times New Roman" pitchFamily="18" charset="0"/>
              </a:rPr>
              <a:t>的工作过程：</a:t>
            </a:r>
          </a:p>
        </p:txBody>
      </p:sp>
      <p:pic>
        <p:nvPicPr>
          <p:cNvPr id="17411" name="Picture 7"/>
          <p:cNvPicPr>
            <a:picLocks noChangeAspect="1" noChangeArrowheads="1"/>
          </p:cNvPicPr>
          <p:nvPr/>
        </p:nvPicPr>
        <p:blipFill>
          <a:blip r:embed="rId3" cstate="print"/>
          <a:srcRect/>
          <a:stretch>
            <a:fillRect/>
          </a:stretch>
        </p:blipFill>
        <p:spPr bwMode="auto">
          <a:xfrm>
            <a:off x="251520" y="1754547"/>
            <a:ext cx="6458866" cy="3359721"/>
          </a:xfrm>
          <a:prstGeom prst="rect">
            <a:avLst/>
          </a:prstGeom>
          <a:noFill/>
          <a:ln w="9525">
            <a:noFill/>
            <a:miter lim="800000"/>
            <a:headEnd/>
            <a:tailEnd/>
          </a:ln>
        </p:spPr>
      </p:pic>
    </p:spTree>
    <p:extLst>
      <p:ext uri="{BB962C8B-B14F-4D97-AF65-F5344CB8AC3E}">
        <p14:creationId xmlns:p14="http://schemas.microsoft.com/office/powerpoint/2010/main" xmlns="" val="418301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2"/>
          <p:cNvSpPr>
            <a:spLocks noChangeArrowheads="1"/>
          </p:cNvSpPr>
          <p:nvPr/>
        </p:nvSpPr>
        <p:spPr bwMode="auto">
          <a:xfrm>
            <a:off x="214313" y="1876425"/>
            <a:ext cx="5429250" cy="1348061"/>
          </a:xfrm>
          <a:prstGeom prst="rect">
            <a:avLst/>
          </a:prstGeom>
          <a:noFill/>
          <a:ln w="9525">
            <a:noFill/>
            <a:miter lim="800000"/>
            <a:headEnd/>
            <a:tailEnd/>
          </a:ln>
        </p:spPr>
        <p:txBody>
          <a:bodyPr>
            <a:spAutoFit/>
          </a:bodyPr>
          <a:lstStyle/>
          <a:p>
            <a:pPr algn="ctr"/>
            <a:r>
              <a:rPr lang="zh-CN" altLang="en-US" sz="3200" u="none" dirty="0" smtClean="0">
                <a:solidFill>
                  <a:srgbClr val="194D19"/>
                </a:solidFill>
                <a:latin typeface="华文新魏" pitchFamily="2" charset="-122"/>
              </a:rPr>
              <a:t>第五章 网络层</a:t>
            </a:r>
            <a:endParaRPr lang="en-US" altLang="zh-CN" sz="3200" u="none" dirty="0" smtClean="0">
              <a:solidFill>
                <a:srgbClr val="194D19"/>
              </a:solidFill>
              <a:latin typeface="华文新魏" pitchFamily="2" charset="-122"/>
            </a:endParaRPr>
          </a:p>
          <a:p>
            <a:pPr algn="ctr"/>
            <a:endParaRPr lang="en-US" altLang="zh-CN" sz="1600" b="0" u="none" dirty="0">
              <a:solidFill>
                <a:srgbClr val="002060"/>
              </a:solidFill>
              <a:latin typeface="Constantia" pitchFamily="18" charset="0"/>
            </a:endParaRPr>
          </a:p>
          <a:p>
            <a:pPr algn="ctr">
              <a:lnSpc>
                <a:spcPct val="120000"/>
              </a:lnSpc>
            </a:pPr>
            <a:r>
              <a:rPr lang="zh-CN" altLang="en-US" u="none" dirty="0">
                <a:solidFill>
                  <a:srgbClr val="002060"/>
                </a:solidFill>
              </a:rPr>
              <a:t>第六节 </a:t>
            </a:r>
            <a:r>
              <a:rPr lang="en-US" altLang="zh-CN" u="none" dirty="0" smtClean="0">
                <a:solidFill>
                  <a:srgbClr val="002060"/>
                </a:solidFill>
              </a:rPr>
              <a:t>IP</a:t>
            </a:r>
            <a:r>
              <a:rPr lang="zh-CN" altLang="en-US" u="none" dirty="0" smtClean="0">
                <a:solidFill>
                  <a:srgbClr val="002060"/>
                </a:solidFill>
              </a:rPr>
              <a:t>层的协议</a:t>
            </a:r>
            <a:endParaRPr lang="zh-CN" altLang="en-US" u="none"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5"/>
          <p:cNvPicPr>
            <a:picLocks noChangeAspect="1" noChangeArrowheads="1"/>
          </p:cNvPicPr>
          <p:nvPr/>
        </p:nvPicPr>
        <p:blipFill>
          <a:blip r:embed="rId3" cstate="print"/>
          <a:srcRect/>
          <a:stretch>
            <a:fillRect/>
          </a:stretch>
        </p:blipFill>
        <p:spPr bwMode="auto">
          <a:xfrm>
            <a:off x="473956" y="1924472"/>
            <a:ext cx="6727120" cy="3203798"/>
          </a:xfrm>
          <a:prstGeom prst="rect">
            <a:avLst/>
          </a:prstGeom>
          <a:noFill/>
          <a:ln w="9525">
            <a:noFill/>
            <a:miter lim="800000"/>
            <a:headEnd/>
            <a:tailEnd/>
          </a:ln>
        </p:spPr>
      </p:pic>
      <p:sp>
        <p:nvSpPr>
          <p:cNvPr id="19458" name="标题 1"/>
          <p:cNvSpPr>
            <a:spLocks noGrp="1"/>
          </p:cNvSpPr>
          <p:nvPr>
            <p:ph type="title" idx="4294967295"/>
          </p:nvPr>
        </p:nvSpPr>
        <p:spPr>
          <a:xfrm>
            <a:off x="447675" y="698500"/>
            <a:ext cx="6429375" cy="577850"/>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多播的基本概念</a:t>
            </a:r>
          </a:p>
        </p:txBody>
      </p:sp>
      <p:sp>
        <p:nvSpPr>
          <p:cNvPr id="19459" name="内容占位符 2"/>
          <p:cNvSpPr>
            <a:spLocks noGrp="1"/>
          </p:cNvSpPr>
          <p:nvPr>
            <p:ph idx="4294967295"/>
          </p:nvPr>
        </p:nvSpPr>
        <p:spPr>
          <a:xfrm>
            <a:off x="468313" y="1347788"/>
            <a:ext cx="8568183" cy="936724"/>
          </a:xfrm>
        </p:spPr>
        <p:txBody>
          <a:bodyPr/>
          <a:lstStyle/>
          <a:p>
            <a:pPr eaLnBrk="1" hangingPunct="1">
              <a:lnSpc>
                <a:spcPct val="150000"/>
              </a:lnSpc>
              <a:spcBef>
                <a:spcPct val="0"/>
              </a:spcBef>
              <a:buFontTx/>
              <a:buNone/>
            </a:pPr>
            <a:r>
              <a:rPr lang="en-US" altLang="zh-CN" sz="2000" dirty="0" smtClean="0">
                <a:solidFill>
                  <a:srgbClr val="C00000"/>
                </a:solidFill>
                <a:latin typeface="Times New Roman" pitchFamily="18" charset="0"/>
                <a:ea typeface="微软雅黑" pitchFamily="34" charset="-122"/>
                <a:cs typeface="Times New Roman" pitchFamily="18" charset="0"/>
              </a:rPr>
              <a:t>IP</a:t>
            </a:r>
            <a:r>
              <a:rPr lang="zh-CN" altLang="en-US" sz="2000" dirty="0" smtClean="0">
                <a:solidFill>
                  <a:srgbClr val="C00000"/>
                </a:solidFill>
                <a:latin typeface="Times New Roman" pitchFamily="18" charset="0"/>
                <a:ea typeface="微软雅黑" pitchFamily="34" charset="-122"/>
                <a:cs typeface="Times New Roman" pitchFamily="18" charset="0"/>
              </a:rPr>
              <a:t>多播</a:t>
            </a:r>
            <a:r>
              <a:rPr lang="zh-CN" altLang="en-US" sz="2000" dirty="0" smtClean="0">
                <a:solidFill>
                  <a:srgbClr val="1A3868"/>
                </a:solidFill>
                <a:latin typeface="Times New Roman" pitchFamily="18" charset="0"/>
                <a:ea typeface="微软雅黑" pitchFamily="34" charset="-122"/>
                <a:cs typeface="Times New Roman" pitchFamily="18" charset="0"/>
              </a:rPr>
              <a:t>的工作过程：</a:t>
            </a:r>
          </a:p>
        </p:txBody>
      </p:sp>
      <p:sp>
        <p:nvSpPr>
          <p:cNvPr id="5" name="AutoShape 6"/>
          <p:cNvSpPr>
            <a:spLocks noChangeArrowheads="1"/>
          </p:cNvSpPr>
          <p:nvPr/>
        </p:nvSpPr>
        <p:spPr bwMode="auto">
          <a:xfrm>
            <a:off x="3131840" y="1334529"/>
            <a:ext cx="3384376" cy="600491"/>
          </a:xfrm>
          <a:prstGeom prst="roundRect">
            <a:avLst>
              <a:gd name="adj" fmla="val 16667"/>
            </a:avLst>
          </a:prstGeom>
          <a:gradFill flip="none" rotWithShape="1">
            <a:gsLst>
              <a:gs pos="0">
                <a:srgbClr val="29667B">
                  <a:shade val="30000"/>
                  <a:satMod val="115000"/>
                </a:srgbClr>
              </a:gs>
              <a:gs pos="50000">
                <a:srgbClr val="29667B">
                  <a:shade val="67500"/>
                  <a:satMod val="115000"/>
                </a:srgbClr>
              </a:gs>
              <a:gs pos="100000">
                <a:srgbClr val="29667B">
                  <a:shade val="100000"/>
                  <a:satMod val="115000"/>
                </a:srgbClr>
              </a:gs>
            </a:gsLst>
            <a:lin ang="13500000" scaled="1"/>
            <a:tileRect/>
          </a:gradFill>
          <a:ln w="9525">
            <a:solidFill>
              <a:schemeClr val="tx1"/>
            </a:solidFill>
            <a:miter lim="800000"/>
            <a:headEnd/>
            <a:tailEnd/>
          </a:ln>
          <a:effectLst>
            <a:innerShdw blurRad="63500" dist="50800" dir="2700000">
              <a:prstClr val="black">
                <a:alpha val="50000"/>
              </a:prstClr>
            </a:innerShdw>
            <a:softEdge rad="31750"/>
          </a:effectLst>
          <a:scene3d>
            <a:camera prst="orthographicFront"/>
            <a:lightRig rig="threePt" dir="t"/>
          </a:scene3d>
          <a:sp3d>
            <a:bevelT prst="relaxedInset"/>
          </a:sp3d>
        </p:spPr>
        <p:txBody>
          <a:bodyPr/>
          <a:lstStyle/>
          <a:p>
            <a:pPr algn="ctr" eaLnBrk="0" hangingPunct="0">
              <a:lnSpc>
                <a:spcPct val="120000"/>
              </a:lnSpc>
              <a:spcBef>
                <a:spcPct val="30000"/>
              </a:spcBef>
              <a:defRPr/>
            </a:pPr>
            <a:r>
              <a:rPr lang="zh-CN" altLang="en-US" sz="2000" b="0" u="none" dirty="0" smtClean="0">
                <a:solidFill>
                  <a:srgbClr val="FFFF00"/>
                </a:solidFill>
              </a:rPr>
              <a:t>大大节约网络资源。</a:t>
            </a:r>
            <a:endParaRPr lang="en-US" altLang="zh-CN" sz="2000" b="0" u="none" dirty="0">
              <a:solidFill>
                <a:srgbClr val="FFFF00"/>
              </a:solidFill>
            </a:endParaRPr>
          </a:p>
        </p:txBody>
      </p:sp>
    </p:spTree>
    <p:extLst>
      <p:ext uri="{BB962C8B-B14F-4D97-AF65-F5344CB8AC3E}">
        <p14:creationId xmlns:p14="http://schemas.microsoft.com/office/powerpoint/2010/main" xmlns="" val="4044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251520" y="628328"/>
            <a:ext cx="1512168" cy="855133"/>
          </a:xfrm>
        </p:spPr>
        <p:txBody>
          <a:bodyPr anchorCtr="1"/>
          <a:lstStyle/>
          <a:p>
            <a:r>
              <a:rPr lang="zh-CN" altLang="zh-CN" sz="2400" dirty="0">
                <a:solidFill>
                  <a:srgbClr val="007D7A"/>
                </a:solidFill>
                <a:latin typeface="Times New Roman" pitchFamily="18" charset="0"/>
                <a:ea typeface="微软雅黑" pitchFamily="34" charset="-122"/>
                <a:cs typeface="Times New Roman" pitchFamily="18" charset="0"/>
              </a:rPr>
              <a:t>IP多播</a:t>
            </a:r>
          </a:p>
        </p:txBody>
      </p:sp>
      <p:sp>
        <p:nvSpPr>
          <p:cNvPr id="33796" name="Rectangle 3"/>
          <p:cNvSpPr>
            <a:spLocks noGrp="1" noChangeArrowheads="1"/>
          </p:cNvSpPr>
          <p:nvPr>
            <p:ph type="body" idx="4294967295"/>
          </p:nvPr>
        </p:nvSpPr>
        <p:spPr>
          <a:xfrm>
            <a:off x="107504" y="1348408"/>
            <a:ext cx="6624736" cy="3456384"/>
          </a:xfrm>
        </p:spPr>
        <p:txBody>
          <a:bodyPr/>
          <a:lstStyle/>
          <a:p>
            <a:r>
              <a:rPr lang="zh-CN" altLang="zh-CN" sz="2000" dirty="0">
                <a:solidFill>
                  <a:srgbClr val="1A3868"/>
                </a:solidFill>
                <a:latin typeface="Times New Roman" pitchFamily="18" charset="0"/>
                <a:ea typeface="微软雅黑" pitchFamily="34" charset="-122"/>
                <a:cs typeface="Times New Roman" pitchFamily="18" charset="0"/>
              </a:rPr>
              <a:t>IP多播使用</a:t>
            </a:r>
            <a:r>
              <a:rPr lang="zh-CN" altLang="zh-CN" sz="2000" dirty="0">
                <a:solidFill>
                  <a:srgbClr val="C00000"/>
                </a:solidFill>
                <a:latin typeface="Times New Roman" pitchFamily="18" charset="0"/>
                <a:ea typeface="微软雅黑" pitchFamily="34" charset="-122"/>
                <a:cs typeface="Times New Roman" pitchFamily="18" charset="0"/>
              </a:rPr>
              <a:t>D类地址作为组地址</a:t>
            </a:r>
            <a:r>
              <a:rPr lang="zh-CN" altLang="zh-CN" sz="2000" dirty="0">
                <a:solidFill>
                  <a:srgbClr val="1A3868"/>
                </a:solidFill>
                <a:latin typeface="Times New Roman" pitchFamily="18" charset="0"/>
                <a:ea typeface="微软雅黑" pitchFamily="34" charset="-122"/>
                <a:cs typeface="Times New Roman" pitchFamily="18" charset="0"/>
              </a:rPr>
              <a:t>，一个组代表了一个或多个发送者和一个或多个接收者的</a:t>
            </a:r>
            <a:r>
              <a:rPr lang="zh-CN" altLang="zh-CN" sz="2000" dirty="0">
                <a:solidFill>
                  <a:srgbClr val="C00000"/>
                </a:solidFill>
                <a:latin typeface="Times New Roman" pitchFamily="18" charset="0"/>
                <a:ea typeface="微软雅黑" pitchFamily="34" charset="-122"/>
                <a:cs typeface="Times New Roman" pitchFamily="18" charset="0"/>
              </a:rPr>
              <a:t>一个会话(session)</a:t>
            </a:r>
            <a:r>
              <a:rPr lang="zh-CN" altLang="zh-CN" sz="2000" dirty="0">
                <a:solidFill>
                  <a:srgbClr val="1A3868"/>
                </a:solidFill>
                <a:latin typeface="Times New Roman" pitchFamily="18" charset="0"/>
                <a:ea typeface="微软雅黑" pitchFamily="34" charset="-122"/>
                <a:cs typeface="Times New Roman" pitchFamily="18" charset="0"/>
              </a:rPr>
              <a:t>。</a:t>
            </a:r>
          </a:p>
          <a:p>
            <a:r>
              <a:rPr lang="zh-CN" altLang="zh-CN" sz="2000" dirty="0">
                <a:solidFill>
                  <a:srgbClr val="1A3868"/>
                </a:solidFill>
                <a:latin typeface="Times New Roman" pitchFamily="18" charset="0"/>
                <a:ea typeface="微软雅黑" pitchFamily="34" charset="-122"/>
                <a:cs typeface="Times New Roman" pitchFamily="18" charset="0"/>
              </a:rPr>
              <a:t>接收者用多播地址通知路由器，该主机希望加入或退出哪个多播</a:t>
            </a:r>
            <a:r>
              <a:rPr lang="zh-CN" altLang="zh-CN" sz="2000" dirty="0" smtClean="0">
                <a:solidFill>
                  <a:srgbClr val="1A3868"/>
                </a:solidFill>
                <a:latin typeface="Times New Roman" pitchFamily="18" charset="0"/>
                <a:ea typeface="微软雅黑" pitchFamily="34" charset="-122"/>
                <a:cs typeface="Times New Roman" pitchFamily="18" charset="0"/>
              </a:rPr>
              <a:t>组</a:t>
            </a:r>
            <a:r>
              <a:rPr lang="zh-CN" altLang="en-US" sz="2000" dirty="0" smtClean="0">
                <a:solidFill>
                  <a:srgbClr val="1A3868"/>
                </a:solidFill>
                <a:latin typeface="Times New Roman" pitchFamily="18" charset="0"/>
                <a:ea typeface="微软雅黑" pitchFamily="34" charset="-122"/>
                <a:cs typeface="Times New Roman" pitchFamily="18" charset="0"/>
              </a:rPr>
              <a:t>。</a:t>
            </a:r>
            <a:r>
              <a:rPr lang="zh-CN" altLang="zh-CN" sz="2000" dirty="0" smtClean="0">
                <a:solidFill>
                  <a:srgbClr val="1A3868"/>
                </a:solidFill>
                <a:latin typeface="Times New Roman" pitchFamily="18" charset="0"/>
                <a:ea typeface="微软雅黑" pitchFamily="34" charset="-122"/>
                <a:cs typeface="Times New Roman" pitchFamily="18" charset="0"/>
              </a:rPr>
              <a:t>发送者</a:t>
            </a:r>
            <a:r>
              <a:rPr lang="zh-CN" altLang="zh-CN" sz="2000" dirty="0">
                <a:solidFill>
                  <a:srgbClr val="C00000"/>
                </a:solidFill>
                <a:latin typeface="Times New Roman" pitchFamily="18" charset="0"/>
                <a:ea typeface="微软雅黑" pitchFamily="34" charset="-122"/>
                <a:cs typeface="Times New Roman" pitchFamily="18" charset="0"/>
              </a:rPr>
              <a:t>使用多播地址发送分组</a:t>
            </a:r>
            <a:r>
              <a:rPr lang="zh-CN" altLang="zh-CN" sz="2000" dirty="0">
                <a:solidFill>
                  <a:srgbClr val="1A3868"/>
                </a:solidFill>
                <a:latin typeface="Times New Roman" pitchFamily="18" charset="0"/>
                <a:ea typeface="微软雅黑" pitchFamily="34" charset="-122"/>
                <a:cs typeface="Times New Roman" pitchFamily="18" charset="0"/>
              </a:rPr>
              <a:t>，无需知道接收者的位置与状态。</a:t>
            </a:r>
          </a:p>
          <a:p>
            <a:r>
              <a:rPr lang="zh-CN" altLang="zh-CN" sz="2000" dirty="0">
                <a:solidFill>
                  <a:srgbClr val="1A3868"/>
                </a:solidFill>
                <a:latin typeface="Times New Roman" pitchFamily="18" charset="0"/>
                <a:ea typeface="微软雅黑" pitchFamily="34" charset="-122"/>
                <a:cs typeface="Times New Roman" pitchFamily="18" charset="0"/>
              </a:rPr>
              <a:t>路由器构建一棵从发送者分支出去的</a:t>
            </a:r>
            <a:r>
              <a:rPr lang="zh-CN" altLang="zh-CN" sz="2000" dirty="0">
                <a:solidFill>
                  <a:srgbClr val="C00000"/>
                </a:solidFill>
                <a:latin typeface="Times New Roman" pitchFamily="18" charset="0"/>
                <a:ea typeface="微软雅黑" pitchFamily="34" charset="-122"/>
                <a:cs typeface="Times New Roman" pitchFamily="18" charset="0"/>
              </a:rPr>
              <a:t>多播传递树</a:t>
            </a:r>
            <a:r>
              <a:rPr lang="zh-CN" altLang="zh-CN" sz="2000" dirty="0">
                <a:solidFill>
                  <a:srgbClr val="1A3868"/>
                </a:solidFill>
                <a:latin typeface="Times New Roman" pitchFamily="18" charset="0"/>
                <a:ea typeface="微软雅黑" pitchFamily="34" charset="-122"/>
                <a:cs typeface="Times New Roman" pitchFamily="18" charset="0"/>
              </a:rPr>
              <a:t>。</a:t>
            </a:r>
          </a:p>
          <a:p>
            <a:r>
              <a:rPr lang="zh-CN" altLang="zh-CN" sz="2000" dirty="0">
                <a:solidFill>
                  <a:srgbClr val="1A3868"/>
                </a:solidFill>
                <a:latin typeface="Times New Roman" pitchFamily="18" charset="0"/>
                <a:ea typeface="微软雅黑" pitchFamily="34" charset="-122"/>
                <a:cs typeface="Times New Roman" pitchFamily="18" charset="0"/>
              </a:rPr>
              <a:t>IP多播需要路由器的</a:t>
            </a:r>
            <a:r>
              <a:rPr lang="zh-CN" altLang="zh-CN" sz="2000" dirty="0" smtClean="0">
                <a:solidFill>
                  <a:srgbClr val="1A3868"/>
                </a:solidFill>
                <a:latin typeface="Times New Roman" pitchFamily="18" charset="0"/>
                <a:ea typeface="微软雅黑" pitchFamily="34" charset="-122"/>
                <a:cs typeface="Times New Roman" pitchFamily="18" charset="0"/>
              </a:rPr>
              <a:t>支持</a:t>
            </a:r>
            <a:r>
              <a:rPr lang="zh-CN" altLang="en-US" sz="2000" dirty="0" smtClean="0">
                <a:solidFill>
                  <a:srgbClr val="1A3868"/>
                </a:solidFill>
                <a:latin typeface="Times New Roman" pitchFamily="18" charset="0"/>
                <a:ea typeface="微软雅黑" pitchFamily="34" charset="-122"/>
                <a:cs typeface="Times New Roman" pitchFamily="18" charset="0"/>
              </a:rPr>
              <a:t>，</a:t>
            </a:r>
            <a:r>
              <a:rPr lang="zh-CN" altLang="en-US" sz="2000" dirty="0" smtClean="0">
                <a:solidFill>
                  <a:srgbClr val="C00000"/>
                </a:solidFill>
                <a:latin typeface="Times New Roman" pitchFamily="18" charset="0"/>
                <a:ea typeface="微软雅黑" pitchFamily="34" charset="-122"/>
                <a:cs typeface="Times New Roman" pitchFamily="18" charset="0"/>
              </a:rPr>
              <a:t>多</a:t>
            </a:r>
            <a:r>
              <a:rPr lang="zh-CN" altLang="en-US" sz="2000" dirty="0">
                <a:solidFill>
                  <a:srgbClr val="C00000"/>
                </a:solidFill>
                <a:latin typeface="Times New Roman" pitchFamily="18" charset="0"/>
                <a:ea typeface="微软雅黑" pitchFamily="34" charset="-122"/>
                <a:cs typeface="Times New Roman" pitchFamily="18" charset="0"/>
              </a:rPr>
              <a:t>播路由器</a:t>
            </a:r>
            <a:r>
              <a:rPr lang="zh-CN" altLang="en-US" sz="2000" dirty="0">
                <a:solidFill>
                  <a:srgbClr val="1A3868"/>
                </a:solidFill>
                <a:latin typeface="Times New Roman" pitchFamily="18" charset="0"/>
                <a:ea typeface="微软雅黑" pitchFamily="34" charset="-122"/>
                <a:cs typeface="Times New Roman" pitchFamily="18" charset="0"/>
              </a:rPr>
              <a:t>中有能够识别多播数据报的软件</a:t>
            </a:r>
            <a:r>
              <a:rPr lang="zh-CN" altLang="en-US" sz="2000" dirty="0" smtClean="0">
                <a:solidFill>
                  <a:srgbClr val="1A3868"/>
                </a:solidFill>
                <a:latin typeface="Times New Roman" pitchFamily="18" charset="0"/>
                <a:ea typeface="微软雅黑" pitchFamily="34" charset="-122"/>
                <a:cs typeface="Times New Roman" pitchFamily="18" charset="0"/>
              </a:rPr>
              <a:t>。</a:t>
            </a:r>
            <a:endParaRPr lang="en-US" altLang="zh-CN" sz="2000" dirty="0" smtClean="0">
              <a:solidFill>
                <a:srgbClr val="1A3868"/>
              </a:solidFill>
              <a:latin typeface="Times New Roman" pitchFamily="18" charset="0"/>
              <a:ea typeface="微软雅黑" pitchFamily="34" charset="-122"/>
              <a:cs typeface="Times New Roman" pitchFamily="18" charset="0"/>
            </a:endParaRPr>
          </a:p>
          <a:p>
            <a:r>
              <a:rPr lang="zh-CN" altLang="en-US" sz="2000" dirty="0">
                <a:solidFill>
                  <a:srgbClr val="00B050"/>
                </a:solidFill>
                <a:latin typeface="Times New Roman" pitchFamily="18" charset="0"/>
                <a:ea typeface="微软雅黑" pitchFamily="34" charset="-122"/>
                <a:cs typeface="Times New Roman" pitchFamily="18" charset="0"/>
              </a:rPr>
              <a:t>“尽最大努力交付” ，不产生</a:t>
            </a:r>
            <a:r>
              <a:rPr lang="en-US" altLang="zh-CN" sz="2000" dirty="0">
                <a:solidFill>
                  <a:srgbClr val="00B050"/>
                </a:solidFill>
                <a:latin typeface="Times New Roman" pitchFamily="18" charset="0"/>
                <a:ea typeface="微软雅黑" pitchFamily="34" charset="-122"/>
                <a:cs typeface="Times New Roman" pitchFamily="18" charset="0"/>
              </a:rPr>
              <a:t>ICMP</a:t>
            </a:r>
            <a:r>
              <a:rPr lang="zh-CN" altLang="en-US" sz="2000" dirty="0">
                <a:solidFill>
                  <a:srgbClr val="00B050"/>
                </a:solidFill>
                <a:latin typeface="Times New Roman" pitchFamily="18" charset="0"/>
                <a:ea typeface="微软雅黑" pitchFamily="34" charset="-122"/>
                <a:cs typeface="Times New Roman" pitchFamily="18" charset="0"/>
              </a:rPr>
              <a:t>差错报文</a:t>
            </a:r>
            <a:r>
              <a:rPr lang="zh-CN" altLang="en-US" sz="2000" dirty="0">
                <a:solidFill>
                  <a:srgbClr val="1A3868"/>
                </a:solidFill>
                <a:latin typeface="Times New Roman" pitchFamily="18" charset="0"/>
                <a:ea typeface="微软雅黑" pitchFamily="34" charset="-122"/>
                <a:cs typeface="Times New Roman" pitchFamily="18" charset="0"/>
              </a:rPr>
              <a:t>。</a:t>
            </a:r>
            <a:endParaRPr lang="en-US" altLang="zh-CN" sz="2000" dirty="0">
              <a:solidFill>
                <a:srgbClr val="1A3868"/>
              </a:solidFill>
              <a:latin typeface="Times New Roman" pitchFamily="18" charset="0"/>
              <a:ea typeface="微软雅黑" pitchFamily="34" charset="-122"/>
              <a:cs typeface="Times New Roman" pitchFamily="18" charset="0"/>
            </a:endParaRPr>
          </a:p>
          <a:p>
            <a:endParaRPr lang="en-US" altLang="zh-CN" sz="2000" dirty="0">
              <a:solidFill>
                <a:srgbClr val="1A3868"/>
              </a:solidFill>
              <a:latin typeface="Times New Roman" pitchFamily="18" charset="0"/>
              <a:ea typeface="微软雅黑" pitchFamily="34" charset="-122"/>
              <a:cs typeface="Times New Roman" pitchFamily="18" charset="0"/>
            </a:endParaRPr>
          </a:p>
          <a:p>
            <a:endParaRPr lang="zh-CN" altLang="zh-CN" sz="20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114588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idx="4294967295"/>
          </p:nvPr>
        </p:nvSpPr>
        <p:spPr>
          <a:xfrm>
            <a:off x="590550" y="715963"/>
            <a:ext cx="6429375" cy="560387"/>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多播地址</a:t>
            </a:r>
          </a:p>
        </p:txBody>
      </p:sp>
      <p:sp>
        <p:nvSpPr>
          <p:cNvPr id="21506" name="内容占位符 2"/>
          <p:cNvSpPr>
            <a:spLocks noGrp="1"/>
          </p:cNvSpPr>
          <p:nvPr>
            <p:ph idx="4294967295"/>
          </p:nvPr>
        </p:nvSpPr>
        <p:spPr>
          <a:xfrm>
            <a:off x="251520" y="1298576"/>
            <a:ext cx="7432364" cy="2016125"/>
          </a:xfrm>
        </p:spPr>
        <p:txBody>
          <a:bodyPr/>
          <a:lstStyle/>
          <a:p>
            <a:pPr>
              <a:lnSpc>
                <a:spcPct val="120000"/>
              </a:lnSpc>
            </a:pPr>
            <a:r>
              <a:rPr lang="zh-CN" altLang="en-US" sz="2200" dirty="0" smtClean="0">
                <a:solidFill>
                  <a:srgbClr val="1A3868"/>
                </a:solidFill>
                <a:latin typeface="Times New Roman" pitchFamily="18" charset="0"/>
                <a:ea typeface="微软雅黑" pitchFamily="34" charset="-122"/>
                <a:cs typeface="Times New Roman" pitchFamily="18" charset="0"/>
              </a:rPr>
              <a:t>标准分类的</a:t>
            </a:r>
            <a:r>
              <a:rPr lang="en-US" altLang="zh-CN" sz="2200" dirty="0" smtClean="0">
                <a:solidFill>
                  <a:srgbClr val="C00000"/>
                </a:solidFill>
                <a:latin typeface="Times New Roman" pitchFamily="18" charset="0"/>
                <a:ea typeface="微软雅黑" pitchFamily="34" charset="-122"/>
                <a:cs typeface="Times New Roman" pitchFamily="18" charset="0"/>
              </a:rPr>
              <a:t>D</a:t>
            </a:r>
            <a:r>
              <a:rPr lang="zh-CN" altLang="en-US" sz="2200" dirty="0" smtClean="0">
                <a:solidFill>
                  <a:srgbClr val="C00000"/>
                </a:solidFill>
                <a:latin typeface="Times New Roman" pitchFamily="18" charset="0"/>
                <a:ea typeface="微软雅黑" pitchFamily="34" charset="-122"/>
                <a:cs typeface="Times New Roman" pitchFamily="18" charset="0"/>
              </a:rPr>
              <a:t>类地址</a:t>
            </a:r>
            <a:r>
              <a:rPr lang="zh-CN" altLang="en-US" sz="2200" dirty="0" smtClean="0">
                <a:solidFill>
                  <a:srgbClr val="1A3868"/>
                </a:solidFill>
                <a:latin typeface="Times New Roman" pitchFamily="18" charset="0"/>
                <a:ea typeface="微软雅黑" pitchFamily="34" charset="-122"/>
                <a:cs typeface="Times New Roman" pitchFamily="18" charset="0"/>
              </a:rPr>
              <a:t>用于</a:t>
            </a:r>
            <a:r>
              <a:rPr lang="en-US" altLang="zh-CN" sz="2200" dirty="0" smtClean="0">
                <a:solidFill>
                  <a:srgbClr val="1A3868"/>
                </a:solidFill>
                <a:latin typeface="Times New Roman" pitchFamily="18" charset="0"/>
                <a:ea typeface="微软雅黑" pitchFamily="34" charset="-122"/>
                <a:cs typeface="Times New Roman" pitchFamily="18" charset="0"/>
              </a:rPr>
              <a:t>IP</a:t>
            </a:r>
            <a:r>
              <a:rPr lang="zh-CN" altLang="en-US" sz="2200" dirty="0" smtClean="0">
                <a:solidFill>
                  <a:srgbClr val="1A3868"/>
                </a:solidFill>
                <a:latin typeface="Times New Roman" pitchFamily="18" charset="0"/>
                <a:ea typeface="微软雅黑" pitchFamily="34" charset="-122"/>
                <a:cs typeface="Times New Roman" pitchFamily="18" charset="0"/>
              </a:rPr>
              <a:t>多播；</a:t>
            </a:r>
          </a:p>
          <a:p>
            <a:pPr>
              <a:lnSpc>
                <a:spcPct val="120000"/>
              </a:lnSpc>
            </a:pPr>
            <a:r>
              <a:rPr lang="en-US" altLang="zh-CN" sz="2200" dirty="0" smtClean="0">
                <a:solidFill>
                  <a:srgbClr val="1A3868"/>
                </a:solidFill>
                <a:latin typeface="Times New Roman" pitchFamily="18" charset="0"/>
                <a:ea typeface="微软雅黑" pitchFamily="34" charset="-122"/>
                <a:cs typeface="Times New Roman" pitchFamily="18" charset="0"/>
              </a:rPr>
              <a:t>D</a:t>
            </a:r>
            <a:r>
              <a:rPr lang="zh-CN" altLang="en-US" sz="2200" dirty="0" smtClean="0">
                <a:solidFill>
                  <a:srgbClr val="1A3868"/>
                </a:solidFill>
                <a:latin typeface="Times New Roman" pitchFamily="18" charset="0"/>
                <a:ea typeface="微软雅黑" pitchFamily="34" charset="-122"/>
                <a:cs typeface="Times New Roman" pitchFamily="18" charset="0"/>
              </a:rPr>
              <a:t>类地址的范围在</a:t>
            </a:r>
            <a:r>
              <a:rPr lang="en-US" altLang="zh-CN" sz="2200" dirty="0" smtClean="0">
                <a:solidFill>
                  <a:srgbClr val="1A3868"/>
                </a:solidFill>
                <a:latin typeface="Times New Roman" pitchFamily="18" charset="0"/>
                <a:ea typeface="微软雅黑" pitchFamily="34" charset="-122"/>
                <a:cs typeface="Times New Roman" pitchFamily="18" charset="0"/>
              </a:rPr>
              <a:t>224.0.0.0</a:t>
            </a:r>
            <a:r>
              <a:rPr lang="zh-CN" altLang="en-US" sz="2200" dirty="0" smtClean="0">
                <a:solidFill>
                  <a:srgbClr val="1A3868"/>
                </a:solidFill>
                <a:latin typeface="Times New Roman" pitchFamily="18" charset="0"/>
                <a:ea typeface="微软雅黑" pitchFamily="34" charset="-122"/>
                <a:cs typeface="Times New Roman" pitchFamily="18" charset="0"/>
              </a:rPr>
              <a:t>～</a:t>
            </a:r>
            <a:r>
              <a:rPr lang="en-US" altLang="zh-CN" sz="2200" dirty="0" smtClean="0">
                <a:solidFill>
                  <a:srgbClr val="1A3868"/>
                </a:solidFill>
                <a:latin typeface="Times New Roman" pitchFamily="18" charset="0"/>
                <a:ea typeface="微软雅黑" pitchFamily="34" charset="-122"/>
                <a:cs typeface="Times New Roman" pitchFamily="18" charset="0"/>
              </a:rPr>
              <a:t>239.255.255.255</a:t>
            </a:r>
            <a:r>
              <a:rPr lang="zh-CN" altLang="en-US" sz="2200" dirty="0" smtClean="0">
                <a:solidFill>
                  <a:srgbClr val="1A3868"/>
                </a:solidFill>
                <a:latin typeface="Times New Roman" pitchFamily="18" charset="0"/>
                <a:ea typeface="微软雅黑" pitchFamily="34" charset="-122"/>
                <a:cs typeface="Times New Roman" pitchFamily="18" charset="0"/>
              </a:rPr>
              <a:t>；</a:t>
            </a:r>
          </a:p>
          <a:p>
            <a:pPr>
              <a:lnSpc>
                <a:spcPct val="120000"/>
              </a:lnSpc>
            </a:pPr>
            <a:r>
              <a:rPr lang="zh-CN" altLang="en-US" sz="2200" dirty="0" smtClean="0">
                <a:solidFill>
                  <a:srgbClr val="C00000"/>
                </a:solidFill>
                <a:latin typeface="Times New Roman" pitchFamily="18" charset="0"/>
                <a:ea typeface="微软雅黑" pitchFamily="34" charset="-122"/>
                <a:cs typeface="Times New Roman" pitchFamily="18" charset="0"/>
              </a:rPr>
              <a:t>只能用于目的地址，不能用于源地址；</a:t>
            </a:r>
            <a:endParaRPr lang="en-US" altLang="zh-CN" sz="2200" dirty="0" smtClean="0">
              <a:solidFill>
                <a:srgbClr val="C00000"/>
              </a:solidFill>
              <a:latin typeface="Times New Roman" pitchFamily="18" charset="0"/>
              <a:ea typeface="微软雅黑" pitchFamily="34" charset="-122"/>
              <a:cs typeface="Times New Roman" pitchFamily="18" charset="0"/>
            </a:endParaRPr>
          </a:p>
          <a:p>
            <a:pPr>
              <a:lnSpc>
                <a:spcPct val="120000"/>
              </a:lnSpc>
            </a:pPr>
            <a:r>
              <a:rPr lang="en-US" altLang="zh-CN" sz="2200" dirty="0" smtClean="0">
                <a:solidFill>
                  <a:srgbClr val="1A3868"/>
                </a:solidFill>
                <a:latin typeface="Times New Roman" pitchFamily="18" charset="0"/>
                <a:ea typeface="微软雅黑" pitchFamily="34" charset="-122"/>
                <a:cs typeface="Times New Roman" pitchFamily="18" charset="0"/>
              </a:rPr>
              <a:t>IP</a:t>
            </a:r>
            <a:r>
              <a:rPr lang="zh-CN" altLang="en-US" sz="2200" dirty="0" smtClean="0">
                <a:solidFill>
                  <a:srgbClr val="1A3868"/>
                </a:solidFill>
                <a:latin typeface="Times New Roman" pitchFamily="18" charset="0"/>
                <a:ea typeface="微软雅黑" pitchFamily="34" charset="-122"/>
                <a:cs typeface="Times New Roman" pitchFamily="18" charset="0"/>
              </a:rPr>
              <a:t>多播地址是多播网络中</a:t>
            </a:r>
            <a:r>
              <a:rPr lang="zh-CN" altLang="en-US" sz="2200" dirty="0" smtClean="0">
                <a:solidFill>
                  <a:srgbClr val="C00000"/>
                </a:solidFill>
                <a:latin typeface="Times New Roman" pitchFamily="18" charset="0"/>
                <a:ea typeface="微软雅黑" pitchFamily="34" charset="-122"/>
                <a:cs typeface="Times New Roman" pitchFamily="18" charset="0"/>
              </a:rPr>
              <a:t>一个多播组的唯一标识</a:t>
            </a:r>
            <a:r>
              <a:rPr lang="zh-CN" altLang="en-US" sz="2200" dirty="0" smtClean="0">
                <a:solidFill>
                  <a:srgbClr val="1A3868"/>
                </a:solidFill>
                <a:latin typeface="Times New Roman" pitchFamily="18" charset="0"/>
                <a:ea typeface="微软雅黑" pitchFamily="34" charset="-122"/>
                <a:cs typeface="Times New Roman" pitchFamily="18" charset="0"/>
              </a:rPr>
              <a:t>；</a:t>
            </a:r>
            <a:endParaRPr lang="en-US" altLang="zh-CN" sz="2200" dirty="0" smtClean="0">
              <a:solidFill>
                <a:srgbClr val="1A3868"/>
              </a:solidFill>
              <a:latin typeface="Times New Roman" pitchFamily="18" charset="0"/>
              <a:ea typeface="微软雅黑" pitchFamily="34" charset="-122"/>
              <a:cs typeface="Times New Roman" pitchFamily="18" charset="0"/>
            </a:endParaRPr>
          </a:p>
        </p:txBody>
      </p:sp>
      <p:sp>
        <p:nvSpPr>
          <p:cNvPr id="21507" name="Rectangle 44"/>
          <p:cNvSpPr>
            <a:spLocks noChangeArrowheads="1"/>
          </p:cNvSpPr>
          <p:nvPr/>
        </p:nvSpPr>
        <p:spPr bwMode="auto">
          <a:xfrm>
            <a:off x="1129633" y="3796680"/>
            <a:ext cx="5651500" cy="295275"/>
          </a:xfrm>
          <a:prstGeom prst="rect">
            <a:avLst/>
          </a:prstGeom>
          <a:solidFill>
            <a:srgbClr val="CCECFF"/>
          </a:solidFill>
          <a:ln w="25400">
            <a:solidFill>
              <a:schemeClr val="tx1"/>
            </a:solidFill>
            <a:miter lim="800000"/>
            <a:headEnd/>
            <a:tailEnd/>
          </a:ln>
        </p:spPr>
        <p:txBody>
          <a:bodyPr wrap="none" anchor="ctr"/>
          <a:lstStyle/>
          <a:p>
            <a:endParaRPr lang="zh-CN" altLang="en-US" sz="2400" b="0" u="none">
              <a:solidFill>
                <a:schemeClr val="tx1"/>
              </a:solidFill>
              <a:latin typeface="Tahoma" pitchFamily="34" charset="0"/>
              <a:ea typeface="黑体" pitchFamily="2" charset="-122"/>
            </a:endParaRPr>
          </a:p>
        </p:txBody>
      </p:sp>
      <p:sp>
        <p:nvSpPr>
          <p:cNvPr id="21508" name="Rectangle 45"/>
          <p:cNvSpPr>
            <a:spLocks noChangeArrowheads="1"/>
          </p:cNvSpPr>
          <p:nvPr/>
        </p:nvSpPr>
        <p:spPr bwMode="auto">
          <a:xfrm>
            <a:off x="237458" y="3625230"/>
            <a:ext cx="638175" cy="63817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0" u="none">
                <a:solidFill>
                  <a:srgbClr val="333399"/>
                </a:solidFill>
                <a:latin typeface="Arial" charset="0"/>
                <a:ea typeface="黑体" pitchFamily="2" charset="-122"/>
              </a:rPr>
              <a:t>D </a:t>
            </a:r>
            <a:r>
              <a:rPr kumimoji="1" lang="zh-CN" altLang="en-US" sz="1800" b="0" u="none">
                <a:solidFill>
                  <a:srgbClr val="333399"/>
                </a:solidFill>
                <a:latin typeface="Arial" charset="0"/>
                <a:ea typeface="黑体" pitchFamily="2" charset="-122"/>
              </a:rPr>
              <a:t>类</a:t>
            </a:r>
          </a:p>
          <a:p>
            <a:pPr defTabSz="762000" eaLnBrk="0" hangingPunct="0"/>
            <a:r>
              <a:rPr kumimoji="1" lang="zh-CN" altLang="en-US" sz="1800" b="0" u="none">
                <a:solidFill>
                  <a:srgbClr val="333399"/>
                </a:solidFill>
                <a:latin typeface="Arial" charset="0"/>
                <a:ea typeface="黑体" pitchFamily="2" charset="-122"/>
              </a:rPr>
              <a:t>地址</a:t>
            </a:r>
          </a:p>
        </p:txBody>
      </p:sp>
      <p:sp>
        <p:nvSpPr>
          <p:cNvPr id="21509" name="Line 46"/>
          <p:cNvSpPr>
            <a:spLocks noChangeShapeType="1"/>
          </p:cNvSpPr>
          <p:nvPr/>
        </p:nvSpPr>
        <p:spPr bwMode="auto">
          <a:xfrm>
            <a:off x="1791620" y="3801442"/>
            <a:ext cx="0" cy="293688"/>
          </a:xfrm>
          <a:prstGeom prst="line">
            <a:avLst/>
          </a:prstGeom>
          <a:noFill/>
          <a:ln w="19050">
            <a:solidFill>
              <a:schemeClr val="tx1"/>
            </a:solidFill>
            <a:prstDash val="dash"/>
            <a:round/>
            <a:headEnd/>
            <a:tailEnd/>
          </a:ln>
        </p:spPr>
        <p:txBody>
          <a:bodyPr wrap="none" anchor="ctr"/>
          <a:lstStyle/>
          <a:p>
            <a:endParaRPr lang="zh-CN" altLang="en-US"/>
          </a:p>
        </p:txBody>
      </p:sp>
      <p:sp>
        <p:nvSpPr>
          <p:cNvPr id="21510" name="Rectangle 47"/>
          <p:cNvSpPr>
            <a:spLocks noChangeArrowheads="1"/>
          </p:cNvSpPr>
          <p:nvPr/>
        </p:nvSpPr>
        <p:spPr bwMode="auto">
          <a:xfrm>
            <a:off x="1050258" y="3776042"/>
            <a:ext cx="784225" cy="363538"/>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b="0" u="none">
                <a:solidFill>
                  <a:srgbClr val="333399"/>
                </a:solidFill>
                <a:latin typeface="Arial" charset="0"/>
                <a:ea typeface="黑体" pitchFamily="2" charset="-122"/>
              </a:rPr>
              <a:t>1</a:t>
            </a:r>
            <a:r>
              <a:rPr kumimoji="1" lang="en-US" altLang="zh-CN" sz="900" b="0" u="none">
                <a:solidFill>
                  <a:srgbClr val="333399"/>
                </a:solidFill>
                <a:latin typeface="Arial" charset="0"/>
                <a:ea typeface="黑体" pitchFamily="2" charset="-122"/>
              </a:rPr>
              <a:t> </a:t>
            </a:r>
            <a:r>
              <a:rPr kumimoji="1" lang="en-US" altLang="zh-CN" sz="1800" b="0" u="none">
                <a:solidFill>
                  <a:srgbClr val="333399"/>
                </a:solidFill>
                <a:latin typeface="Arial" charset="0"/>
                <a:ea typeface="黑体" pitchFamily="2" charset="-122"/>
              </a:rPr>
              <a:t>1</a:t>
            </a:r>
            <a:r>
              <a:rPr kumimoji="1" lang="en-US" altLang="zh-CN" sz="900" b="0" u="none">
                <a:solidFill>
                  <a:srgbClr val="333399"/>
                </a:solidFill>
                <a:latin typeface="Arial" charset="0"/>
                <a:ea typeface="黑体" pitchFamily="2" charset="-122"/>
              </a:rPr>
              <a:t> </a:t>
            </a:r>
            <a:r>
              <a:rPr kumimoji="1" lang="en-US" altLang="zh-CN" sz="1800" b="0" u="none">
                <a:solidFill>
                  <a:srgbClr val="333399"/>
                </a:solidFill>
                <a:latin typeface="Arial" charset="0"/>
                <a:ea typeface="黑体" pitchFamily="2" charset="-122"/>
              </a:rPr>
              <a:t>1</a:t>
            </a:r>
            <a:r>
              <a:rPr kumimoji="1" lang="en-US" altLang="zh-CN" sz="900" b="0" u="none">
                <a:solidFill>
                  <a:srgbClr val="333399"/>
                </a:solidFill>
                <a:latin typeface="Arial" charset="0"/>
                <a:ea typeface="黑体" pitchFamily="2" charset="-122"/>
              </a:rPr>
              <a:t> </a:t>
            </a:r>
            <a:r>
              <a:rPr kumimoji="1" lang="en-US" altLang="zh-CN" sz="1800" b="0" u="none">
                <a:solidFill>
                  <a:srgbClr val="333399"/>
                </a:solidFill>
                <a:latin typeface="Arial" charset="0"/>
                <a:ea typeface="黑体" pitchFamily="2" charset="-122"/>
              </a:rPr>
              <a:t>0</a:t>
            </a:r>
          </a:p>
        </p:txBody>
      </p:sp>
      <p:sp>
        <p:nvSpPr>
          <p:cNvPr id="21511" name="Rectangle 48"/>
          <p:cNvSpPr>
            <a:spLocks noChangeArrowheads="1"/>
          </p:cNvSpPr>
          <p:nvPr/>
        </p:nvSpPr>
        <p:spPr bwMode="auto">
          <a:xfrm>
            <a:off x="3342608" y="3780805"/>
            <a:ext cx="2228850" cy="363537"/>
          </a:xfrm>
          <a:prstGeom prst="rect">
            <a:avLst/>
          </a:prstGeom>
          <a:noFill/>
          <a:ln w="12700">
            <a:noFill/>
            <a:miter lim="800000"/>
            <a:headEnd/>
            <a:tailEnd/>
          </a:ln>
        </p:spPr>
        <p:txBody>
          <a:bodyPr lIns="90488" tIns="44450" rIns="90488" bIns="44450">
            <a:spAutoFit/>
          </a:bodyPr>
          <a:lstStyle/>
          <a:p>
            <a:pPr defTabSz="762000" eaLnBrk="0" hangingPunct="0"/>
            <a:r>
              <a:rPr kumimoji="1" lang="zh-CN" altLang="en-US" sz="1800" b="0" u="none">
                <a:solidFill>
                  <a:srgbClr val="333399"/>
                </a:solidFill>
                <a:latin typeface="Arial" charset="0"/>
                <a:ea typeface="黑体" pitchFamily="2" charset="-122"/>
              </a:rPr>
              <a:t>多播地址（</a:t>
            </a:r>
            <a:r>
              <a:rPr kumimoji="1" lang="en-US" altLang="zh-CN" sz="1800" b="0" u="none">
                <a:solidFill>
                  <a:srgbClr val="333399"/>
                </a:solidFill>
                <a:latin typeface="Arial" charset="0"/>
                <a:ea typeface="黑体" pitchFamily="2" charset="-122"/>
              </a:rPr>
              <a:t>28</a:t>
            </a:r>
            <a:r>
              <a:rPr kumimoji="1" lang="zh-CN" altLang="en-US" sz="1800" b="0" u="none">
                <a:solidFill>
                  <a:srgbClr val="333399"/>
                </a:solidFill>
                <a:latin typeface="Arial" charset="0"/>
                <a:ea typeface="黑体" pitchFamily="2" charset="-122"/>
              </a:rPr>
              <a:t>位）</a:t>
            </a:r>
          </a:p>
        </p:txBody>
      </p:sp>
    </p:spTree>
    <p:extLst>
      <p:ext uri="{BB962C8B-B14F-4D97-AF65-F5344CB8AC3E}">
        <p14:creationId xmlns:p14="http://schemas.microsoft.com/office/powerpoint/2010/main" xmlns="" val="3599493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idx="4294967295"/>
          </p:nvPr>
        </p:nvSpPr>
        <p:spPr>
          <a:xfrm>
            <a:off x="251520" y="665329"/>
            <a:ext cx="6429375" cy="560388"/>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D</a:t>
            </a:r>
            <a:r>
              <a:rPr lang="zh-CN" altLang="en-US" sz="2400" dirty="0" smtClean="0">
                <a:solidFill>
                  <a:srgbClr val="007D7A"/>
                </a:solidFill>
                <a:latin typeface="Times New Roman" pitchFamily="18" charset="0"/>
                <a:ea typeface="微软雅黑" pitchFamily="34" charset="-122"/>
                <a:cs typeface="Times New Roman" pitchFamily="18" charset="0"/>
              </a:rPr>
              <a:t>类</a:t>
            </a:r>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地址的进一步划分</a:t>
            </a:r>
          </a:p>
        </p:txBody>
      </p:sp>
      <p:grpSp>
        <p:nvGrpSpPr>
          <p:cNvPr id="2" name="Group 4"/>
          <p:cNvGrpSpPr>
            <a:grpSpLocks/>
          </p:cNvGrpSpPr>
          <p:nvPr/>
        </p:nvGrpSpPr>
        <p:grpSpPr bwMode="auto">
          <a:xfrm>
            <a:off x="445817" y="1306399"/>
            <a:ext cx="5688012" cy="2879725"/>
            <a:chOff x="3435" y="6996"/>
            <a:chExt cx="5025" cy="2784"/>
          </a:xfrm>
        </p:grpSpPr>
        <p:sp>
          <p:nvSpPr>
            <p:cNvPr id="23555" name="Text Box 5"/>
            <p:cNvSpPr txBox="1">
              <a:spLocks noChangeArrowheads="1"/>
            </p:cNvSpPr>
            <p:nvPr/>
          </p:nvSpPr>
          <p:spPr bwMode="auto">
            <a:xfrm>
              <a:off x="3870" y="8787"/>
              <a:ext cx="1440" cy="465"/>
            </a:xfrm>
            <a:prstGeom prst="rect">
              <a:avLst/>
            </a:prstGeom>
            <a:noFill/>
            <a:ln w="9525">
              <a:noFill/>
              <a:miter lim="800000"/>
              <a:headEnd/>
              <a:tailEnd/>
            </a:ln>
          </p:spPr>
          <p:txBody>
            <a:bodyPr/>
            <a:lstStyle/>
            <a:p>
              <a:pPr algn="just"/>
              <a:r>
                <a:rPr lang="en-US" altLang="zh-CN" sz="2000" b="0" u="none">
                  <a:solidFill>
                    <a:srgbClr val="1A3868"/>
                  </a:solidFill>
                </a:rPr>
                <a:t>224.0.0.255</a:t>
              </a:r>
            </a:p>
          </p:txBody>
        </p:sp>
        <p:sp>
          <p:nvSpPr>
            <p:cNvPr id="23556" name="Text Box 6"/>
            <p:cNvSpPr txBox="1">
              <a:spLocks noChangeArrowheads="1"/>
            </p:cNvSpPr>
            <p:nvPr/>
          </p:nvSpPr>
          <p:spPr bwMode="auto">
            <a:xfrm>
              <a:off x="3435" y="7524"/>
              <a:ext cx="1710" cy="465"/>
            </a:xfrm>
            <a:prstGeom prst="rect">
              <a:avLst/>
            </a:prstGeom>
            <a:noFill/>
            <a:ln w="9525">
              <a:noFill/>
              <a:miter lim="800000"/>
              <a:headEnd/>
              <a:tailEnd/>
            </a:ln>
          </p:spPr>
          <p:txBody>
            <a:bodyPr/>
            <a:lstStyle/>
            <a:p>
              <a:pPr algn="just"/>
              <a:r>
                <a:rPr lang="en-US" altLang="zh-CN" sz="2000" b="0" u="none">
                  <a:solidFill>
                    <a:srgbClr val="1A3868"/>
                  </a:solidFill>
                </a:rPr>
                <a:t>238.255.255.255</a:t>
              </a:r>
            </a:p>
          </p:txBody>
        </p:sp>
        <p:sp>
          <p:nvSpPr>
            <p:cNvPr id="23557" name="Text Box 7"/>
            <p:cNvSpPr txBox="1">
              <a:spLocks noChangeArrowheads="1"/>
            </p:cNvSpPr>
            <p:nvPr/>
          </p:nvSpPr>
          <p:spPr bwMode="auto">
            <a:xfrm>
              <a:off x="3435" y="6996"/>
              <a:ext cx="1710" cy="465"/>
            </a:xfrm>
            <a:prstGeom prst="rect">
              <a:avLst/>
            </a:prstGeom>
            <a:noFill/>
            <a:ln w="9525">
              <a:noFill/>
              <a:miter lim="800000"/>
              <a:headEnd/>
              <a:tailEnd/>
            </a:ln>
          </p:spPr>
          <p:txBody>
            <a:bodyPr/>
            <a:lstStyle/>
            <a:p>
              <a:pPr algn="just"/>
              <a:r>
                <a:rPr lang="en-US" altLang="zh-CN" sz="2000" b="0" u="none">
                  <a:solidFill>
                    <a:srgbClr val="1A3868"/>
                  </a:solidFill>
                </a:rPr>
                <a:t>239.255.255.255</a:t>
              </a:r>
            </a:p>
          </p:txBody>
        </p:sp>
        <p:sp>
          <p:nvSpPr>
            <p:cNvPr id="23558" name="Text Box 8"/>
            <p:cNvSpPr txBox="1">
              <a:spLocks noChangeArrowheads="1"/>
            </p:cNvSpPr>
            <p:nvPr/>
          </p:nvSpPr>
          <p:spPr bwMode="auto">
            <a:xfrm>
              <a:off x="4080" y="9315"/>
              <a:ext cx="1260" cy="465"/>
            </a:xfrm>
            <a:prstGeom prst="rect">
              <a:avLst/>
            </a:prstGeom>
            <a:noFill/>
            <a:ln w="9525">
              <a:noFill/>
              <a:miter lim="800000"/>
              <a:headEnd/>
              <a:tailEnd/>
            </a:ln>
          </p:spPr>
          <p:txBody>
            <a:bodyPr/>
            <a:lstStyle/>
            <a:p>
              <a:pPr algn="just"/>
              <a:r>
                <a:rPr lang="en-US" altLang="zh-CN" sz="2000" b="0" u="none">
                  <a:solidFill>
                    <a:srgbClr val="1A3868"/>
                  </a:solidFill>
                </a:rPr>
                <a:t>224.0.0.0</a:t>
              </a:r>
            </a:p>
          </p:txBody>
        </p:sp>
        <p:sp>
          <p:nvSpPr>
            <p:cNvPr id="23559" name="Rectangle 9"/>
            <p:cNvSpPr>
              <a:spLocks noChangeArrowheads="1"/>
            </p:cNvSpPr>
            <p:nvPr/>
          </p:nvSpPr>
          <p:spPr bwMode="auto">
            <a:xfrm>
              <a:off x="6300" y="7212"/>
              <a:ext cx="2160" cy="468"/>
            </a:xfrm>
            <a:prstGeom prst="rect">
              <a:avLst/>
            </a:prstGeom>
            <a:noFill/>
            <a:ln w="9525">
              <a:solidFill>
                <a:schemeClr val="tx1"/>
              </a:solidFill>
              <a:miter lim="800000"/>
              <a:headEnd/>
              <a:tailEnd/>
            </a:ln>
          </p:spPr>
          <p:txBody>
            <a:bodyPr/>
            <a:lstStyle/>
            <a:p>
              <a:pPr algn="ctr"/>
              <a:r>
                <a:rPr lang="zh-CN" altLang="en-US" sz="2000" b="0" u="none" dirty="0">
                  <a:solidFill>
                    <a:srgbClr val="1A3868"/>
                  </a:solidFill>
                </a:rPr>
                <a:t>本地管理多播地址</a:t>
              </a:r>
            </a:p>
          </p:txBody>
        </p:sp>
        <p:sp>
          <p:nvSpPr>
            <p:cNvPr id="23560" name="Rectangle 10"/>
            <p:cNvSpPr>
              <a:spLocks noChangeArrowheads="1"/>
            </p:cNvSpPr>
            <p:nvPr/>
          </p:nvSpPr>
          <p:spPr bwMode="auto">
            <a:xfrm>
              <a:off x="6300" y="7836"/>
              <a:ext cx="2160" cy="1092"/>
            </a:xfrm>
            <a:prstGeom prst="rect">
              <a:avLst/>
            </a:prstGeom>
            <a:noFill/>
            <a:ln w="9525">
              <a:solidFill>
                <a:schemeClr val="tx1"/>
              </a:solidFill>
              <a:miter lim="800000"/>
              <a:headEnd/>
              <a:tailEnd/>
            </a:ln>
          </p:spPr>
          <p:txBody>
            <a:bodyPr/>
            <a:lstStyle/>
            <a:p>
              <a:pPr algn="ctr"/>
              <a:endParaRPr lang="en-US" altLang="zh-CN" sz="2000" b="0" u="none">
                <a:solidFill>
                  <a:srgbClr val="1A3868"/>
                </a:solidFill>
              </a:endParaRPr>
            </a:p>
            <a:p>
              <a:pPr algn="ctr"/>
              <a:r>
                <a:rPr lang="zh-CN" altLang="en-US" sz="2000" b="0" u="none">
                  <a:solidFill>
                    <a:srgbClr val="1A3868"/>
                  </a:solidFill>
                </a:rPr>
                <a:t>用户多播地址</a:t>
              </a:r>
            </a:p>
          </p:txBody>
        </p:sp>
        <p:sp>
          <p:nvSpPr>
            <p:cNvPr id="23561" name="Rectangle 11"/>
            <p:cNvSpPr>
              <a:spLocks noChangeArrowheads="1"/>
            </p:cNvSpPr>
            <p:nvPr/>
          </p:nvSpPr>
          <p:spPr bwMode="auto">
            <a:xfrm>
              <a:off x="6300" y="9084"/>
              <a:ext cx="2160" cy="468"/>
            </a:xfrm>
            <a:prstGeom prst="rect">
              <a:avLst/>
            </a:prstGeom>
            <a:noFill/>
            <a:ln w="9525">
              <a:solidFill>
                <a:schemeClr val="tx1"/>
              </a:solidFill>
              <a:miter lim="800000"/>
              <a:headEnd/>
              <a:tailEnd/>
            </a:ln>
          </p:spPr>
          <p:txBody>
            <a:bodyPr/>
            <a:lstStyle/>
            <a:p>
              <a:pPr algn="ctr"/>
              <a:r>
                <a:rPr lang="zh-CN" altLang="en-US" sz="2000" b="0" u="none">
                  <a:solidFill>
                    <a:srgbClr val="1A3868"/>
                  </a:solidFill>
                </a:rPr>
                <a:t>保留多播地址</a:t>
              </a:r>
            </a:p>
          </p:txBody>
        </p:sp>
        <p:sp>
          <p:nvSpPr>
            <p:cNvPr id="23562" name="Line 12"/>
            <p:cNvSpPr>
              <a:spLocks noChangeShapeType="1"/>
            </p:cNvSpPr>
            <p:nvPr/>
          </p:nvSpPr>
          <p:spPr bwMode="auto">
            <a:xfrm flipH="1">
              <a:off x="5220" y="9552"/>
              <a:ext cx="720" cy="0"/>
            </a:xfrm>
            <a:prstGeom prst="line">
              <a:avLst/>
            </a:prstGeom>
            <a:noFill/>
            <a:ln w="9525">
              <a:solidFill>
                <a:schemeClr val="tx1"/>
              </a:solidFill>
              <a:round/>
              <a:headEnd/>
              <a:tailEnd/>
            </a:ln>
          </p:spPr>
          <p:txBody>
            <a:bodyPr/>
            <a:lstStyle/>
            <a:p>
              <a:endParaRPr lang="zh-CN" altLang="en-US"/>
            </a:p>
          </p:txBody>
        </p:sp>
        <p:sp>
          <p:nvSpPr>
            <p:cNvPr id="23563" name="Line 13"/>
            <p:cNvSpPr>
              <a:spLocks noChangeShapeType="1"/>
            </p:cNvSpPr>
            <p:nvPr/>
          </p:nvSpPr>
          <p:spPr bwMode="auto">
            <a:xfrm flipH="1">
              <a:off x="5220" y="9009"/>
              <a:ext cx="720" cy="0"/>
            </a:xfrm>
            <a:prstGeom prst="line">
              <a:avLst/>
            </a:prstGeom>
            <a:noFill/>
            <a:ln w="9525">
              <a:solidFill>
                <a:schemeClr val="tx1"/>
              </a:solidFill>
              <a:round/>
              <a:headEnd/>
              <a:tailEnd/>
            </a:ln>
          </p:spPr>
          <p:txBody>
            <a:bodyPr/>
            <a:lstStyle/>
            <a:p>
              <a:endParaRPr lang="zh-CN" altLang="en-US"/>
            </a:p>
          </p:txBody>
        </p:sp>
        <p:sp>
          <p:nvSpPr>
            <p:cNvPr id="23564" name="Line 14"/>
            <p:cNvSpPr>
              <a:spLocks noChangeShapeType="1"/>
            </p:cNvSpPr>
            <p:nvPr/>
          </p:nvSpPr>
          <p:spPr bwMode="auto">
            <a:xfrm flipH="1">
              <a:off x="5220" y="7761"/>
              <a:ext cx="720" cy="0"/>
            </a:xfrm>
            <a:prstGeom prst="line">
              <a:avLst/>
            </a:prstGeom>
            <a:noFill/>
            <a:ln w="9525">
              <a:solidFill>
                <a:schemeClr val="tx1"/>
              </a:solidFill>
              <a:round/>
              <a:headEnd/>
              <a:tailEnd/>
            </a:ln>
          </p:spPr>
          <p:txBody>
            <a:bodyPr/>
            <a:lstStyle/>
            <a:p>
              <a:endParaRPr lang="zh-CN" altLang="en-US"/>
            </a:p>
          </p:txBody>
        </p:sp>
        <p:sp>
          <p:nvSpPr>
            <p:cNvPr id="23565" name="Line 15"/>
            <p:cNvSpPr>
              <a:spLocks noChangeShapeType="1"/>
            </p:cNvSpPr>
            <p:nvPr/>
          </p:nvSpPr>
          <p:spPr bwMode="auto">
            <a:xfrm flipH="1">
              <a:off x="5220" y="7212"/>
              <a:ext cx="720" cy="0"/>
            </a:xfrm>
            <a:prstGeom prst="line">
              <a:avLst/>
            </a:prstGeom>
            <a:noFill/>
            <a:ln w="9525">
              <a:solidFill>
                <a:schemeClr val="tx1"/>
              </a:solidFill>
              <a:round/>
              <a:headEnd/>
              <a:tailEnd/>
            </a:ln>
          </p:spPr>
          <p:txBody>
            <a:bodyPr/>
            <a:lstStyle/>
            <a:p>
              <a:endParaRPr lang="zh-CN" altLang="en-US"/>
            </a:p>
          </p:txBody>
        </p:sp>
        <p:sp>
          <p:nvSpPr>
            <p:cNvPr id="23566" name="Line 16"/>
            <p:cNvSpPr>
              <a:spLocks noChangeShapeType="1"/>
            </p:cNvSpPr>
            <p:nvPr/>
          </p:nvSpPr>
          <p:spPr bwMode="auto">
            <a:xfrm>
              <a:off x="5580" y="7212"/>
              <a:ext cx="0" cy="534"/>
            </a:xfrm>
            <a:prstGeom prst="line">
              <a:avLst/>
            </a:prstGeom>
            <a:noFill/>
            <a:ln w="9525">
              <a:solidFill>
                <a:schemeClr val="tx1"/>
              </a:solidFill>
              <a:round/>
              <a:headEnd type="triangle" w="sm" len="sm"/>
              <a:tailEnd type="triangle" w="sm" len="sm"/>
            </a:ln>
          </p:spPr>
          <p:txBody>
            <a:bodyPr/>
            <a:lstStyle/>
            <a:p>
              <a:endParaRPr lang="zh-CN" altLang="en-US"/>
            </a:p>
          </p:txBody>
        </p:sp>
        <p:sp>
          <p:nvSpPr>
            <p:cNvPr id="23567" name="Line 17"/>
            <p:cNvSpPr>
              <a:spLocks noChangeShapeType="1"/>
            </p:cNvSpPr>
            <p:nvPr/>
          </p:nvSpPr>
          <p:spPr bwMode="auto">
            <a:xfrm>
              <a:off x="5580" y="7761"/>
              <a:ext cx="0" cy="1248"/>
            </a:xfrm>
            <a:prstGeom prst="line">
              <a:avLst/>
            </a:prstGeom>
            <a:noFill/>
            <a:ln w="9525">
              <a:solidFill>
                <a:schemeClr val="tx1"/>
              </a:solidFill>
              <a:round/>
              <a:headEnd type="triangle" w="sm" len="sm"/>
              <a:tailEnd type="triangle" w="sm" len="sm"/>
            </a:ln>
          </p:spPr>
          <p:txBody>
            <a:bodyPr/>
            <a:lstStyle/>
            <a:p>
              <a:endParaRPr lang="zh-CN" altLang="en-US"/>
            </a:p>
          </p:txBody>
        </p:sp>
        <p:sp>
          <p:nvSpPr>
            <p:cNvPr id="23568" name="Line 18"/>
            <p:cNvSpPr>
              <a:spLocks noChangeShapeType="1"/>
            </p:cNvSpPr>
            <p:nvPr/>
          </p:nvSpPr>
          <p:spPr bwMode="auto">
            <a:xfrm>
              <a:off x="5580" y="9024"/>
              <a:ext cx="0" cy="534"/>
            </a:xfrm>
            <a:prstGeom prst="line">
              <a:avLst/>
            </a:prstGeom>
            <a:noFill/>
            <a:ln w="9525">
              <a:solidFill>
                <a:schemeClr val="tx1"/>
              </a:solidFill>
              <a:round/>
              <a:headEnd type="triangle" w="sm" len="sm"/>
              <a:tailEnd type="triangle" w="sm" len="sm"/>
            </a:ln>
          </p:spPr>
          <p:txBody>
            <a:bodyPr/>
            <a:lstStyle/>
            <a:p>
              <a:endParaRPr lang="zh-CN" altLang="en-US"/>
            </a:p>
          </p:txBody>
        </p:sp>
      </p:grpSp>
      <p:sp>
        <p:nvSpPr>
          <p:cNvPr id="3" name="矩形 2"/>
          <p:cNvSpPr/>
          <p:nvPr/>
        </p:nvSpPr>
        <p:spPr>
          <a:xfrm>
            <a:off x="219430" y="4149169"/>
            <a:ext cx="7088874" cy="1015663"/>
          </a:xfrm>
          <a:prstGeom prst="rect">
            <a:avLst/>
          </a:prstGeom>
        </p:spPr>
        <p:txBody>
          <a:bodyPr wrap="square">
            <a:spAutoFit/>
          </a:bodyPr>
          <a:lstStyle/>
          <a:p>
            <a:r>
              <a:rPr lang="en-US" altLang="zh-CN" sz="2000" b="0" u="none" dirty="0" smtClean="0">
                <a:solidFill>
                  <a:srgbClr val="1A3868"/>
                </a:solidFill>
              </a:rPr>
              <a:t>224.0.0.1</a:t>
            </a:r>
            <a:r>
              <a:rPr lang="zh-CN" altLang="en-US" sz="2000" b="0" u="none" dirty="0">
                <a:solidFill>
                  <a:srgbClr val="1A3868"/>
                </a:solidFill>
              </a:rPr>
              <a:t>指定为本网所有参加多播的主机和路由器使用；</a:t>
            </a:r>
            <a:r>
              <a:rPr lang="en-US" altLang="zh-CN" sz="2000" b="0" u="none" dirty="0">
                <a:solidFill>
                  <a:srgbClr val="1A3868"/>
                </a:solidFill>
              </a:rPr>
              <a:t>224.0.0.11</a:t>
            </a:r>
            <a:r>
              <a:rPr lang="zh-CN" altLang="en-US" sz="2000" b="0" u="none" dirty="0">
                <a:solidFill>
                  <a:srgbClr val="1A3868"/>
                </a:solidFill>
              </a:rPr>
              <a:t>指定为移动代理的地址</a:t>
            </a:r>
            <a:r>
              <a:rPr lang="zh-CN" altLang="en-US" sz="2000" b="0" u="none" dirty="0" smtClean="0">
                <a:solidFill>
                  <a:srgbClr val="1A3868"/>
                </a:solidFill>
              </a:rPr>
              <a:t>；</a:t>
            </a:r>
            <a:r>
              <a:rPr lang="en-US" altLang="zh-CN" sz="2000" b="0" u="none" dirty="0" smtClean="0">
                <a:solidFill>
                  <a:srgbClr val="1A3868"/>
                </a:solidFill>
              </a:rPr>
              <a:t>224.0.1.1</a:t>
            </a:r>
            <a:r>
              <a:rPr lang="zh-CN" altLang="en-US" sz="2000" b="0" u="none" dirty="0">
                <a:solidFill>
                  <a:srgbClr val="1A3868"/>
                </a:solidFill>
              </a:rPr>
              <a:t>～</a:t>
            </a:r>
            <a:r>
              <a:rPr lang="en-US" altLang="zh-CN" sz="2000" b="0" u="none" dirty="0">
                <a:solidFill>
                  <a:srgbClr val="1A3868"/>
                </a:solidFill>
              </a:rPr>
              <a:t>224.0.1.18</a:t>
            </a:r>
            <a:r>
              <a:rPr lang="zh-CN" altLang="en-US" sz="2000" b="0" u="none" dirty="0">
                <a:solidFill>
                  <a:srgbClr val="1A3868"/>
                </a:solidFill>
              </a:rPr>
              <a:t>被预留为电视会议等多播的应用</a:t>
            </a:r>
            <a:r>
              <a:rPr lang="zh-CN" altLang="en-US" sz="2000" b="0" u="none" dirty="0" smtClean="0">
                <a:solidFill>
                  <a:srgbClr val="1A3868"/>
                </a:solidFill>
              </a:rPr>
              <a:t>；等等，</a:t>
            </a:r>
            <a:endParaRPr lang="en-US" altLang="zh-CN" sz="2000" b="0" u="none" dirty="0">
              <a:solidFill>
                <a:srgbClr val="1A3868"/>
              </a:solidFill>
            </a:endParaRPr>
          </a:p>
        </p:txBody>
      </p:sp>
    </p:spTree>
    <p:extLst>
      <p:ext uri="{BB962C8B-B14F-4D97-AF65-F5344CB8AC3E}">
        <p14:creationId xmlns:p14="http://schemas.microsoft.com/office/powerpoint/2010/main" xmlns="" val="393521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标题 1"/>
          <p:cNvSpPr>
            <a:spLocks noGrp="1"/>
          </p:cNvSpPr>
          <p:nvPr>
            <p:ph type="title" idx="4294967295"/>
          </p:nvPr>
        </p:nvSpPr>
        <p:spPr>
          <a:xfrm>
            <a:off x="385774" y="613700"/>
            <a:ext cx="6429375" cy="722313"/>
          </a:xfrm>
        </p:spPr>
        <p:txBody>
          <a:bodyPr/>
          <a:lstStyle/>
          <a:p>
            <a:pPr algn="l"/>
            <a:r>
              <a:rPr lang="zh-CN" altLang="en-US" sz="2400" dirty="0">
                <a:solidFill>
                  <a:srgbClr val="007D7A"/>
                </a:solidFill>
                <a:latin typeface="Times New Roman" pitchFamily="18" charset="0"/>
                <a:ea typeface="微软雅黑" pitchFamily="34" charset="-122"/>
                <a:cs typeface="Times New Roman" pitchFamily="18" charset="0"/>
              </a:rPr>
              <a:t>互联网</a:t>
            </a:r>
            <a:r>
              <a:rPr lang="zh-CN" altLang="en-US" sz="2400" dirty="0" smtClean="0">
                <a:solidFill>
                  <a:srgbClr val="007D7A"/>
                </a:solidFill>
                <a:latin typeface="Times New Roman" pitchFamily="18" charset="0"/>
                <a:ea typeface="微软雅黑" pitchFamily="34" charset="-122"/>
                <a:cs typeface="Times New Roman" pitchFamily="18" charset="0"/>
              </a:rPr>
              <a:t>多播的最后阶段：局域网上的硬件多播</a:t>
            </a:r>
          </a:p>
        </p:txBody>
      </p:sp>
      <p:sp>
        <p:nvSpPr>
          <p:cNvPr id="6144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7" name="内容占位符 2"/>
          <p:cNvSpPr txBox="1">
            <a:spLocks/>
          </p:cNvSpPr>
          <p:nvPr/>
        </p:nvSpPr>
        <p:spPr bwMode="auto">
          <a:xfrm>
            <a:off x="399728" y="1233819"/>
            <a:ext cx="7272808" cy="1728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267326"/>
                </a:solidFill>
                <a:latin typeface="Arial" charset="0"/>
                <a:ea typeface="+mn-ea"/>
                <a:cs typeface="+mn-cs"/>
              </a:defRPr>
            </a:lvl1pPr>
            <a:lvl2pPr marL="742950" indent="-285750" algn="l" rtl="0" eaLnBrk="0" fontAlgn="base" hangingPunct="0">
              <a:spcBef>
                <a:spcPct val="20000"/>
              </a:spcBef>
              <a:spcAft>
                <a:spcPct val="0"/>
              </a:spcAft>
              <a:buChar char="–"/>
              <a:defRPr sz="2000">
                <a:solidFill>
                  <a:srgbClr val="267326"/>
                </a:solidFill>
                <a:latin typeface="Arial" charset="0"/>
                <a:ea typeface="+mn-ea"/>
              </a:defRPr>
            </a:lvl2pPr>
            <a:lvl3pPr marL="1143000" indent="-228600" algn="l" rtl="0" eaLnBrk="0" fontAlgn="base" hangingPunct="0">
              <a:spcBef>
                <a:spcPct val="20000"/>
              </a:spcBef>
              <a:spcAft>
                <a:spcPct val="0"/>
              </a:spcAft>
              <a:buChar char="•"/>
              <a:defRPr sz="2000">
                <a:solidFill>
                  <a:srgbClr val="267326"/>
                </a:solidFill>
                <a:latin typeface="Arial" charset="0"/>
                <a:ea typeface="+mn-ea"/>
              </a:defRPr>
            </a:lvl3pPr>
            <a:lvl4pPr marL="1600200" indent="-228600" algn="l" rtl="0" eaLnBrk="0" fontAlgn="base" hangingPunct="0">
              <a:spcBef>
                <a:spcPct val="20000"/>
              </a:spcBef>
              <a:spcAft>
                <a:spcPct val="0"/>
              </a:spcAft>
              <a:buChar char="–"/>
              <a:defRPr sz="2000">
                <a:solidFill>
                  <a:srgbClr val="267326"/>
                </a:solidFill>
                <a:latin typeface="Arial" charset="0"/>
                <a:ea typeface="+mn-ea"/>
              </a:defRPr>
            </a:lvl4pPr>
            <a:lvl5pPr marL="2057400" indent="-228600" algn="l" rtl="0" eaLnBrk="0" fontAlgn="base" hangingPunct="0">
              <a:spcBef>
                <a:spcPct val="20000"/>
              </a:spcBef>
              <a:spcAft>
                <a:spcPct val="0"/>
              </a:spcAft>
              <a:buChar char="»"/>
              <a:defRPr sz="2000">
                <a:solidFill>
                  <a:srgbClr val="267326"/>
                </a:solidFill>
                <a:latin typeface="Arial" charset="0"/>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a:lstStyle>
          <a:p>
            <a:pPr marL="0" indent="0">
              <a:buNone/>
            </a:pPr>
            <a:r>
              <a:rPr lang="zh-CN" altLang="en-US" sz="2000" b="0" u="none" dirty="0" smtClean="0">
                <a:solidFill>
                  <a:srgbClr val="1A3868"/>
                </a:solidFill>
                <a:latin typeface="Times New Roman" pitchFamily="18" charset="0"/>
                <a:ea typeface="微软雅黑" pitchFamily="34" charset="-122"/>
                <a:cs typeface="Times New Roman" pitchFamily="18" charset="0"/>
              </a:rPr>
              <a:t>多播</a:t>
            </a:r>
            <a:r>
              <a:rPr lang="zh-CN" altLang="en-US" sz="2000" b="0" u="none" dirty="0">
                <a:solidFill>
                  <a:srgbClr val="1A3868"/>
                </a:solidFill>
                <a:latin typeface="Times New Roman" pitchFamily="18" charset="0"/>
                <a:ea typeface="微软雅黑" pitchFamily="34" charset="-122"/>
                <a:cs typeface="Times New Roman" pitchFamily="18" charset="0"/>
              </a:rPr>
              <a:t>的</a:t>
            </a:r>
            <a:r>
              <a:rPr lang="zh-CN" altLang="en-US" sz="2000" b="0" u="none" dirty="0" smtClean="0">
                <a:solidFill>
                  <a:srgbClr val="1A3868"/>
                </a:solidFill>
                <a:latin typeface="Times New Roman" pitchFamily="18" charset="0"/>
                <a:ea typeface="微软雅黑" pitchFamily="34" charset="-122"/>
                <a:cs typeface="Times New Roman" pitchFamily="18" charset="0"/>
              </a:rPr>
              <a:t>参与者计算出多播</a:t>
            </a:r>
            <a:r>
              <a:rPr lang="en-US" altLang="zh-CN" sz="2000" b="0" u="none" dirty="0">
                <a:solidFill>
                  <a:srgbClr val="1A3868"/>
                </a:solidFill>
                <a:latin typeface="Times New Roman" pitchFamily="18" charset="0"/>
                <a:ea typeface="微软雅黑" pitchFamily="34" charset="-122"/>
                <a:cs typeface="Times New Roman" pitchFamily="18" charset="0"/>
              </a:rPr>
              <a:t>IP</a:t>
            </a:r>
            <a:r>
              <a:rPr lang="zh-CN" altLang="en-US" sz="2000" b="0" u="none" dirty="0">
                <a:solidFill>
                  <a:srgbClr val="1A3868"/>
                </a:solidFill>
                <a:latin typeface="Times New Roman" pitchFamily="18" charset="0"/>
                <a:ea typeface="微软雅黑" pitchFamily="34" charset="-122"/>
                <a:cs typeface="Times New Roman" pitchFamily="18" charset="0"/>
              </a:rPr>
              <a:t>对应的</a:t>
            </a:r>
            <a:r>
              <a:rPr lang="en-US" altLang="zh-CN" sz="2000" b="0" u="none" dirty="0">
                <a:solidFill>
                  <a:srgbClr val="1A3868"/>
                </a:solidFill>
                <a:latin typeface="Times New Roman" pitchFamily="18" charset="0"/>
                <a:ea typeface="微软雅黑" pitchFamily="34" charset="-122"/>
                <a:cs typeface="Times New Roman" pitchFamily="18" charset="0"/>
              </a:rPr>
              <a:t>MAC</a:t>
            </a:r>
            <a:r>
              <a:rPr lang="zh-CN" altLang="en-US" sz="2000" b="0" u="none" dirty="0">
                <a:solidFill>
                  <a:srgbClr val="1A3868"/>
                </a:solidFill>
                <a:latin typeface="Times New Roman" pitchFamily="18" charset="0"/>
                <a:ea typeface="微软雅黑" pitchFamily="34" charset="-122"/>
                <a:cs typeface="Times New Roman" pitchFamily="18" charset="0"/>
              </a:rPr>
              <a:t>地址</a:t>
            </a:r>
            <a:endParaRPr lang="en-US" altLang="zh-CN" sz="2000" b="0" u="none" dirty="0">
              <a:solidFill>
                <a:srgbClr val="1A3868"/>
              </a:solidFill>
              <a:latin typeface="Times New Roman" pitchFamily="18" charset="0"/>
              <a:ea typeface="微软雅黑" pitchFamily="34" charset="-122"/>
              <a:cs typeface="Times New Roman" pitchFamily="18" charset="0"/>
            </a:endParaRPr>
          </a:p>
          <a:p>
            <a:pPr>
              <a:buNone/>
            </a:pPr>
            <a:r>
              <a:rPr lang="en-US" altLang="zh-CN" sz="2000" b="0" u="none" dirty="0" smtClean="0">
                <a:solidFill>
                  <a:srgbClr val="1A3868"/>
                </a:solidFill>
                <a:latin typeface="Times New Roman" pitchFamily="18" charset="0"/>
                <a:ea typeface="微软雅黑" pitchFamily="34" charset="-122"/>
                <a:cs typeface="Times New Roman" pitchFamily="18" charset="0"/>
              </a:rPr>
              <a:t>Ethernet</a:t>
            </a:r>
            <a:r>
              <a:rPr lang="zh-CN" altLang="en-US" sz="2000" b="0" u="none" dirty="0" smtClean="0">
                <a:solidFill>
                  <a:srgbClr val="1A3868"/>
                </a:solidFill>
                <a:latin typeface="Times New Roman" pitchFamily="18" charset="0"/>
                <a:ea typeface="微软雅黑" pitchFamily="34" charset="-122"/>
                <a:cs typeface="Times New Roman" pitchFamily="18" charset="0"/>
              </a:rPr>
              <a:t>多播地址：</a:t>
            </a:r>
            <a:r>
              <a:rPr lang="en-US" altLang="zh-CN" sz="2000" b="0" u="none" dirty="0" smtClean="0">
                <a:solidFill>
                  <a:srgbClr val="1A3868"/>
                </a:solidFill>
                <a:latin typeface="Times New Roman" pitchFamily="18" charset="0"/>
                <a:ea typeface="微软雅黑" pitchFamily="34" charset="-122"/>
                <a:cs typeface="Times New Roman" pitchFamily="18" charset="0"/>
              </a:rPr>
              <a:t>01:00:5e:00:00:00 ~01:00:5e:7f:ff:ff</a:t>
            </a:r>
          </a:p>
          <a:p>
            <a:pPr>
              <a:buNone/>
            </a:pPr>
            <a:r>
              <a:rPr lang="zh-CN" altLang="en-US" sz="2000" b="0" u="none" dirty="0">
                <a:solidFill>
                  <a:srgbClr val="1A3868"/>
                </a:solidFill>
                <a:latin typeface="Times New Roman" pitchFamily="18" charset="0"/>
                <a:ea typeface="微软雅黑" pitchFamily="34" charset="-122"/>
                <a:cs typeface="Times New Roman" pitchFamily="18" charset="0"/>
              </a:rPr>
              <a:t>互联网</a:t>
            </a:r>
            <a:r>
              <a:rPr lang="zh-CN" altLang="en-US" sz="2000" b="0" u="none" dirty="0" smtClean="0">
                <a:solidFill>
                  <a:srgbClr val="1A3868"/>
                </a:solidFill>
                <a:latin typeface="Times New Roman" pitchFamily="18" charset="0"/>
                <a:ea typeface="微软雅黑" pitchFamily="34" charset="-122"/>
                <a:cs typeface="Times New Roman" pitchFamily="18" charset="0"/>
              </a:rPr>
              <a:t>号码指派管理局</a:t>
            </a:r>
            <a:r>
              <a:rPr lang="en-US" altLang="zh-CN" sz="2000" b="0" u="none" dirty="0" smtClean="0">
                <a:solidFill>
                  <a:srgbClr val="1A3868"/>
                </a:solidFill>
                <a:latin typeface="Times New Roman" pitchFamily="18" charset="0"/>
                <a:ea typeface="微软雅黑" pitchFamily="34" charset="-122"/>
                <a:cs typeface="Times New Roman" pitchFamily="18" charset="0"/>
              </a:rPr>
              <a:t>IANA</a:t>
            </a:r>
            <a:r>
              <a:rPr lang="zh-CN" altLang="en-US" sz="2000" b="0" u="none" dirty="0" smtClean="0">
                <a:solidFill>
                  <a:srgbClr val="1A3868"/>
                </a:solidFill>
                <a:latin typeface="Times New Roman" pitchFamily="18" charset="0"/>
                <a:ea typeface="微软雅黑" pitchFamily="34" charset="-122"/>
                <a:cs typeface="Times New Roman" pitchFamily="18" charset="0"/>
              </a:rPr>
              <a:t>拥有</a:t>
            </a:r>
            <a:r>
              <a:rPr lang="en-US" altLang="zh-CN" sz="2000" b="0" u="none" dirty="0">
                <a:solidFill>
                  <a:srgbClr val="1A3868"/>
                </a:solidFill>
                <a:latin typeface="Times New Roman" pitchFamily="18" charset="0"/>
                <a:ea typeface="微软雅黑" pitchFamily="34" charset="-122"/>
                <a:cs typeface="Times New Roman" pitchFamily="18" charset="0"/>
              </a:rPr>
              <a:t>01:00:5e</a:t>
            </a:r>
          </a:p>
        </p:txBody>
      </p:sp>
      <p:sp>
        <p:nvSpPr>
          <p:cNvPr id="8" name="矩形 7"/>
          <p:cNvSpPr/>
          <p:nvPr/>
        </p:nvSpPr>
        <p:spPr>
          <a:xfrm>
            <a:off x="2836758" y="2719958"/>
            <a:ext cx="5181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u="none" dirty="0">
              <a:solidFill>
                <a:srgbClr val="002060"/>
              </a:solidFill>
              <a:ea typeface="黑体" panose="02010609060101010101" pitchFamily="2" charset="-122"/>
            </a:endParaRPr>
          </a:p>
        </p:txBody>
      </p:sp>
      <p:sp>
        <p:nvSpPr>
          <p:cNvPr id="9" name="矩形 8"/>
          <p:cNvSpPr/>
          <p:nvPr/>
        </p:nvSpPr>
        <p:spPr>
          <a:xfrm>
            <a:off x="251520" y="3542020"/>
            <a:ext cx="7772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u="none" dirty="0">
              <a:solidFill>
                <a:srgbClr val="002060"/>
              </a:solidFill>
              <a:ea typeface="黑体" panose="02010609060101010101" pitchFamily="2" charset="-122"/>
            </a:endParaRPr>
          </a:p>
        </p:txBody>
      </p:sp>
      <p:cxnSp>
        <p:nvCxnSpPr>
          <p:cNvPr id="10" name="直接连接符 9"/>
          <p:cNvCxnSpPr/>
          <p:nvPr/>
        </p:nvCxnSpPr>
        <p:spPr>
          <a:xfrm>
            <a:off x="3674958" y="2719958"/>
            <a:ext cx="0" cy="45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65558" y="2719958"/>
            <a:ext cx="0"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2836758" y="2719958"/>
            <a:ext cx="629147" cy="369332"/>
          </a:xfrm>
          <a:prstGeom prst="rect">
            <a:avLst/>
          </a:prstGeom>
          <a:noFill/>
        </p:spPr>
        <p:txBody>
          <a:bodyPr wrap="none" rtlCol="0">
            <a:spAutoFit/>
          </a:bodyPr>
          <a:lstStyle/>
          <a:p>
            <a:r>
              <a:rPr lang="en-US" altLang="zh-CN" sz="1800" b="0" u="none" dirty="0" smtClean="0">
                <a:solidFill>
                  <a:srgbClr val="002060"/>
                </a:solidFill>
                <a:ea typeface="黑体" panose="02010609060101010101" pitchFamily="2" charset="-122"/>
              </a:rPr>
              <a:t>1110</a:t>
            </a:r>
            <a:endParaRPr lang="zh-CN" altLang="en-US" sz="1800" b="0" u="none" dirty="0">
              <a:solidFill>
                <a:srgbClr val="002060"/>
              </a:solidFill>
              <a:ea typeface="黑体" panose="02010609060101010101" pitchFamily="2" charset="-122"/>
            </a:endParaRPr>
          </a:p>
        </p:txBody>
      </p:sp>
      <p:sp>
        <p:nvSpPr>
          <p:cNvPr id="13" name="TextBox 11"/>
          <p:cNvSpPr txBox="1"/>
          <p:nvPr/>
        </p:nvSpPr>
        <p:spPr>
          <a:xfrm>
            <a:off x="3827358" y="2719958"/>
            <a:ext cx="532518" cy="369332"/>
          </a:xfrm>
          <a:prstGeom prst="rect">
            <a:avLst/>
          </a:prstGeom>
          <a:noFill/>
        </p:spPr>
        <p:txBody>
          <a:bodyPr wrap="none" rtlCol="0">
            <a:spAutoFit/>
          </a:bodyPr>
          <a:lstStyle/>
          <a:p>
            <a:r>
              <a:rPr lang="en-US" altLang="zh-CN" sz="1800" b="0" u="none" dirty="0" smtClean="0">
                <a:solidFill>
                  <a:srgbClr val="002060"/>
                </a:solidFill>
                <a:ea typeface="黑体" panose="02010609060101010101" pitchFamily="2" charset="-122"/>
              </a:rPr>
              <a:t>5</a:t>
            </a:r>
            <a:r>
              <a:rPr lang="zh-CN" altLang="en-US" sz="1800" b="0" u="none" dirty="0" smtClean="0">
                <a:solidFill>
                  <a:srgbClr val="002060"/>
                </a:solidFill>
                <a:ea typeface="黑体" panose="02010609060101010101" pitchFamily="2" charset="-122"/>
              </a:rPr>
              <a:t>位</a:t>
            </a:r>
            <a:endParaRPr lang="zh-CN" altLang="en-US" sz="1800" b="0" u="none" dirty="0">
              <a:solidFill>
                <a:srgbClr val="002060"/>
              </a:solidFill>
              <a:ea typeface="黑体" panose="02010609060101010101" pitchFamily="2" charset="-122"/>
            </a:endParaRPr>
          </a:p>
        </p:txBody>
      </p:sp>
      <p:sp>
        <p:nvSpPr>
          <p:cNvPr id="14" name="TextBox 12"/>
          <p:cNvSpPr txBox="1"/>
          <p:nvPr/>
        </p:nvSpPr>
        <p:spPr>
          <a:xfrm>
            <a:off x="5808558" y="2719958"/>
            <a:ext cx="647934" cy="369332"/>
          </a:xfrm>
          <a:prstGeom prst="rect">
            <a:avLst/>
          </a:prstGeom>
          <a:noFill/>
        </p:spPr>
        <p:txBody>
          <a:bodyPr wrap="none" rtlCol="0">
            <a:spAutoFit/>
          </a:bodyPr>
          <a:lstStyle/>
          <a:p>
            <a:r>
              <a:rPr lang="en-US" altLang="zh-CN" sz="1800" b="0" u="none" dirty="0" smtClean="0">
                <a:solidFill>
                  <a:srgbClr val="002060"/>
                </a:solidFill>
                <a:ea typeface="黑体" panose="02010609060101010101" pitchFamily="2" charset="-122"/>
              </a:rPr>
              <a:t>23</a:t>
            </a:r>
            <a:r>
              <a:rPr lang="zh-CN" altLang="en-US" sz="1800" b="0" u="none" dirty="0" smtClean="0">
                <a:solidFill>
                  <a:srgbClr val="002060"/>
                </a:solidFill>
                <a:ea typeface="黑体" panose="02010609060101010101" pitchFamily="2" charset="-122"/>
              </a:rPr>
              <a:t>位</a:t>
            </a:r>
            <a:endParaRPr lang="zh-CN" altLang="en-US" sz="1800" b="0" u="none" dirty="0">
              <a:solidFill>
                <a:srgbClr val="002060"/>
              </a:solidFill>
              <a:ea typeface="黑体" panose="02010609060101010101" pitchFamily="2" charset="-122"/>
            </a:endParaRPr>
          </a:p>
        </p:txBody>
      </p:sp>
      <p:sp>
        <p:nvSpPr>
          <p:cNvPr id="15" name="TextBox 13"/>
          <p:cNvSpPr txBox="1"/>
          <p:nvPr/>
        </p:nvSpPr>
        <p:spPr>
          <a:xfrm>
            <a:off x="5232232" y="2291181"/>
            <a:ext cx="1513556" cy="369332"/>
          </a:xfrm>
          <a:prstGeom prst="rect">
            <a:avLst/>
          </a:prstGeom>
          <a:noFill/>
        </p:spPr>
        <p:txBody>
          <a:bodyPr wrap="none" rtlCol="0">
            <a:spAutoFit/>
          </a:bodyPr>
          <a:lstStyle/>
          <a:p>
            <a:r>
              <a:rPr lang="en-US" altLang="zh-CN" sz="1800" u="none" dirty="0" smtClean="0">
                <a:solidFill>
                  <a:srgbClr val="002060"/>
                </a:solidFill>
                <a:ea typeface="黑体" panose="02010609060101010101" pitchFamily="2" charset="-122"/>
              </a:rPr>
              <a:t>D</a:t>
            </a:r>
            <a:r>
              <a:rPr lang="zh-CN" altLang="en-US" sz="1800" u="none" dirty="0" smtClean="0">
                <a:solidFill>
                  <a:srgbClr val="002060"/>
                </a:solidFill>
                <a:ea typeface="黑体" panose="02010609060101010101" pitchFamily="2" charset="-122"/>
              </a:rPr>
              <a:t>类多播地址</a:t>
            </a:r>
            <a:endParaRPr lang="zh-CN" altLang="en-US" sz="1800" u="none" dirty="0">
              <a:solidFill>
                <a:srgbClr val="002060"/>
              </a:solidFill>
              <a:ea typeface="黑体" panose="02010609060101010101" pitchFamily="2" charset="-122"/>
            </a:endParaRPr>
          </a:p>
        </p:txBody>
      </p:sp>
      <p:sp>
        <p:nvSpPr>
          <p:cNvPr id="16" name="TextBox 14"/>
          <p:cNvSpPr txBox="1"/>
          <p:nvPr/>
        </p:nvSpPr>
        <p:spPr>
          <a:xfrm>
            <a:off x="277386" y="3601442"/>
            <a:ext cx="5181600" cy="369332"/>
          </a:xfrm>
          <a:prstGeom prst="rect">
            <a:avLst/>
          </a:prstGeom>
          <a:noFill/>
        </p:spPr>
        <p:txBody>
          <a:bodyPr wrap="square" rtlCol="0">
            <a:spAutoFit/>
          </a:bodyPr>
          <a:lstStyle/>
          <a:p>
            <a:r>
              <a:rPr lang="en-US" altLang="zh-CN" sz="1800" b="0" u="none" dirty="0" smtClean="0">
                <a:solidFill>
                  <a:srgbClr val="002060"/>
                </a:solidFill>
                <a:ea typeface="黑体" panose="02010609060101010101" pitchFamily="2" charset="-122"/>
              </a:rPr>
              <a:t>0 0 0 0 0 0 0 1 0 0 0 0 0 0 0 0 0 1 0 1 1 1 1 0 0</a:t>
            </a:r>
            <a:endParaRPr lang="zh-CN" altLang="en-US" sz="1800" b="0" u="none" dirty="0">
              <a:solidFill>
                <a:srgbClr val="002060"/>
              </a:solidFill>
              <a:ea typeface="黑体" panose="02010609060101010101" pitchFamily="2" charset="-122"/>
            </a:endParaRPr>
          </a:p>
        </p:txBody>
      </p:sp>
      <p:cxnSp>
        <p:nvCxnSpPr>
          <p:cNvPr id="17" name="直接连接符 16"/>
          <p:cNvCxnSpPr/>
          <p:nvPr/>
        </p:nvCxnSpPr>
        <p:spPr>
          <a:xfrm>
            <a:off x="4671120" y="3542020"/>
            <a:ext cx="0"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6"/>
          <p:cNvSpPr txBox="1"/>
          <p:nvPr/>
        </p:nvSpPr>
        <p:spPr>
          <a:xfrm>
            <a:off x="5737920" y="3614658"/>
            <a:ext cx="647934" cy="369332"/>
          </a:xfrm>
          <a:prstGeom prst="rect">
            <a:avLst/>
          </a:prstGeom>
          <a:noFill/>
        </p:spPr>
        <p:txBody>
          <a:bodyPr wrap="none" rtlCol="0">
            <a:spAutoFit/>
          </a:bodyPr>
          <a:lstStyle/>
          <a:p>
            <a:r>
              <a:rPr lang="en-US" altLang="zh-CN" sz="1800" b="0" u="none" dirty="0" smtClean="0">
                <a:solidFill>
                  <a:srgbClr val="002060"/>
                </a:solidFill>
                <a:ea typeface="黑体" panose="02010609060101010101" pitchFamily="2" charset="-122"/>
              </a:rPr>
              <a:t>23</a:t>
            </a:r>
            <a:r>
              <a:rPr lang="zh-CN" altLang="en-US" sz="1800" b="0" u="none" dirty="0" smtClean="0">
                <a:solidFill>
                  <a:srgbClr val="002060"/>
                </a:solidFill>
                <a:ea typeface="黑体" panose="02010609060101010101" pitchFamily="2" charset="-122"/>
              </a:rPr>
              <a:t>位</a:t>
            </a:r>
            <a:endParaRPr lang="zh-CN" altLang="en-US" sz="1800" b="0" u="none" dirty="0">
              <a:solidFill>
                <a:srgbClr val="002060"/>
              </a:solidFill>
              <a:ea typeface="黑体" panose="02010609060101010101" pitchFamily="2" charset="-122"/>
            </a:endParaRPr>
          </a:p>
        </p:txBody>
      </p:sp>
      <p:cxnSp>
        <p:nvCxnSpPr>
          <p:cNvPr id="19" name="直接连接符 18"/>
          <p:cNvCxnSpPr/>
          <p:nvPr/>
        </p:nvCxnSpPr>
        <p:spPr>
          <a:xfrm>
            <a:off x="251520" y="323722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442520" y="323722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51720" y="3161020"/>
            <a:ext cx="1018227" cy="369332"/>
          </a:xfrm>
          <a:prstGeom prst="rect">
            <a:avLst/>
          </a:prstGeom>
          <a:noFill/>
        </p:spPr>
        <p:txBody>
          <a:bodyPr wrap="none" rtlCol="0">
            <a:spAutoFit/>
          </a:bodyPr>
          <a:lstStyle/>
          <a:p>
            <a:r>
              <a:rPr lang="en-US" altLang="zh-CN" sz="1800" b="0" u="none" dirty="0" smtClean="0">
                <a:solidFill>
                  <a:srgbClr val="002060"/>
                </a:solidFill>
                <a:ea typeface="黑体" panose="02010609060101010101" pitchFamily="2" charset="-122"/>
              </a:rPr>
              <a:t>01:00:5e</a:t>
            </a:r>
            <a:endParaRPr lang="zh-CN" altLang="en-US" sz="1800" b="0" u="none" dirty="0">
              <a:solidFill>
                <a:srgbClr val="002060"/>
              </a:solidFill>
              <a:ea typeface="黑体" panose="02010609060101010101" pitchFamily="2" charset="-122"/>
            </a:endParaRPr>
          </a:p>
        </p:txBody>
      </p:sp>
      <p:cxnSp>
        <p:nvCxnSpPr>
          <p:cNvPr id="22" name="直接箭头连接符 21"/>
          <p:cNvCxnSpPr/>
          <p:nvPr/>
        </p:nvCxnSpPr>
        <p:spPr>
          <a:xfrm flipH="1">
            <a:off x="251520" y="3389620"/>
            <a:ext cx="1676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18520" y="3389620"/>
            <a:ext cx="1371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8"/>
          <p:cNvSpPr txBox="1"/>
          <p:nvPr/>
        </p:nvSpPr>
        <p:spPr>
          <a:xfrm>
            <a:off x="3264001" y="4457516"/>
            <a:ext cx="1986441" cy="369332"/>
          </a:xfrm>
          <a:prstGeom prst="rect">
            <a:avLst/>
          </a:prstGeom>
          <a:noFill/>
        </p:spPr>
        <p:txBody>
          <a:bodyPr wrap="none" rtlCol="0">
            <a:spAutoFit/>
          </a:bodyPr>
          <a:lstStyle/>
          <a:p>
            <a:r>
              <a:rPr lang="en-US" altLang="zh-CN" sz="1800" u="none" dirty="0" smtClean="0">
                <a:solidFill>
                  <a:srgbClr val="002060"/>
                </a:solidFill>
                <a:ea typeface="黑体" panose="02010609060101010101" pitchFamily="2" charset="-122"/>
              </a:rPr>
              <a:t>Ethernet</a:t>
            </a:r>
            <a:r>
              <a:rPr lang="zh-CN" altLang="en-US" sz="1800" u="none" dirty="0" smtClean="0">
                <a:solidFill>
                  <a:srgbClr val="002060"/>
                </a:solidFill>
                <a:ea typeface="黑体" panose="02010609060101010101" pitchFamily="2" charset="-122"/>
              </a:rPr>
              <a:t>多播地址</a:t>
            </a:r>
            <a:endParaRPr lang="zh-CN" altLang="en-US" sz="1800" u="none" dirty="0">
              <a:solidFill>
                <a:srgbClr val="002060"/>
              </a:solidFill>
              <a:ea typeface="黑体" panose="02010609060101010101" pitchFamily="2" charset="-122"/>
            </a:endParaRPr>
          </a:p>
        </p:txBody>
      </p:sp>
      <p:sp>
        <p:nvSpPr>
          <p:cNvPr id="25" name="TextBox 29"/>
          <p:cNvSpPr txBox="1"/>
          <p:nvPr/>
        </p:nvSpPr>
        <p:spPr>
          <a:xfrm>
            <a:off x="5128320" y="4075420"/>
            <a:ext cx="2672526" cy="369332"/>
          </a:xfrm>
          <a:prstGeom prst="rect">
            <a:avLst/>
          </a:prstGeom>
          <a:noFill/>
        </p:spPr>
        <p:txBody>
          <a:bodyPr wrap="none" rtlCol="0">
            <a:spAutoFit/>
          </a:bodyPr>
          <a:lstStyle/>
          <a:p>
            <a:r>
              <a:rPr lang="zh-CN" altLang="en-US" sz="1800" b="0" u="none" dirty="0" smtClean="0">
                <a:solidFill>
                  <a:srgbClr val="002060"/>
                </a:solidFill>
                <a:ea typeface="黑体" panose="02010609060101010101" pitchFamily="2" charset="-122"/>
              </a:rPr>
              <a:t>最低</a:t>
            </a:r>
            <a:r>
              <a:rPr lang="en-US" altLang="zh-CN" sz="1800" b="0" u="none" dirty="0" smtClean="0">
                <a:solidFill>
                  <a:srgbClr val="002060"/>
                </a:solidFill>
                <a:ea typeface="黑体" panose="02010609060101010101" pitchFamily="2" charset="-122"/>
              </a:rPr>
              <a:t>23</a:t>
            </a:r>
            <a:r>
              <a:rPr lang="zh-CN" altLang="en-US" sz="1800" b="0" u="none" dirty="0" smtClean="0">
                <a:solidFill>
                  <a:srgbClr val="002060"/>
                </a:solidFill>
                <a:ea typeface="黑体" panose="02010609060101010101" pitchFamily="2" charset="-122"/>
              </a:rPr>
              <a:t>位来自</a:t>
            </a:r>
            <a:r>
              <a:rPr lang="en-US" altLang="zh-CN" sz="1800" b="0" u="none" dirty="0" smtClean="0">
                <a:solidFill>
                  <a:srgbClr val="002060"/>
                </a:solidFill>
                <a:ea typeface="黑体" panose="02010609060101010101" pitchFamily="2" charset="-122"/>
              </a:rPr>
              <a:t>D</a:t>
            </a:r>
            <a:r>
              <a:rPr lang="zh-CN" altLang="en-US" sz="1800" b="0" u="none" dirty="0" smtClean="0">
                <a:solidFill>
                  <a:srgbClr val="002060"/>
                </a:solidFill>
                <a:ea typeface="黑体" panose="02010609060101010101" pitchFamily="2" charset="-122"/>
              </a:rPr>
              <a:t>类</a:t>
            </a:r>
            <a:r>
              <a:rPr lang="en-US" altLang="zh-CN" sz="1800" b="0" u="none" dirty="0" smtClean="0">
                <a:solidFill>
                  <a:srgbClr val="002060"/>
                </a:solidFill>
                <a:ea typeface="黑体" panose="02010609060101010101" pitchFamily="2" charset="-122"/>
              </a:rPr>
              <a:t>IP</a:t>
            </a:r>
            <a:r>
              <a:rPr lang="zh-CN" altLang="en-US" sz="1800" b="0" u="none" dirty="0" smtClean="0">
                <a:solidFill>
                  <a:srgbClr val="002060"/>
                </a:solidFill>
                <a:ea typeface="黑体" panose="02010609060101010101" pitchFamily="2" charset="-122"/>
              </a:rPr>
              <a:t>地址</a:t>
            </a:r>
            <a:endParaRPr lang="zh-CN" altLang="en-US" sz="1800" b="0" u="none" dirty="0">
              <a:solidFill>
                <a:srgbClr val="002060"/>
              </a:solidFill>
              <a:ea typeface="黑体" panose="02010609060101010101" pitchFamily="2" charset="-122"/>
            </a:endParaRPr>
          </a:p>
        </p:txBody>
      </p:sp>
      <p:sp>
        <p:nvSpPr>
          <p:cNvPr id="26" name="TextBox 30"/>
          <p:cNvSpPr txBox="1"/>
          <p:nvPr/>
        </p:nvSpPr>
        <p:spPr>
          <a:xfrm>
            <a:off x="5346842" y="1246995"/>
            <a:ext cx="2480166" cy="400110"/>
          </a:xfrm>
          <a:prstGeom prst="rect">
            <a:avLst/>
          </a:prstGeom>
          <a:noFill/>
        </p:spPr>
        <p:txBody>
          <a:bodyPr wrap="none" rtlCol="0">
            <a:spAutoFit/>
          </a:bodyPr>
          <a:lstStyle/>
          <a:p>
            <a:r>
              <a:rPr lang="zh-CN" altLang="en-US" sz="2000" b="0" u="none" dirty="0">
                <a:solidFill>
                  <a:srgbClr val="C00000"/>
                </a:solidFill>
              </a:rPr>
              <a:t>不需要</a:t>
            </a:r>
            <a:r>
              <a:rPr lang="en-US" altLang="zh-CN" sz="2000" b="0" u="none" dirty="0">
                <a:solidFill>
                  <a:srgbClr val="C00000"/>
                </a:solidFill>
              </a:rPr>
              <a:t>ARP</a:t>
            </a:r>
            <a:r>
              <a:rPr lang="zh-CN" altLang="en-US" sz="2000" b="0" u="none" dirty="0">
                <a:solidFill>
                  <a:srgbClr val="C00000"/>
                </a:solidFill>
              </a:rPr>
              <a:t>地址解析</a:t>
            </a:r>
          </a:p>
        </p:txBody>
      </p:sp>
      <p:cxnSp>
        <p:nvCxnSpPr>
          <p:cNvPr id="27" name="直接连接符 26"/>
          <p:cNvCxnSpPr/>
          <p:nvPr/>
        </p:nvCxnSpPr>
        <p:spPr>
          <a:xfrm>
            <a:off x="4442520" y="3618220"/>
            <a:ext cx="0" cy="30480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33814" y="2530825"/>
            <a:ext cx="2031325" cy="461665"/>
          </a:xfrm>
          <a:prstGeom prst="rect">
            <a:avLst/>
          </a:prstGeom>
        </p:spPr>
        <p:txBody>
          <a:bodyPr wrap="none">
            <a:spAutoFit/>
          </a:bodyPr>
          <a:lstStyle/>
          <a:p>
            <a:r>
              <a:rPr lang="zh-CN" altLang="en-US" sz="2400" u="none" dirty="0" smtClean="0"/>
              <a:t>多播地址映射</a:t>
            </a:r>
            <a:endParaRPr lang="zh-CN" altLang="en-US" sz="2400" u="none" dirty="0"/>
          </a:p>
        </p:txBody>
      </p:sp>
    </p:spTree>
    <p:extLst>
      <p:ext uri="{BB962C8B-B14F-4D97-AF65-F5344CB8AC3E}">
        <p14:creationId xmlns:p14="http://schemas.microsoft.com/office/powerpoint/2010/main" xmlns="" val="888815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标题 1"/>
          <p:cNvSpPr>
            <a:spLocks noGrp="1"/>
          </p:cNvSpPr>
          <p:nvPr>
            <p:ph type="title" idx="4294967295"/>
          </p:nvPr>
        </p:nvSpPr>
        <p:spPr>
          <a:xfrm>
            <a:off x="385774" y="685708"/>
            <a:ext cx="6429375" cy="722313"/>
          </a:xfrm>
        </p:spPr>
        <p:txBody>
          <a:bodyPr/>
          <a:lstStyle/>
          <a:p>
            <a:pPr algn="l"/>
            <a:r>
              <a:rPr lang="zh-CN" altLang="en-US" sz="2400" dirty="0">
                <a:solidFill>
                  <a:srgbClr val="007D7A"/>
                </a:solidFill>
                <a:latin typeface="Times New Roman" pitchFamily="18" charset="0"/>
                <a:ea typeface="微软雅黑" pitchFamily="34" charset="-122"/>
                <a:cs typeface="Times New Roman" pitchFamily="18" charset="0"/>
              </a:rPr>
              <a:t>多播</a:t>
            </a:r>
            <a:r>
              <a:rPr lang="zh-CN" altLang="en-US" sz="2400" dirty="0" smtClean="0">
                <a:solidFill>
                  <a:srgbClr val="007D7A"/>
                </a:solidFill>
                <a:latin typeface="Times New Roman" pitchFamily="18" charset="0"/>
                <a:ea typeface="微软雅黑" pitchFamily="34" charset="-122"/>
                <a:cs typeface="Times New Roman" pitchFamily="18" charset="0"/>
              </a:rPr>
              <a:t>地址映射</a:t>
            </a:r>
          </a:p>
        </p:txBody>
      </p:sp>
      <p:sp>
        <p:nvSpPr>
          <p:cNvPr id="61448" name="内容占位符 2"/>
          <p:cNvSpPr>
            <a:spLocks noGrp="1"/>
          </p:cNvSpPr>
          <p:nvPr>
            <p:ph idx="4294967295"/>
          </p:nvPr>
        </p:nvSpPr>
        <p:spPr>
          <a:xfrm>
            <a:off x="685800" y="1336013"/>
            <a:ext cx="7772400" cy="3179763"/>
          </a:xfrm>
        </p:spPr>
        <p:txBody>
          <a:bodyPr/>
          <a:lstStyle/>
          <a:p>
            <a:endParaRPr lang="en-US" altLang="zh-CN" sz="2000" u="sng" dirty="0" smtClean="0">
              <a:solidFill>
                <a:srgbClr val="2D2DB9"/>
              </a:solidFill>
              <a:ea typeface="宋体" charset="-122"/>
            </a:endParaRPr>
          </a:p>
          <a:p>
            <a:pPr>
              <a:buFontTx/>
              <a:buNone/>
            </a:pPr>
            <a:endParaRPr lang="en-US" altLang="zh-CN" sz="2000" dirty="0" smtClean="0">
              <a:solidFill>
                <a:srgbClr val="2D2DB9"/>
              </a:solidFill>
              <a:ea typeface="宋体" charset="-122"/>
            </a:endParaRPr>
          </a:p>
          <a:p>
            <a:pPr>
              <a:buFontTx/>
              <a:buNone/>
            </a:pPr>
            <a:endParaRPr lang="zh-CN" altLang="en-US" sz="2000" dirty="0" smtClean="0">
              <a:solidFill>
                <a:srgbClr val="2D2DB9"/>
              </a:solidFill>
              <a:ea typeface="宋体" charset="-122"/>
            </a:endParaRPr>
          </a:p>
          <a:p>
            <a:pPr>
              <a:buFontTx/>
              <a:buNone/>
            </a:pPr>
            <a:endParaRPr lang="zh-CN" altLang="en-US" sz="2000" b="1" u="sng" dirty="0" smtClean="0">
              <a:solidFill>
                <a:srgbClr val="2D2DB9"/>
              </a:solidFill>
              <a:ea typeface="宋体" charset="-122"/>
            </a:endParaRPr>
          </a:p>
        </p:txBody>
      </p:sp>
      <p:sp>
        <p:nvSpPr>
          <p:cNvPr id="6144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sp>
        <p:nvSpPr>
          <p:cNvPr id="7" name="内容占位符 2"/>
          <p:cNvSpPr txBox="1">
            <a:spLocks/>
          </p:cNvSpPr>
          <p:nvPr/>
        </p:nvSpPr>
        <p:spPr bwMode="auto">
          <a:xfrm>
            <a:off x="395536" y="1564432"/>
            <a:ext cx="5760640"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267326"/>
                </a:solidFill>
                <a:latin typeface="Arial" charset="0"/>
                <a:ea typeface="+mn-ea"/>
                <a:cs typeface="+mn-cs"/>
              </a:defRPr>
            </a:lvl1pPr>
            <a:lvl2pPr marL="742950" indent="-285750" algn="l" rtl="0" eaLnBrk="0" fontAlgn="base" hangingPunct="0">
              <a:spcBef>
                <a:spcPct val="20000"/>
              </a:spcBef>
              <a:spcAft>
                <a:spcPct val="0"/>
              </a:spcAft>
              <a:buChar char="–"/>
              <a:defRPr sz="2000">
                <a:solidFill>
                  <a:srgbClr val="267326"/>
                </a:solidFill>
                <a:latin typeface="Arial" charset="0"/>
                <a:ea typeface="+mn-ea"/>
              </a:defRPr>
            </a:lvl2pPr>
            <a:lvl3pPr marL="1143000" indent="-228600" algn="l" rtl="0" eaLnBrk="0" fontAlgn="base" hangingPunct="0">
              <a:spcBef>
                <a:spcPct val="20000"/>
              </a:spcBef>
              <a:spcAft>
                <a:spcPct val="0"/>
              </a:spcAft>
              <a:buChar char="•"/>
              <a:defRPr sz="2000">
                <a:solidFill>
                  <a:srgbClr val="267326"/>
                </a:solidFill>
                <a:latin typeface="Arial" charset="0"/>
                <a:ea typeface="+mn-ea"/>
              </a:defRPr>
            </a:lvl3pPr>
            <a:lvl4pPr marL="1600200" indent="-228600" algn="l" rtl="0" eaLnBrk="0" fontAlgn="base" hangingPunct="0">
              <a:spcBef>
                <a:spcPct val="20000"/>
              </a:spcBef>
              <a:spcAft>
                <a:spcPct val="0"/>
              </a:spcAft>
              <a:buChar char="–"/>
              <a:defRPr sz="2000">
                <a:solidFill>
                  <a:srgbClr val="267326"/>
                </a:solidFill>
                <a:latin typeface="Arial" charset="0"/>
                <a:ea typeface="+mn-ea"/>
              </a:defRPr>
            </a:lvl4pPr>
            <a:lvl5pPr marL="2057400" indent="-228600" algn="l" rtl="0" eaLnBrk="0" fontAlgn="base" hangingPunct="0">
              <a:spcBef>
                <a:spcPct val="20000"/>
              </a:spcBef>
              <a:spcAft>
                <a:spcPct val="0"/>
              </a:spcAft>
              <a:buChar char="»"/>
              <a:defRPr sz="2000">
                <a:solidFill>
                  <a:srgbClr val="267326"/>
                </a:solidFill>
                <a:latin typeface="Arial" charset="0"/>
                <a:ea typeface="+mn-ea"/>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a:lstStyle>
          <a:p>
            <a:r>
              <a:rPr lang="zh-CN" altLang="en-US" u="none" dirty="0">
                <a:solidFill>
                  <a:srgbClr val="002060"/>
                </a:solidFill>
                <a:ea typeface="黑体" panose="02010609060101010101" pitchFamily="2" charset="-122"/>
              </a:rPr>
              <a:t>地址映射不是唯一的，</a:t>
            </a:r>
            <a:r>
              <a:rPr lang="en-US" altLang="zh-CN" u="none" dirty="0">
                <a:solidFill>
                  <a:srgbClr val="002060"/>
                </a:solidFill>
                <a:ea typeface="黑体" panose="02010609060101010101" pitchFamily="2" charset="-122"/>
              </a:rPr>
              <a:t> 2</a:t>
            </a:r>
            <a:r>
              <a:rPr lang="en-US" altLang="zh-CN" u="none" baseline="30000" dirty="0">
                <a:solidFill>
                  <a:srgbClr val="002060"/>
                </a:solidFill>
                <a:ea typeface="黑体" panose="02010609060101010101" pitchFamily="2" charset="-122"/>
              </a:rPr>
              <a:t>5</a:t>
            </a:r>
            <a:r>
              <a:rPr lang="en-US" altLang="zh-CN" u="none" dirty="0">
                <a:solidFill>
                  <a:srgbClr val="002060"/>
                </a:solidFill>
                <a:ea typeface="黑体" panose="02010609060101010101" pitchFamily="2" charset="-122"/>
              </a:rPr>
              <a:t>=32</a:t>
            </a:r>
            <a:r>
              <a:rPr lang="zh-CN" altLang="en-US" u="none" dirty="0">
                <a:solidFill>
                  <a:srgbClr val="002060"/>
                </a:solidFill>
                <a:ea typeface="黑体" panose="02010609060101010101" pitchFamily="2" charset="-122"/>
              </a:rPr>
              <a:t>个</a:t>
            </a:r>
            <a:r>
              <a:rPr lang="en-US" altLang="zh-CN" u="none" dirty="0">
                <a:solidFill>
                  <a:srgbClr val="002060"/>
                </a:solidFill>
                <a:ea typeface="黑体" panose="02010609060101010101" pitchFamily="2" charset="-122"/>
              </a:rPr>
              <a:t>D</a:t>
            </a:r>
            <a:r>
              <a:rPr lang="zh-CN" altLang="en-US" u="none" dirty="0">
                <a:solidFill>
                  <a:srgbClr val="002060"/>
                </a:solidFill>
                <a:ea typeface="黑体" panose="02010609060101010101" pitchFamily="2" charset="-122"/>
              </a:rPr>
              <a:t>类</a:t>
            </a:r>
            <a:r>
              <a:rPr lang="en-US" altLang="zh-CN" u="none" dirty="0">
                <a:solidFill>
                  <a:srgbClr val="002060"/>
                </a:solidFill>
                <a:ea typeface="黑体" panose="02010609060101010101" pitchFamily="2" charset="-122"/>
              </a:rPr>
              <a:t>IP</a:t>
            </a:r>
            <a:r>
              <a:rPr lang="zh-CN" altLang="en-US" u="none" dirty="0">
                <a:solidFill>
                  <a:srgbClr val="002060"/>
                </a:solidFill>
                <a:ea typeface="黑体" panose="02010609060101010101" pitchFamily="2" charset="-122"/>
              </a:rPr>
              <a:t>地址对应相同的</a:t>
            </a:r>
            <a:r>
              <a:rPr lang="en-US" altLang="zh-CN" u="none" dirty="0">
                <a:solidFill>
                  <a:srgbClr val="002060"/>
                </a:solidFill>
                <a:ea typeface="黑体" panose="02010609060101010101" pitchFamily="2" charset="-122"/>
              </a:rPr>
              <a:t>Ethernet</a:t>
            </a:r>
            <a:r>
              <a:rPr lang="zh-CN" altLang="en-US" u="none" dirty="0">
                <a:solidFill>
                  <a:srgbClr val="002060"/>
                </a:solidFill>
                <a:ea typeface="黑体" panose="02010609060101010101" pitchFamily="2" charset="-122"/>
              </a:rPr>
              <a:t>多播地址</a:t>
            </a:r>
            <a:endParaRPr lang="en-US" altLang="zh-CN" u="none" dirty="0">
              <a:solidFill>
                <a:srgbClr val="002060"/>
              </a:solidFill>
              <a:ea typeface="黑体" panose="02010609060101010101" pitchFamily="2" charset="-122"/>
            </a:endParaRPr>
          </a:p>
          <a:p>
            <a:r>
              <a:rPr lang="en-US" altLang="zh-CN" u="none" dirty="0">
                <a:solidFill>
                  <a:srgbClr val="002060"/>
                </a:solidFill>
                <a:ea typeface="黑体" panose="02010609060101010101" pitchFamily="2" charset="-122"/>
              </a:rPr>
              <a:t>224.128.64.32 </a:t>
            </a:r>
            <a:r>
              <a:rPr lang="zh-CN" altLang="en-US" u="none" dirty="0">
                <a:solidFill>
                  <a:srgbClr val="002060"/>
                </a:solidFill>
                <a:ea typeface="黑体" panose="02010609060101010101" pitchFamily="2" charset="-122"/>
              </a:rPr>
              <a:t>（</a:t>
            </a:r>
            <a:r>
              <a:rPr lang="en-US" altLang="zh-CN" u="none" dirty="0">
                <a:solidFill>
                  <a:srgbClr val="002060"/>
                </a:solidFill>
                <a:ea typeface="黑体" panose="02010609060101010101" pitchFamily="2" charset="-122"/>
              </a:rPr>
              <a:t> hex: e0.80.40.20 </a:t>
            </a:r>
            <a:r>
              <a:rPr lang="zh-CN" altLang="en-US" u="none" dirty="0">
                <a:solidFill>
                  <a:srgbClr val="002060"/>
                </a:solidFill>
                <a:ea typeface="黑体" panose="02010609060101010101" pitchFamily="2" charset="-122"/>
              </a:rPr>
              <a:t>）和</a:t>
            </a:r>
            <a:r>
              <a:rPr lang="en-US" altLang="zh-CN" u="none" dirty="0">
                <a:solidFill>
                  <a:srgbClr val="002060"/>
                </a:solidFill>
                <a:ea typeface="黑体" panose="02010609060101010101" pitchFamily="2" charset="-122"/>
              </a:rPr>
              <a:t>224.0.64.32(hex: e0.00.40.20)</a:t>
            </a:r>
            <a:r>
              <a:rPr lang="zh-CN" altLang="en-US" u="none" dirty="0">
                <a:solidFill>
                  <a:srgbClr val="002060"/>
                </a:solidFill>
                <a:ea typeface="黑体" panose="02010609060101010101" pitchFamily="2" charset="-122"/>
              </a:rPr>
              <a:t>对应</a:t>
            </a:r>
            <a:r>
              <a:rPr lang="en-US" altLang="zh-CN" u="none" dirty="0">
                <a:solidFill>
                  <a:srgbClr val="002060"/>
                </a:solidFill>
                <a:ea typeface="黑体" panose="02010609060101010101" pitchFamily="2" charset="-122"/>
              </a:rPr>
              <a:t>01:00:5e:</a:t>
            </a:r>
            <a:r>
              <a:rPr lang="en-US" altLang="zh-CN" u="none" dirty="0">
                <a:solidFill>
                  <a:srgbClr val="C00000"/>
                </a:solidFill>
                <a:ea typeface="黑体" panose="02010609060101010101" pitchFamily="2" charset="-122"/>
              </a:rPr>
              <a:t>00:40:20</a:t>
            </a:r>
          </a:p>
          <a:p>
            <a:r>
              <a:rPr lang="zh-CN" altLang="en-US" u="none" dirty="0" smtClean="0">
                <a:solidFill>
                  <a:srgbClr val="002060"/>
                </a:solidFill>
                <a:ea typeface="黑体" panose="02010609060101010101" pitchFamily="2" charset="-122"/>
              </a:rPr>
              <a:t>接收主机在</a:t>
            </a:r>
            <a:r>
              <a:rPr lang="en-US" altLang="zh-CN" u="none" dirty="0" smtClean="0">
                <a:solidFill>
                  <a:srgbClr val="002060"/>
                </a:solidFill>
                <a:ea typeface="黑体" panose="02010609060101010101" pitchFamily="2" charset="-122"/>
              </a:rPr>
              <a:t>IP</a:t>
            </a:r>
            <a:r>
              <a:rPr lang="zh-CN" altLang="en-US" u="none" dirty="0" smtClean="0">
                <a:solidFill>
                  <a:srgbClr val="002060"/>
                </a:solidFill>
                <a:ea typeface="黑体" panose="02010609060101010101" pitchFamily="2" charset="-122"/>
              </a:rPr>
              <a:t>层用软件进行</a:t>
            </a:r>
            <a:r>
              <a:rPr lang="zh-CN" altLang="en-US" u="none" dirty="0">
                <a:solidFill>
                  <a:srgbClr val="002060"/>
                </a:solidFill>
                <a:ea typeface="黑体" panose="02010609060101010101" pitchFamily="2" charset="-122"/>
              </a:rPr>
              <a:t>过滤</a:t>
            </a:r>
          </a:p>
        </p:txBody>
      </p:sp>
    </p:spTree>
    <p:extLst>
      <p:ext uri="{BB962C8B-B14F-4D97-AF65-F5344CB8AC3E}">
        <p14:creationId xmlns:p14="http://schemas.microsoft.com/office/powerpoint/2010/main" xmlns="" val="9759740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idx="4294967295"/>
          </p:nvPr>
        </p:nvSpPr>
        <p:spPr>
          <a:xfrm>
            <a:off x="519113" y="700088"/>
            <a:ext cx="6429375" cy="614362"/>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多播的相关协议</a:t>
            </a:r>
          </a:p>
        </p:txBody>
      </p:sp>
      <p:sp>
        <p:nvSpPr>
          <p:cNvPr id="25602" name="内容占位符 2"/>
          <p:cNvSpPr>
            <a:spLocks noGrp="1"/>
          </p:cNvSpPr>
          <p:nvPr>
            <p:ph idx="4294967295"/>
          </p:nvPr>
        </p:nvSpPr>
        <p:spPr>
          <a:xfrm>
            <a:off x="250825" y="1420813"/>
            <a:ext cx="6193383" cy="3556000"/>
          </a:xfrm>
        </p:spPr>
        <p:txBody>
          <a:bodyPr/>
          <a:lstStyle/>
          <a:p>
            <a:r>
              <a:rPr lang="en-US" altLang="zh-CN" dirty="0" smtClean="0">
                <a:solidFill>
                  <a:srgbClr val="C00000"/>
                </a:solidFill>
                <a:latin typeface="Times New Roman" pitchFamily="18" charset="0"/>
                <a:ea typeface="微软雅黑" pitchFamily="34" charset="-122"/>
                <a:cs typeface="Times New Roman" pitchFamily="18" charset="0"/>
              </a:rPr>
              <a:t>IP</a:t>
            </a:r>
            <a:r>
              <a:rPr lang="zh-CN" altLang="en-US" dirty="0" smtClean="0">
                <a:solidFill>
                  <a:srgbClr val="C00000"/>
                </a:solidFill>
                <a:latin typeface="Times New Roman" pitchFamily="18" charset="0"/>
                <a:ea typeface="微软雅黑" pitchFamily="34" charset="-122"/>
                <a:cs typeface="Times New Roman" pitchFamily="18" charset="0"/>
              </a:rPr>
              <a:t>多播基本思想</a:t>
            </a:r>
            <a:r>
              <a:rPr lang="zh-CN" altLang="en-US" dirty="0" smtClean="0">
                <a:solidFill>
                  <a:srgbClr val="1A3868"/>
                </a:solidFill>
                <a:latin typeface="Times New Roman" pitchFamily="18" charset="0"/>
                <a:ea typeface="微软雅黑" pitchFamily="34" charset="-122"/>
                <a:cs typeface="Times New Roman" pitchFamily="18" charset="0"/>
              </a:rPr>
              <a:t>：多个接收者可以接收到从同一个或一组源结点一次发送的相同内容的分组；</a:t>
            </a:r>
            <a:endParaRPr lang="en-US" altLang="zh-CN" dirty="0" smtClean="0">
              <a:solidFill>
                <a:srgbClr val="1A3868"/>
              </a:solidFill>
              <a:latin typeface="Times New Roman" pitchFamily="18" charset="0"/>
              <a:ea typeface="微软雅黑" pitchFamily="34" charset="-122"/>
              <a:cs typeface="Times New Roman" pitchFamily="18" charset="0"/>
            </a:endParaRPr>
          </a:p>
          <a:p>
            <a:pPr>
              <a:lnSpc>
                <a:spcPct val="150000"/>
              </a:lnSpc>
            </a:pPr>
            <a:r>
              <a:rPr lang="zh-CN" altLang="en-US" dirty="0" smtClean="0">
                <a:solidFill>
                  <a:srgbClr val="1A3868"/>
                </a:solidFill>
                <a:latin typeface="Times New Roman" pitchFamily="18" charset="0"/>
                <a:ea typeface="微软雅黑" pitchFamily="34" charset="-122"/>
                <a:cs typeface="Times New Roman" pitchFamily="18" charset="0"/>
              </a:rPr>
              <a:t>需解决</a:t>
            </a:r>
            <a:r>
              <a:rPr lang="zh-CN" altLang="en-US" dirty="0">
                <a:solidFill>
                  <a:srgbClr val="1A3868"/>
                </a:solidFill>
                <a:latin typeface="Times New Roman" pitchFamily="18" charset="0"/>
                <a:ea typeface="微软雅黑" pitchFamily="34" charset="-122"/>
                <a:cs typeface="Times New Roman" pitchFamily="18" charset="0"/>
              </a:rPr>
              <a:t>两个基本问题：</a:t>
            </a:r>
          </a:p>
          <a:p>
            <a:pPr lvl="1">
              <a:spcAft>
                <a:spcPct val="20000"/>
              </a:spcAft>
            </a:pPr>
            <a:r>
              <a:rPr lang="zh-CN" altLang="en-US" sz="2400" dirty="0">
                <a:solidFill>
                  <a:srgbClr val="C00000"/>
                </a:solidFill>
                <a:latin typeface="Times New Roman" pitchFamily="18" charset="0"/>
                <a:ea typeface="微软雅黑" pitchFamily="34" charset="-122"/>
                <a:cs typeface="Times New Roman" pitchFamily="18" charset="0"/>
              </a:rPr>
              <a:t>多播组成员</a:t>
            </a:r>
            <a:r>
              <a:rPr lang="zh-CN" altLang="en-US" sz="2400" dirty="0" smtClean="0">
                <a:solidFill>
                  <a:srgbClr val="C00000"/>
                </a:solidFill>
                <a:latin typeface="Times New Roman" pitchFamily="18" charset="0"/>
                <a:ea typeface="微软雅黑" pitchFamily="34" charset="-122"/>
                <a:cs typeface="Times New Roman" pitchFamily="18" charset="0"/>
              </a:rPr>
              <a:t>管理</a:t>
            </a:r>
            <a:endParaRPr lang="en-US" altLang="zh-CN" sz="2400" dirty="0" smtClean="0">
              <a:solidFill>
                <a:srgbClr val="1A3868"/>
              </a:solidFill>
              <a:latin typeface="Times New Roman" pitchFamily="18" charset="0"/>
              <a:ea typeface="微软雅黑" pitchFamily="34" charset="-122"/>
              <a:cs typeface="Times New Roman" pitchFamily="18" charset="0"/>
            </a:endParaRPr>
          </a:p>
          <a:p>
            <a:pPr lvl="1">
              <a:spcAft>
                <a:spcPct val="20000"/>
              </a:spcAft>
            </a:pPr>
            <a:r>
              <a:rPr lang="zh-CN" altLang="en-US" sz="2400" dirty="0" smtClean="0">
                <a:solidFill>
                  <a:srgbClr val="C00000"/>
                </a:solidFill>
                <a:latin typeface="Times New Roman" pitchFamily="18" charset="0"/>
                <a:ea typeface="微软雅黑" pitchFamily="34" charset="-122"/>
                <a:cs typeface="Times New Roman" pitchFamily="18" charset="0"/>
              </a:rPr>
              <a:t>多</a:t>
            </a:r>
            <a:r>
              <a:rPr lang="zh-CN" altLang="en-US" sz="2400" dirty="0">
                <a:solidFill>
                  <a:srgbClr val="C00000"/>
                </a:solidFill>
                <a:latin typeface="Times New Roman" pitchFamily="18" charset="0"/>
                <a:ea typeface="微软雅黑" pitchFamily="34" charset="-122"/>
                <a:cs typeface="Times New Roman" pitchFamily="18" charset="0"/>
              </a:rPr>
              <a:t>播</a:t>
            </a:r>
            <a:r>
              <a:rPr lang="zh-CN" altLang="en-US" sz="2400" dirty="0" smtClean="0">
                <a:solidFill>
                  <a:srgbClr val="C00000"/>
                </a:solidFill>
                <a:latin typeface="Times New Roman" pitchFamily="18" charset="0"/>
                <a:ea typeface="微软雅黑" pitchFamily="34" charset="-122"/>
                <a:cs typeface="Times New Roman" pitchFamily="18" charset="0"/>
              </a:rPr>
              <a:t>路由选择</a:t>
            </a:r>
            <a:endParaRPr lang="zh-CN" altLang="en-US" sz="24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1871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idx="4294967295"/>
          </p:nvPr>
        </p:nvSpPr>
        <p:spPr>
          <a:xfrm>
            <a:off x="519113" y="700088"/>
            <a:ext cx="6429375" cy="614362"/>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Internet </a:t>
            </a:r>
            <a:r>
              <a:rPr lang="zh-CN" altLang="en-US" sz="2400" dirty="0">
                <a:solidFill>
                  <a:srgbClr val="007D7A"/>
                </a:solidFill>
                <a:latin typeface="Times New Roman" pitchFamily="18" charset="0"/>
                <a:ea typeface="微软雅黑" pitchFamily="34" charset="-122"/>
                <a:cs typeface="Times New Roman" pitchFamily="18" charset="0"/>
              </a:rPr>
              <a:t>组管理协议 </a:t>
            </a:r>
            <a:r>
              <a:rPr lang="en-US" altLang="zh-CN" sz="2400" dirty="0" smtClean="0">
                <a:solidFill>
                  <a:srgbClr val="007D7A"/>
                </a:solidFill>
                <a:latin typeface="Times New Roman" pitchFamily="18" charset="0"/>
                <a:ea typeface="微软雅黑" pitchFamily="34" charset="-122"/>
                <a:cs typeface="Times New Roman" pitchFamily="18" charset="0"/>
              </a:rPr>
              <a:t>IGMP</a:t>
            </a:r>
            <a:endParaRPr lang="zh-CN" altLang="en-US" sz="2400" dirty="0" smtClean="0">
              <a:solidFill>
                <a:srgbClr val="007D7A"/>
              </a:solidFill>
              <a:latin typeface="Times New Roman" pitchFamily="18" charset="0"/>
              <a:ea typeface="微软雅黑" pitchFamily="34" charset="-122"/>
              <a:cs typeface="Times New Roman" pitchFamily="18" charset="0"/>
            </a:endParaRPr>
          </a:p>
        </p:txBody>
      </p:sp>
      <p:sp>
        <p:nvSpPr>
          <p:cNvPr id="25602" name="内容占位符 2"/>
          <p:cNvSpPr>
            <a:spLocks noGrp="1"/>
          </p:cNvSpPr>
          <p:nvPr>
            <p:ph idx="4294967295"/>
          </p:nvPr>
        </p:nvSpPr>
        <p:spPr>
          <a:xfrm>
            <a:off x="250825" y="1420813"/>
            <a:ext cx="6193383" cy="3556000"/>
          </a:xfrm>
        </p:spPr>
        <p:txBody>
          <a:bodyPr/>
          <a:lstStyle/>
          <a:p>
            <a:pPr>
              <a:lnSpc>
                <a:spcPct val="120000"/>
              </a:lnSpc>
              <a:spcAft>
                <a:spcPct val="20000"/>
              </a:spcAft>
            </a:pPr>
            <a:r>
              <a:rPr lang="en-US" altLang="zh-CN" sz="2000" dirty="0" smtClean="0">
                <a:solidFill>
                  <a:srgbClr val="C00000"/>
                </a:solidFill>
                <a:latin typeface="Times New Roman" pitchFamily="18" charset="0"/>
                <a:ea typeface="微软雅黑" pitchFamily="34" charset="-122"/>
                <a:cs typeface="Times New Roman" pitchFamily="18" charset="0"/>
              </a:rPr>
              <a:t>Internet </a:t>
            </a:r>
            <a:r>
              <a:rPr lang="zh-CN" altLang="en-US" sz="2000" dirty="0" smtClean="0">
                <a:solidFill>
                  <a:srgbClr val="C00000"/>
                </a:solidFill>
                <a:latin typeface="Times New Roman" pitchFamily="18" charset="0"/>
                <a:ea typeface="微软雅黑" pitchFamily="34" charset="-122"/>
                <a:cs typeface="Times New Roman" pitchFamily="18" charset="0"/>
              </a:rPr>
              <a:t>组管理协议 </a:t>
            </a:r>
            <a:r>
              <a:rPr lang="en-US" altLang="zh-CN" sz="2000" dirty="0" smtClean="0">
                <a:solidFill>
                  <a:srgbClr val="1A3868"/>
                </a:solidFill>
                <a:latin typeface="Times New Roman" pitchFamily="18" charset="0"/>
                <a:ea typeface="微软雅黑" pitchFamily="34" charset="-122"/>
                <a:cs typeface="Times New Roman" pitchFamily="18" charset="0"/>
              </a:rPr>
              <a:t>(Internet group management protocol, </a:t>
            </a:r>
            <a:r>
              <a:rPr lang="en-US" altLang="zh-CN" sz="2000" dirty="0" smtClean="0">
                <a:solidFill>
                  <a:srgbClr val="C00000"/>
                </a:solidFill>
                <a:latin typeface="Times New Roman" pitchFamily="18" charset="0"/>
                <a:ea typeface="微软雅黑" pitchFamily="34" charset="-122"/>
                <a:cs typeface="Times New Roman" pitchFamily="18" charset="0"/>
              </a:rPr>
              <a:t>IGMP</a:t>
            </a:r>
            <a:r>
              <a:rPr lang="en-US" altLang="zh-CN" sz="2000" dirty="0" smtClean="0">
                <a:solidFill>
                  <a:srgbClr val="1A3868"/>
                </a:solidFill>
                <a:latin typeface="Times New Roman" pitchFamily="18" charset="0"/>
                <a:ea typeface="微软雅黑" pitchFamily="34" charset="-122"/>
                <a:cs typeface="Times New Roman" pitchFamily="18" charset="0"/>
              </a:rPr>
              <a:t>) </a:t>
            </a:r>
            <a:r>
              <a:rPr lang="zh-CN" altLang="en-US" sz="2000" dirty="0" smtClean="0">
                <a:solidFill>
                  <a:srgbClr val="1A3868"/>
                </a:solidFill>
                <a:latin typeface="Times New Roman" pitchFamily="18" charset="0"/>
                <a:ea typeface="微软雅黑" pitchFamily="34" charset="-122"/>
                <a:cs typeface="Times New Roman" pitchFamily="18" charset="0"/>
              </a:rPr>
              <a:t>是在多播环境下使用的协议。 使用</a:t>
            </a:r>
            <a:r>
              <a:rPr lang="en-US" altLang="zh-CN" sz="2000" dirty="0" smtClean="0">
                <a:solidFill>
                  <a:srgbClr val="1A3868"/>
                </a:solidFill>
                <a:latin typeface="Times New Roman" pitchFamily="18" charset="0"/>
                <a:ea typeface="微软雅黑" pitchFamily="34" charset="-122"/>
                <a:cs typeface="Times New Roman" pitchFamily="18" charset="0"/>
              </a:rPr>
              <a:t>IP</a:t>
            </a:r>
            <a:r>
              <a:rPr lang="zh-CN" altLang="en-US" sz="2000" dirty="0" smtClean="0">
                <a:solidFill>
                  <a:srgbClr val="1A3868"/>
                </a:solidFill>
                <a:latin typeface="Times New Roman" pitchFamily="18" charset="0"/>
                <a:ea typeface="微软雅黑" pitchFamily="34" charset="-122"/>
                <a:cs typeface="Times New Roman" pitchFamily="18" charset="0"/>
              </a:rPr>
              <a:t>数据报传递报</a:t>
            </a:r>
            <a:r>
              <a:rPr lang="zh-CN" altLang="en-US" sz="2000" dirty="0">
                <a:solidFill>
                  <a:srgbClr val="1A3868"/>
                </a:solidFill>
                <a:latin typeface="Times New Roman" pitchFamily="18" charset="0"/>
                <a:ea typeface="微软雅黑" pitchFamily="34" charset="-122"/>
                <a:cs typeface="Times New Roman" pitchFamily="18" charset="0"/>
              </a:rPr>
              <a:t>文</a:t>
            </a:r>
            <a:r>
              <a:rPr lang="zh-CN" altLang="zh-CN" sz="2000" dirty="0">
                <a:solidFill>
                  <a:srgbClr val="1A3868"/>
                </a:solidFill>
                <a:latin typeface="Times New Roman" pitchFamily="18" charset="0"/>
                <a:ea typeface="微软雅黑" pitchFamily="34" charset="-122"/>
                <a:cs typeface="Times New Roman" pitchFamily="18" charset="0"/>
              </a:rPr>
              <a:t>（即 IGMP 报文加上 IP 首部构成 IP 数据报</a:t>
            </a:r>
            <a:r>
              <a:rPr lang="zh-CN" altLang="zh-CN" sz="2000" dirty="0" smtClean="0">
                <a:solidFill>
                  <a:srgbClr val="1A3868"/>
                </a:solidFill>
                <a:latin typeface="Times New Roman" pitchFamily="18" charset="0"/>
                <a:ea typeface="微软雅黑" pitchFamily="34" charset="-122"/>
                <a:cs typeface="Times New Roman" pitchFamily="18" charset="0"/>
              </a:rPr>
              <a:t>）</a:t>
            </a:r>
            <a:r>
              <a:rPr lang="zh-CN" altLang="en-US" sz="2000" dirty="0">
                <a:solidFill>
                  <a:srgbClr val="1A3868"/>
                </a:solidFill>
                <a:latin typeface="Times New Roman" pitchFamily="18" charset="0"/>
                <a:ea typeface="微软雅黑" pitchFamily="34" charset="-122"/>
                <a:cs typeface="Times New Roman" pitchFamily="18" charset="0"/>
              </a:rPr>
              <a:t>，是</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协议的组成部分。</a:t>
            </a:r>
          </a:p>
          <a:p>
            <a:pPr>
              <a:lnSpc>
                <a:spcPct val="120000"/>
              </a:lnSpc>
              <a:spcAft>
                <a:spcPct val="20000"/>
              </a:spcAft>
            </a:pPr>
            <a:r>
              <a:rPr lang="en-US" altLang="zh-CN" sz="2000" dirty="0">
                <a:solidFill>
                  <a:srgbClr val="1A3868"/>
                </a:solidFill>
                <a:latin typeface="Times New Roman" pitchFamily="18" charset="0"/>
                <a:ea typeface="微软雅黑" pitchFamily="34" charset="-122"/>
                <a:cs typeface="Times New Roman" pitchFamily="18" charset="0"/>
              </a:rPr>
              <a:t>IGMP</a:t>
            </a:r>
            <a:r>
              <a:rPr lang="zh-CN" altLang="en-US" sz="2000" dirty="0">
                <a:solidFill>
                  <a:srgbClr val="1A3868"/>
                </a:solidFill>
                <a:latin typeface="Times New Roman" pitchFamily="18" charset="0"/>
                <a:ea typeface="微软雅黑" pitchFamily="34" charset="-122"/>
                <a:cs typeface="Times New Roman" pitchFamily="18" charset="0"/>
              </a:rPr>
              <a:t>协议并不能对全网范围内的所有多播组成员进行管理，</a:t>
            </a:r>
            <a:r>
              <a:rPr lang="zh-CN" altLang="en-US" sz="2000" dirty="0">
                <a:solidFill>
                  <a:srgbClr val="00B050"/>
                </a:solidFill>
                <a:latin typeface="Times New Roman" pitchFamily="18" charset="0"/>
                <a:ea typeface="微软雅黑" pitchFamily="34" charset="-122"/>
                <a:cs typeface="Times New Roman" pitchFamily="18" charset="0"/>
              </a:rPr>
              <a:t>多播路由器与直接连接的成员主机的通信中使用</a:t>
            </a:r>
            <a:r>
              <a:rPr lang="en-US" altLang="zh-CN" sz="2000" dirty="0">
                <a:solidFill>
                  <a:srgbClr val="00B050"/>
                </a:solidFill>
                <a:latin typeface="Times New Roman" pitchFamily="18" charset="0"/>
                <a:ea typeface="微软雅黑" pitchFamily="34" charset="-122"/>
                <a:cs typeface="Times New Roman" pitchFamily="18" charset="0"/>
              </a:rPr>
              <a:t>IGMP</a:t>
            </a:r>
            <a:r>
              <a:rPr lang="zh-CN" altLang="en-US" sz="2000" dirty="0">
                <a:solidFill>
                  <a:srgbClr val="00B050"/>
                </a:solidFill>
                <a:latin typeface="Times New Roman" pitchFamily="18" charset="0"/>
                <a:ea typeface="微软雅黑" pitchFamily="34" charset="-122"/>
                <a:cs typeface="Times New Roman" pitchFamily="18" charset="0"/>
              </a:rPr>
              <a:t>协议获取成员的动态信息 </a:t>
            </a:r>
            <a:r>
              <a:rPr lang="zh-CN" altLang="en-US" sz="2000" dirty="0">
                <a:solidFill>
                  <a:srgbClr val="1A3868"/>
                </a:solidFill>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xmlns="" val="1871957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idx="4294967295"/>
          </p:nvPr>
        </p:nvSpPr>
        <p:spPr>
          <a:xfrm>
            <a:off x="323528" y="544104"/>
            <a:ext cx="3384376" cy="855133"/>
          </a:xfrm>
        </p:spPr>
        <p:txBody>
          <a:bodyPr anchorCtr="1"/>
          <a:lstStyle/>
          <a:p>
            <a:pPr algn="l"/>
            <a:r>
              <a:rPr lang="zh-CN" altLang="zh-CN" sz="2400" dirty="0">
                <a:solidFill>
                  <a:srgbClr val="007D7A"/>
                </a:solidFill>
                <a:latin typeface="Times New Roman" pitchFamily="18" charset="0"/>
                <a:ea typeface="微软雅黑" pitchFamily="34" charset="-122"/>
                <a:cs typeface="Times New Roman" pitchFamily="18" charset="0"/>
              </a:rPr>
              <a:t>IGMP 协议执行过程 </a:t>
            </a:r>
          </a:p>
        </p:txBody>
      </p:sp>
      <p:sp>
        <p:nvSpPr>
          <p:cNvPr id="35844" name="Rectangle 3"/>
          <p:cNvSpPr>
            <a:spLocks noGrp="1" noChangeArrowheads="1"/>
          </p:cNvSpPr>
          <p:nvPr>
            <p:ph type="body" idx="4294967295"/>
          </p:nvPr>
        </p:nvSpPr>
        <p:spPr>
          <a:xfrm>
            <a:off x="179512" y="1186229"/>
            <a:ext cx="8208912" cy="3727806"/>
          </a:xfrm>
        </p:spPr>
        <p:txBody>
          <a:bodyPr/>
          <a:lstStyle/>
          <a:p>
            <a:pPr>
              <a:lnSpc>
                <a:spcPct val="120000"/>
              </a:lnSpc>
            </a:pPr>
            <a:r>
              <a:rPr lang="zh-CN" altLang="zh-CN" sz="2000" dirty="0">
                <a:solidFill>
                  <a:srgbClr val="1A3868"/>
                </a:solidFill>
                <a:latin typeface="Times New Roman" pitchFamily="18" charset="0"/>
                <a:ea typeface="微软雅黑" pitchFamily="34" charset="-122"/>
                <a:cs typeface="Times New Roman" pitchFamily="18" charset="0"/>
              </a:rPr>
              <a:t>第一阶段：当某个主机加入新的多播组时，该主机</a:t>
            </a:r>
            <a:r>
              <a:rPr lang="zh-CN" altLang="zh-CN" sz="2000" dirty="0">
                <a:solidFill>
                  <a:srgbClr val="C00000"/>
                </a:solidFill>
                <a:latin typeface="Times New Roman" pitchFamily="18" charset="0"/>
                <a:ea typeface="微软雅黑" pitchFamily="34" charset="-122"/>
                <a:cs typeface="Times New Roman" pitchFamily="18" charset="0"/>
              </a:rPr>
              <a:t>应向多播组的多播地址发送IGMP 报文</a:t>
            </a:r>
            <a:r>
              <a:rPr lang="zh-CN" altLang="zh-CN" sz="2000" dirty="0">
                <a:solidFill>
                  <a:srgbClr val="1A3868"/>
                </a:solidFill>
                <a:latin typeface="Times New Roman" pitchFamily="18" charset="0"/>
                <a:ea typeface="微软雅黑" pitchFamily="34" charset="-122"/>
                <a:cs typeface="Times New Roman" pitchFamily="18" charset="0"/>
              </a:rPr>
              <a:t>，声明自己要成为该组的成员。本地的多播路由器收到 IGMP 报文后，将组成员关系转发给因特网上的其他多播路由器。</a:t>
            </a:r>
          </a:p>
        </p:txBody>
      </p:sp>
      <p:pic>
        <p:nvPicPr>
          <p:cNvPr id="3584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35696" y="2500536"/>
            <a:ext cx="5275698" cy="2485507"/>
          </a:xfrm>
          <a:prstGeom prst="rect">
            <a:avLst/>
          </a:prstGeom>
          <a:solidFill>
            <a:srgbClr val="EEFBF4"/>
          </a:solidFill>
          <a:ln>
            <a:noFill/>
          </a:ln>
          <a:extLst/>
        </p:spPr>
      </p:pic>
    </p:spTree>
    <p:extLst>
      <p:ext uri="{BB962C8B-B14F-4D97-AF65-F5344CB8AC3E}">
        <p14:creationId xmlns:p14="http://schemas.microsoft.com/office/powerpoint/2010/main" xmlns="" val="135755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4294967295"/>
          </p:nvPr>
        </p:nvSpPr>
        <p:spPr>
          <a:xfrm>
            <a:off x="323528" y="1204392"/>
            <a:ext cx="6696744" cy="3619426"/>
          </a:xfrm>
        </p:spPr>
        <p:txBody>
          <a:bodyPr/>
          <a:lstStyle/>
          <a:p>
            <a:pPr>
              <a:spcBef>
                <a:spcPts val="1200"/>
              </a:spcBef>
            </a:pPr>
            <a:r>
              <a:rPr lang="zh-CN" altLang="zh-CN" sz="2200" dirty="0">
                <a:solidFill>
                  <a:srgbClr val="1A3868"/>
                </a:solidFill>
                <a:latin typeface="Times New Roman" pitchFamily="18" charset="0"/>
                <a:ea typeface="微软雅黑" pitchFamily="34" charset="-122"/>
                <a:cs typeface="Times New Roman" pitchFamily="18" charset="0"/>
              </a:rPr>
              <a:t>第二阶段：因为组成员关系是动态的，因此本地多播路由器要</a:t>
            </a:r>
            <a:r>
              <a:rPr lang="zh-CN" altLang="zh-CN" sz="2200" dirty="0">
                <a:solidFill>
                  <a:srgbClr val="C00000"/>
                </a:solidFill>
                <a:latin typeface="Times New Roman" pitchFamily="18" charset="0"/>
                <a:ea typeface="微软雅黑" pitchFamily="34" charset="-122"/>
                <a:cs typeface="Times New Roman" pitchFamily="18" charset="0"/>
              </a:rPr>
              <a:t>周期性地探询</a:t>
            </a:r>
            <a:r>
              <a:rPr lang="zh-CN" altLang="zh-CN" sz="2200" dirty="0">
                <a:solidFill>
                  <a:srgbClr val="1A3868"/>
                </a:solidFill>
                <a:latin typeface="Times New Roman" pitchFamily="18" charset="0"/>
                <a:ea typeface="微软雅黑" pitchFamily="34" charset="-122"/>
                <a:cs typeface="Times New Roman" pitchFamily="18" charset="0"/>
              </a:rPr>
              <a:t>本地局域网上的主机，以便知道这些主机是否还继续是组的成员。</a:t>
            </a:r>
          </a:p>
          <a:p>
            <a:pPr lvl="1">
              <a:spcBef>
                <a:spcPts val="1200"/>
              </a:spcBef>
            </a:pPr>
            <a:r>
              <a:rPr lang="zh-CN" altLang="zh-CN" dirty="0">
                <a:solidFill>
                  <a:srgbClr val="1A3868"/>
                </a:solidFill>
                <a:latin typeface="Times New Roman" pitchFamily="18" charset="0"/>
                <a:ea typeface="微软雅黑" pitchFamily="34" charset="-122"/>
                <a:cs typeface="Times New Roman" pitchFamily="18" charset="0"/>
              </a:rPr>
              <a:t>只要对某个组有一个主机响应，那么多播路由器就认为这个组是活跃的</a:t>
            </a:r>
            <a:r>
              <a:rPr lang="zh-CN" altLang="zh-CN" dirty="0" smtClean="0">
                <a:solidFill>
                  <a:srgbClr val="1A3868"/>
                </a:solidFill>
                <a:latin typeface="Times New Roman" pitchFamily="18" charset="0"/>
                <a:ea typeface="微软雅黑" pitchFamily="34" charset="-122"/>
                <a:cs typeface="Times New Roman" pitchFamily="18" charset="0"/>
              </a:rPr>
              <a:t>。</a:t>
            </a:r>
            <a:r>
              <a:rPr lang="zh-CN" altLang="en-US" dirty="0" smtClean="0">
                <a:solidFill>
                  <a:srgbClr val="1A3868"/>
                </a:solidFill>
                <a:latin typeface="Times New Roman" pitchFamily="18" charset="0"/>
                <a:ea typeface="微软雅黑" pitchFamily="34" charset="-122"/>
                <a:cs typeface="Times New Roman" pitchFamily="18" charset="0"/>
              </a:rPr>
              <a:t>不需要保留组关系的准确记录，因为使用了</a:t>
            </a:r>
            <a:r>
              <a:rPr lang="zh-CN" altLang="en-US" dirty="0" smtClean="0">
                <a:solidFill>
                  <a:srgbClr val="C00000"/>
                </a:solidFill>
                <a:latin typeface="Times New Roman" pitchFamily="18" charset="0"/>
                <a:ea typeface="微软雅黑" pitchFamily="34" charset="-122"/>
                <a:cs typeface="Times New Roman" pitchFamily="18" charset="0"/>
              </a:rPr>
              <a:t>局域网硬件多播</a:t>
            </a:r>
            <a:r>
              <a:rPr lang="zh-CN" altLang="en-US" dirty="0" smtClean="0">
                <a:solidFill>
                  <a:srgbClr val="1A3868"/>
                </a:solidFill>
                <a:latin typeface="Times New Roman" pitchFamily="18" charset="0"/>
                <a:ea typeface="微软雅黑" pitchFamily="34" charset="-122"/>
                <a:cs typeface="Times New Roman" pitchFamily="18" charset="0"/>
              </a:rPr>
              <a:t>。</a:t>
            </a:r>
            <a:endParaRPr lang="zh-CN" altLang="zh-CN" dirty="0">
              <a:solidFill>
                <a:srgbClr val="1A3868"/>
              </a:solidFill>
              <a:latin typeface="Times New Roman" pitchFamily="18" charset="0"/>
              <a:ea typeface="微软雅黑" pitchFamily="34" charset="-122"/>
              <a:cs typeface="Times New Roman" pitchFamily="18" charset="0"/>
            </a:endParaRPr>
          </a:p>
          <a:p>
            <a:pPr lvl="1">
              <a:spcBef>
                <a:spcPts val="1200"/>
              </a:spcBef>
            </a:pPr>
            <a:r>
              <a:rPr lang="zh-CN" altLang="zh-CN" dirty="0">
                <a:solidFill>
                  <a:srgbClr val="1A3868"/>
                </a:solidFill>
                <a:latin typeface="Times New Roman" pitchFamily="18" charset="0"/>
                <a:ea typeface="微软雅黑" pitchFamily="34" charset="-122"/>
                <a:cs typeface="Times New Roman" pitchFamily="18" charset="0"/>
              </a:rPr>
              <a:t>但一个组在经过几次的探询后仍然没有一个主机响应，则不再将该组的成员关系转发给其他的多播路由器。</a:t>
            </a:r>
          </a:p>
        </p:txBody>
      </p:sp>
    </p:spTree>
    <p:extLst>
      <p:ext uri="{BB962C8B-B14F-4D97-AF65-F5344CB8AC3E}">
        <p14:creationId xmlns:p14="http://schemas.microsoft.com/office/powerpoint/2010/main" xmlns="" val="3449489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idx="4294967295"/>
          </p:nvPr>
        </p:nvSpPr>
        <p:spPr>
          <a:xfrm>
            <a:off x="685800" y="779463"/>
            <a:ext cx="7772400" cy="720725"/>
          </a:xfrm>
        </p:spPr>
        <p:txBody>
          <a:bodyPr/>
          <a:lstStyle/>
          <a:p>
            <a:pPr algn="l"/>
            <a:r>
              <a:rPr lang="zh-CN" altLang="en-US" sz="2400" smtClean="0">
                <a:solidFill>
                  <a:srgbClr val="007D7A"/>
                </a:solidFill>
                <a:latin typeface="Times New Roman" pitchFamily="18" charset="0"/>
                <a:ea typeface="微软雅黑" pitchFamily="34" charset="-122"/>
                <a:cs typeface="Times New Roman" pitchFamily="18" charset="0"/>
              </a:rPr>
              <a:t>一、互联网控制报文协议</a:t>
            </a:r>
            <a:r>
              <a:rPr lang="en-US" altLang="en-US" sz="2400" smtClean="0">
                <a:solidFill>
                  <a:srgbClr val="007D7A"/>
                </a:solidFill>
                <a:latin typeface="Times New Roman" pitchFamily="18" charset="0"/>
                <a:ea typeface="微软雅黑" pitchFamily="34" charset="-122"/>
                <a:cs typeface="Times New Roman" pitchFamily="18" charset="0"/>
              </a:rPr>
              <a:t>ICMP</a:t>
            </a:r>
            <a:endParaRPr lang="zh-CN" altLang="en-US" sz="2400" smtClean="0">
              <a:solidFill>
                <a:srgbClr val="007D7A"/>
              </a:solidFill>
              <a:latin typeface="Times New Roman" pitchFamily="18" charset="0"/>
              <a:ea typeface="微软雅黑" pitchFamily="34" charset="-122"/>
              <a:cs typeface="Times New Roman" pitchFamily="18" charset="0"/>
            </a:endParaRPr>
          </a:p>
        </p:txBody>
      </p:sp>
      <p:sp>
        <p:nvSpPr>
          <p:cNvPr id="16386" name="内容占位符 2"/>
          <p:cNvSpPr>
            <a:spLocks noGrp="1"/>
          </p:cNvSpPr>
          <p:nvPr>
            <p:ph idx="4294967295"/>
          </p:nvPr>
        </p:nvSpPr>
        <p:spPr>
          <a:xfrm>
            <a:off x="395288" y="1554163"/>
            <a:ext cx="6769000" cy="3035300"/>
          </a:xfrm>
        </p:spPr>
        <p:txBody>
          <a:bodyPr/>
          <a:lstStyle/>
          <a:p>
            <a:pPr>
              <a:lnSpc>
                <a:spcPct val="120000"/>
              </a:lnSpc>
            </a:pPr>
            <a:r>
              <a:rPr lang="en-US" altLang="en-US" sz="2000" dirty="0" smtClean="0">
                <a:solidFill>
                  <a:srgbClr val="1A3868"/>
                </a:solidFill>
                <a:latin typeface="Times New Roman" pitchFamily="18" charset="0"/>
                <a:ea typeface="微软雅黑" pitchFamily="34" charset="-122"/>
                <a:cs typeface="Times New Roman" pitchFamily="18" charset="0"/>
              </a:rPr>
              <a:t>ICMP</a:t>
            </a:r>
            <a:r>
              <a:rPr lang="zh-CN" altLang="en-US" sz="2000" dirty="0" smtClean="0">
                <a:solidFill>
                  <a:srgbClr val="1A3868"/>
                </a:solidFill>
                <a:latin typeface="Times New Roman" pitchFamily="18" charset="0"/>
                <a:ea typeface="微软雅黑" pitchFamily="34" charset="-122"/>
                <a:cs typeface="Times New Roman" pitchFamily="18" charset="0"/>
              </a:rPr>
              <a:t>（</a:t>
            </a:r>
            <a:r>
              <a:rPr lang="en-US" altLang="en-US" sz="2000" dirty="0" smtClean="0">
                <a:solidFill>
                  <a:srgbClr val="1A3868"/>
                </a:solidFill>
                <a:latin typeface="Times New Roman" pitchFamily="18" charset="0"/>
                <a:ea typeface="微软雅黑" pitchFamily="34" charset="-122"/>
                <a:cs typeface="Times New Roman" pitchFamily="18" charset="0"/>
              </a:rPr>
              <a:t>Internet Control Message Protocol）</a:t>
            </a:r>
            <a:r>
              <a:rPr lang="zh-CN" altLang="en-US" sz="2000" dirty="0">
                <a:solidFill>
                  <a:srgbClr val="1A3868"/>
                </a:solidFill>
                <a:latin typeface="Times New Roman" pitchFamily="18" charset="0"/>
                <a:ea typeface="微软雅黑" pitchFamily="34" charset="-122"/>
                <a:cs typeface="Times New Roman" pitchFamily="18" charset="0"/>
              </a:rPr>
              <a:t>是</a:t>
            </a:r>
            <a:r>
              <a:rPr lang="en-US" altLang="en-US" sz="2000" dirty="0" smtClean="0">
                <a:solidFill>
                  <a:srgbClr val="1A3868"/>
                </a:solidFill>
                <a:latin typeface="Times New Roman" pitchFamily="18" charset="0"/>
                <a:ea typeface="微软雅黑" pitchFamily="34" charset="-122"/>
                <a:cs typeface="Times New Roman" pitchFamily="18" charset="0"/>
              </a:rPr>
              <a:t>Internet </a:t>
            </a:r>
            <a:r>
              <a:rPr lang="zh-CN" altLang="en-US" sz="2000" dirty="0" smtClean="0">
                <a:solidFill>
                  <a:srgbClr val="1A3868"/>
                </a:solidFill>
                <a:latin typeface="Times New Roman" pitchFamily="18" charset="0"/>
                <a:ea typeface="微软雅黑" pitchFamily="34" charset="-122"/>
                <a:cs typeface="Times New Roman" pitchFamily="18" charset="0"/>
              </a:rPr>
              <a:t>控制报文</a:t>
            </a:r>
            <a:r>
              <a:rPr lang="zh-CN" altLang="en-US" sz="2000" dirty="0">
                <a:solidFill>
                  <a:srgbClr val="1A3868"/>
                </a:solidFill>
                <a:latin typeface="Times New Roman" pitchFamily="18" charset="0"/>
                <a:ea typeface="微软雅黑" pitchFamily="34" charset="-122"/>
                <a:cs typeface="Times New Roman" pitchFamily="18" charset="0"/>
              </a:rPr>
              <a:t>协议，用于在</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主机、路由器之间</a:t>
            </a:r>
            <a:r>
              <a:rPr lang="zh-CN" altLang="en-US" sz="2000" dirty="0">
                <a:solidFill>
                  <a:srgbClr val="C00000"/>
                </a:solidFill>
                <a:latin typeface="Times New Roman" pitchFamily="18" charset="0"/>
                <a:ea typeface="微软雅黑" pitchFamily="34" charset="-122"/>
                <a:cs typeface="Times New Roman" pitchFamily="18" charset="0"/>
              </a:rPr>
              <a:t>传递控制消息</a:t>
            </a:r>
            <a:r>
              <a:rPr lang="zh-CN" altLang="en-US" sz="2000" dirty="0" smtClean="0">
                <a:solidFill>
                  <a:srgbClr val="1A3868"/>
                </a:solidFill>
                <a:latin typeface="Times New Roman" pitchFamily="18" charset="0"/>
                <a:ea typeface="微软雅黑" pitchFamily="34" charset="-122"/>
                <a:cs typeface="Times New Roman" pitchFamily="18" charset="0"/>
              </a:rPr>
              <a:t>，目标是</a:t>
            </a:r>
            <a:r>
              <a:rPr lang="zh-CN" altLang="en-US" sz="2000" dirty="0" smtClean="0">
                <a:solidFill>
                  <a:srgbClr val="00B050"/>
                </a:solidFill>
                <a:latin typeface="Times New Roman" pitchFamily="18" charset="0"/>
                <a:ea typeface="微软雅黑" pitchFamily="34" charset="-122"/>
                <a:cs typeface="Times New Roman" pitchFamily="18" charset="0"/>
              </a:rPr>
              <a:t>提高</a:t>
            </a:r>
            <a:r>
              <a:rPr lang="en-US" altLang="zh-CN" sz="2000" dirty="0" smtClean="0">
                <a:solidFill>
                  <a:srgbClr val="00B050"/>
                </a:solidFill>
                <a:latin typeface="Times New Roman" pitchFamily="18" charset="0"/>
                <a:ea typeface="微软雅黑" pitchFamily="34" charset="-122"/>
                <a:cs typeface="Times New Roman" pitchFamily="18" charset="0"/>
              </a:rPr>
              <a:t>IP</a:t>
            </a:r>
            <a:r>
              <a:rPr lang="zh-CN" altLang="en-US" sz="2000" dirty="0" smtClean="0">
                <a:solidFill>
                  <a:srgbClr val="00B050"/>
                </a:solidFill>
                <a:latin typeface="Times New Roman" pitchFamily="18" charset="0"/>
                <a:ea typeface="微软雅黑" pitchFamily="34" charset="-122"/>
                <a:cs typeface="Times New Roman" pitchFamily="18" charset="0"/>
              </a:rPr>
              <a:t>数据报交付成功的机会</a:t>
            </a:r>
            <a:r>
              <a:rPr lang="zh-CN" altLang="en-US" sz="2000" dirty="0" smtClean="0">
                <a:solidFill>
                  <a:srgbClr val="1A3868"/>
                </a:solidFill>
                <a:latin typeface="Times New Roman" pitchFamily="18" charset="0"/>
                <a:ea typeface="微软雅黑" pitchFamily="34" charset="-122"/>
                <a:cs typeface="Times New Roman" pitchFamily="18" charset="0"/>
              </a:rPr>
              <a:t>。</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a:lnSpc>
                <a:spcPct val="120000"/>
              </a:lnSpc>
              <a:spcAft>
                <a:spcPts val="600"/>
              </a:spcAft>
            </a:pPr>
            <a:r>
              <a:rPr lang="en-US" altLang="en-US" sz="2000" dirty="0" smtClean="0">
                <a:solidFill>
                  <a:srgbClr val="1A3868"/>
                </a:solidFill>
                <a:latin typeface="Times New Roman" pitchFamily="18" charset="0"/>
                <a:ea typeface="微软雅黑" pitchFamily="34" charset="-122"/>
                <a:cs typeface="Times New Roman" pitchFamily="18" charset="0"/>
              </a:rPr>
              <a:t>ICMP</a:t>
            </a:r>
            <a:r>
              <a:rPr lang="zh-CN" altLang="en-US" sz="2000" dirty="0" smtClean="0">
                <a:solidFill>
                  <a:srgbClr val="1A3868"/>
                </a:solidFill>
                <a:latin typeface="Times New Roman" pitchFamily="18" charset="0"/>
                <a:ea typeface="微软雅黑" pitchFamily="34" charset="-122"/>
                <a:cs typeface="Times New Roman" pitchFamily="18" charset="0"/>
              </a:rPr>
              <a:t>设计的初衷是</a:t>
            </a:r>
            <a:r>
              <a:rPr lang="en-US" altLang="en-US" sz="2000" dirty="0" smtClean="0">
                <a:solidFill>
                  <a:srgbClr val="1A3868"/>
                </a:solidFill>
                <a:latin typeface="Times New Roman" pitchFamily="18" charset="0"/>
                <a:ea typeface="微软雅黑" pitchFamily="34" charset="-122"/>
                <a:cs typeface="Times New Roman" pitchFamily="18" charset="0"/>
              </a:rPr>
              <a:t>IP</a:t>
            </a:r>
            <a:r>
              <a:rPr lang="zh-CN" altLang="en-US" sz="2000" dirty="0" smtClean="0">
                <a:solidFill>
                  <a:srgbClr val="1A3868"/>
                </a:solidFill>
                <a:latin typeface="Times New Roman" pitchFamily="18" charset="0"/>
                <a:ea typeface="微软雅黑" pitchFamily="34" charset="-122"/>
                <a:cs typeface="Times New Roman" pitchFamily="18" charset="0"/>
              </a:rPr>
              <a:t>协议在执行过程中的出错报告。它不能纠正差错，只是</a:t>
            </a:r>
            <a:r>
              <a:rPr lang="zh-CN" altLang="en-US" sz="2000" dirty="0" smtClean="0">
                <a:solidFill>
                  <a:srgbClr val="C00000"/>
                </a:solidFill>
                <a:latin typeface="Times New Roman" pitchFamily="18" charset="0"/>
                <a:ea typeface="微软雅黑" pitchFamily="34" charset="-122"/>
                <a:cs typeface="Times New Roman" pitchFamily="18" charset="0"/>
              </a:rPr>
              <a:t>报告差错</a:t>
            </a:r>
            <a:r>
              <a:rPr lang="zh-CN" altLang="en-US" sz="2000" dirty="0" smtClean="0">
                <a:solidFill>
                  <a:srgbClr val="1A3868"/>
                </a:solidFill>
                <a:latin typeface="Times New Roman" pitchFamily="18" charset="0"/>
                <a:ea typeface="微软雅黑" pitchFamily="34" charset="-122"/>
                <a:cs typeface="Times New Roman" pitchFamily="18" charset="0"/>
              </a:rPr>
              <a:t>，差错处理需要由高层协议完成。</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a:lnSpc>
                <a:spcPct val="120000"/>
              </a:lnSpc>
              <a:spcAft>
                <a:spcPts val="600"/>
              </a:spcAft>
            </a:pPr>
            <a:r>
              <a:rPr lang="en-US" altLang="zh-CN" sz="2000" dirty="0" smtClean="0">
                <a:solidFill>
                  <a:srgbClr val="1A3868"/>
                </a:solidFill>
                <a:latin typeface="Times New Roman" pitchFamily="18" charset="0"/>
                <a:ea typeface="微软雅黑" pitchFamily="34" charset="-122"/>
                <a:cs typeface="Times New Roman" pitchFamily="18" charset="0"/>
              </a:rPr>
              <a:t>ICMP</a:t>
            </a:r>
            <a:r>
              <a:rPr lang="zh-CN" altLang="en-US" sz="2000" dirty="0" smtClean="0">
                <a:solidFill>
                  <a:srgbClr val="1A3868"/>
                </a:solidFill>
                <a:latin typeface="Times New Roman" pitchFamily="18" charset="0"/>
                <a:ea typeface="微软雅黑" pitchFamily="34" charset="-122"/>
                <a:cs typeface="Times New Roman" pitchFamily="18" charset="0"/>
              </a:rPr>
              <a:t>报文分为：</a:t>
            </a:r>
            <a:r>
              <a:rPr lang="zh-CN" altLang="en-US" sz="2000" dirty="0" smtClean="0">
                <a:solidFill>
                  <a:srgbClr val="C00000"/>
                </a:solidFill>
                <a:latin typeface="Times New Roman" pitchFamily="18" charset="0"/>
                <a:ea typeface="微软雅黑" pitchFamily="34" charset="-122"/>
                <a:cs typeface="Times New Roman" pitchFamily="18" charset="0"/>
              </a:rPr>
              <a:t>差错报告报文</a:t>
            </a:r>
            <a:r>
              <a:rPr lang="zh-CN" altLang="en-US" sz="2000" dirty="0" smtClean="0">
                <a:solidFill>
                  <a:srgbClr val="1A3868"/>
                </a:solidFill>
                <a:latin typeface="Times New Roman" pitchFamily="18" charset="0"/>
                <a:ea typeface="微软雅黑" pitchFamily="34" charset="-122"/>
                <a:cs typeface="Times New Roman" pitchFamily="18" charset="0"/>
              </a:rPr>
              <a:t>和</a:t>
            </a:r>
            <a:r>
              <a:rPr lang="zh-CN" altLang="en-US" sz="2000" dirty="0" smtClean="0">
                <a:solidFill>
                  <a:srgbClr val="C00000"/>
                </a:solidFill>
                <a:latin typeface="Times New Roman" pitchFamily="18" charset="0"/>
                <a:ea typeface="微软雅黑" pitchFamily="34" charset="-122"/>
                <a:cs typeface="Times New Roman" pitchFamily="18" charset="0"/>
              </a:rPr>
              <a:t>查询报文</a:t>
            </a:r>
            <a:r>
              <a:rPr lang="zh-CN" altLang="en-US" sz="2000" dirty="0" smtClean="0">
                <a:solidFill>
                  <a:srgbClr val="1A3868"/>
                </a:solidFill>
                <a:latin typeface="Times New Roman" pitchFamily="18" charset="0"/>
                <a:ea typeface="微软雅黑" pitchFamily="34" charset="-122"/>
                <a:cs typeface="Times New Roman" pitchFamily="18" charset="0"/>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497177" y="651133"/>
            <a:ext cx="3066711" cy="855133"/>
          </a:xfrm>
        </p:spPr>
        <p:txBody>
          <a:bodyPr anchorCtr="1"/>
          <a:lstStyle/>
          <a:p>
            <a:pPr algn="l"/>
            <a:r>
              <a:rPr lang="zh-CN" altLang="zh-CN" sz="2400" dirty="0">
                <a:solidFill>
                  <a:srgbClr val="007D7A"/>
                </a:solidFill>
                <a:latin typeface="Times New Roman" pitchFamily="18" charset="0"/>
                <a:ea typeface="微软雅黑" pitchFamily="34" charset="-122"/>
                <a:cs typeface="Times New Roman" pitchFamily="18" charset="0"/>
              </a:rPr>
              <a:t>IGMP</a:t>
            </a:r>
            <a:r>
              <a:rPr lang="zh-CN" altLang="en-US" sz="2400" dirty="0">
                <a:solidFill>
                  <a:srgbClr val="007D7A"/>
                </a:solidFill>
                <a:latin typeface="Times New Roman" pitchFamily="18" charset="0"/>
                <a:ea typeface="微软雅黑" pitchFamily="34" charset="-122"/>
                <a:cs typeface="Times New Roman" pitchFamily="18" charset="0"/>
              </a:rPr>
              <a:t>的周期性探寻</a:t>
            </a:r>
            <a:endParaRPr lang="zh-CN" altLang="zh-CN" sz="2400" dirty="0">
              <a:solidFill>
                <a:srgbClr val="007D7A"/>
              </a:solidFill>
              <a:latin typeface="Times New Roman" pitchFamily="18" charset="0"/>
              <a:ea typeface="微软雅黑" pitchFamily="34" charset="-122"/>
              <a:cs typeface="Times New Roman" pitchFamily="18" charset="0"/>
            </a:endParaRPr>
          </a:p>
        </p:txBody>
      </p:sp>
      <p:pic>
        <p:nvPicPr>
          <p:cNvPr id="37893"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1492424"/>
            <a:ext cx="5801324" cy="3365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84546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idx="4294967295"/>
          </p:nvPr>
        </p:nvSpPr>
        <p:spPr>
          <a:xfrm>
            <a:off x="519113" y="700088"/>
            <a:ext cx="6429375" cy="614362"/>
          </a:xfrm>
        </p:spPr>
        <p:txBody>
          <a:bodyPr/>
          <a:lstStyle/>
          <a:p>
            <a:pPr algn="l"/>
            <a:r>
              <a:rPr lang="en-US" altLang="zh-CN" sz="2400" smtClean="0">
                <a:solidFill>
                  <a:srgbClr val="007D7A"/>
                </a:solidFill>
                <a:latin typeface="Times New Roman" pitchFamily="18" charset="0"/>
                <a:ea typeface="微软雅黑" pitchFamily="34" charset="-122"/>
                <a:cs typeface="Times New Roman" pitchFamily="18" charset="0"/>
              </a:rPr>
              <a:t>IGMP</a:t>
            </a:r>
            <a:r>
              <a:rPr lang="zh-CN" altLang="en-US" sz="2400" smtClean="0">
                <a:solidFill>
                  <a:srgbClr val="007D7A"/>
                </a:solidFill>
                <a:latin typeface="Times New Roman" pitchFamily="18" charset="0"/>
                <a:ea typeface="微软雅黑" pitchFamily="34" charset="-122"/>
                <a:cs typeface="Times New Roman" pitchFamily="18" charset="0"/>
              </a:rPr>
              <a:t>协议包含</a:t>
            </a:r>
            <a:r>
              <a:rPr lang="en-US" altLang="zh-CN" sz="2400" smtClean="0">
                <a:solidFill>
                  <a:srgbClr val="007D7A"/>
                </a:solidFill>
                <a:latin typeface="Times New Roman" pitchFamily="18" charset="0"/>
                <a:ea typeface="微软雅黑" pitchFamily="34" charset="-122"/>
                <a:cs typeface="Times New Roman" pitchFamily="18" charset="0"/>
              </a:rPr>
              <a:t>3</a:t>
            </a:r>
            <a:r>
              <a:rPr lang="zh-CN" altLang="en-US" sz="2400" smtClean="0">
                <a:solidFill>
                  <a:srgbClr val="007D7A"/>
                </a:solidFill>
                <a:latin typeface="Times New Roman" pitchFamily="18" charset="0"/>
                <a:ea typeface="微软雅黑" pitchFamily="34" charset="-122"/>
                <a:cs typeface="Times New Roman" pitchFamily="18" charset="0"/>
              </a:rPr>
              <a:t>种类型的报文</a:t>
            </a:r>
          </a:p>
        </p:txBody>
      </p:sp>
      <p:sp>
        <p:nvSpPr>
          <p:cNvPr id="28674" name="内容占位符 2"/>
          <p:cNvSpPr>
            <a:spLocks noGrp="1"/>
          </p:cNvSpPr>
          <p:nvPr>
            <p:ph idx="4294967295"/>
          </p:nvPr>
        </p:nvSpPr>
        <p:spPr>
          <a:xfrm>
            <a:off x="323850" y="1347788"/>
            <a:ext cx="5834063" cy="3529012"/>
          </a:xfrm>
        </p:spPr>
        <p:txBody>
          <a:bodyPr/>
          <a:lstStyle/>
          <a:p>
            <a:pPr>
              <a:lnSpc>
                <a:spcPct val="120000"/>
              </a:lnSpc>
            </a:pPr>
            <a:r>
              <a:rPr lang="zh-CN" altLang="en-US" sz="2000" smtClean="0">
                <a:solidFill>
                  <a:srgbClr val="C00000"/>
                </a:solidFill>
                <a:latin typeface="Times New Roman" pitchFamily="18" charset="0"/>
                <a:ea typeface="微软雅黑" pitchFamily="34" charset="-122"/>
                <a:cs typeface="Times New Roman" pitchFamily="18" charset="0"/>
              </a:rPr>
              <a:t>成员关系询问报文</a:t>
            </a:r>
            <a:r>
              <a:rPr lang="zh-CN" altLang="en-US" sz="2000" smtClean="0">
                <a:solidFill>
                  <a:srgbClr val="1A3868"/>
                </a:solidFill>
                <a:latin typeface="Times New Roman" pitchFamily="18" charset="0"/>
                <a:ea typeface="微软雅黑" pitchFamily="34" charset="-122"/>
                <a:cs typeface="Times New Roman" pitchFamily="18" charset="0"/>
              </a:rPr>
              <a:t>；</a:t>
            </a:r>
          </a:p>
          <a:p>
            <a:pPr lvl="1">
              <a:lnSpc>
                <a:spcPct val="120000"/>
              </a:lnSpc>
            </a:pPr>
            <a:r>
              <a:rPr lang="zh-CN" altLang="en-US" smtClean="0">
                <a:solidFill>
                  <a:srgbClr val="1A3868"/>
                </a:solidFill>
                <a:latin typeface="Times New Roman" pitchFamily="18" charset="0"/>
                <a:ea typeface="微软雅黑" pitchFamily="34" charset="-122"/>
                <a:cs typeface="Times New Roman" pitchFamily="18" charset="0"/>
              </a:rPr>
              <a:t>本地多播路由器询问网络中是否有属于某个多播组的成员。</a:t>
            </a:r>
          </a:p>
          <a:p>
            <a:pPr>
              <a:lnSpc>
                <a:spcPct val="120000"/>
              </a:lnSpc>
            </a:pPr>
            <a:r>
              <a:rPr lang="zh-CN" altLang="en-US" sz="2000" smtClean="0">
                <a:solidFill>
                  <a:srgbClr val="C00000"/>
                </a:solidFill>
                <a:latin typeface="Times New Roman" pitchFamily="18" charset="0"/>
                <a:ea typeface="微软雅黑" pitchFamily="34" charset="-122"/>
                <a:cs typeface="Times New Roman" pitchFamily="18" charset="0"/>
              </a:rPr>
              <a:t>成员关系报告报文</a:t>
            </a:r>
            <a:r>
              <a:rPr lang="zh-CN" altLang="en-US" sz="2000" smtClean="0">
                <a:solidFill>
                  <a:srgbClr val="1A3868"/>
                </a:solidFill>
                <a:latin typeface="Times New Roman" pitchFamily="18" charset="0"/>
                <a:ea typeface="微软雅黑" pitchFamily="34" charset="-122"/>
                <a:cs typeface="Times New Roman" pitchFamily="18" charset="0"/>
              </a:rPr>
              <a:t>；</a:t>
            </a:r>
          </a:p>
          <a:p>
            <a:pPr lvl="1">
              <a:lnSpc>
                <a:spcPct val="120000"/>
              </a:lnSpc>
            </a:pPr>
            <a:r>
              <a:rPr lang="zh-CN" altLang="en-US" smtClean="0">
                <a:solidFill>
                  <a:srgbClr val="1A3868"/>
                </a:solidFill>
                <a:latin typeface="Times New Roman" pitchFamily="18" charset="0"/>
                <a:ea typeface="微软雅黑" pitchFamily="34" charset="-122"/>
                <a:cs typeface="Times New Roman" pitchFamily="18" charset="0"/>
              </a:rPr>
              <a:t>主机申请加入到某个多播组时通知本地多播路由器；或回答“成员关系询问报文”。</a:t>
            </a:r>
          </a:p>
          <a:p>
            <a:pPr>
              <a:lnSpc>
                <a:spcPct val="120000"/>
              </a:lnSpc>
            </a:pPr>
            <a:r>
              <a:rPr lang="zh-CN" altLang="en-US" sz="2000" smtClean="0">
                <a:solidFill>
                  <a:srgbClr val="C00000"/>
                </a:solidFill>
                <a:latin typeface="Times New Roman" pitchFamily="18" charset="0"/>
                <a:ea typeface="微软雅黑" pitchFamily="34" charset="-122"/>
                <a:cs typeface="Times New Roman" pitchFamily="18" charset="0"/>
              </a:rPr>
              <a:t>成员离开报文</a:t>
            </a:r>
            <a:r>
              <a:rPr lang="zh-CN" altLang="en-US" sz="2000" smtClean="0">
                <a:solidFill>
                  <a:srgbClr val="1A3868"/>
                </a:solidFill>
                <a:latin typeface="Times New Roman" pitchFamily="18" charset="0"/>
                <a:ea typeface="微软雅黑" pitchFamily="34" charset="-122"/>
                <a:cs typeface="Times New Roman" pitchFamily="18" charset="0"/>
              </a:rPr>
              <a:t>；</a:t>
            </a:r>
          </a:p>
          <a:p>
            <a:pPr lvl="1">
              <a:lnSpc>
                <a:spcPct val="120000"/>
              </a:lnSpc>
            </a:pPr>
            <a:r>
              <a:rPr lang="zh-CN" altLang="en-US" smtClean="0">
                <a:solidFill>
                  <a:srgbClr val="1A3868"/>
                </a:solidFill>
                <a:latin typeface="Times New Roman" pitchFamily="18" charset="0"/>
                <a:ea typeface="微软雅黑" pitchFamily="34" charset="-122"/>
                <a:cs typeface="Times New Roman" pitchFamily="18" charset="0"/>
              </a:rPr>
              <a:t>主机准备离开某个多播组。</a:t>
            </a:r>
          </a:p>
        </p:txBody>
      </p:sp>
    </p:spTree>
    <p:extLst>
      <p:ext uri="{BB962C8B-B14F-4D97-AF65-F5344CB8AC3E}">
        <p14:creationId xmlns:p14="http://schemas.microsoft.com/office/powerpoint/2010/main" xmlns="" val="34086109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519113" y="698500"/>
            <a:ext cx="6429375" cy="722313"/>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多播</a:t>
            </a:r>
            <a:r>
              <a:rPr lang="zh-CN" altLang="en-US" sz="2400" dirty="0">
                <a:solidFill>
                  <a:srgbClr val="007D7A"/>
                </a:solidFill>
                <a:latin typeface="Times New Roman" pitchFamily="18" charset="0"/>
                <a:ea typeface="微软雅黑" pitchFamily="34" charset="-122"/>
                <a:cs typeface="Times New Roman" pitchFamily="18" charset="0"/>
              </a:rPr>
              <a:t>路由器与多播</a:t>
            </a:r>
            <a:r>
              <a:rPr lang="zh-CN" altLang="en-US" sz="2400" dirty="0" smtClean="0">
                <a:solidFill>
                  <a:srgbClr val="007D7A"/>
                </a:solidFill>
                <a:latin typeface="Times New Roman" pitchFamily="18" charset="0"/>
                <a:ea typeface="微软雅黑" pitchFamily="34" charset="-122"/>
                <a:cs typeface="Times New Roman" pitchFamily="18" charset="0"/>
              </a:rPr>
              <a:t>路由</a:t>
            </a:r>
          </a:p>
        </p:txBody>
      </p:sp>
      <p:sp>
        <p:nvSpPr>
          <p:cNvPr id="30722" name="内容占位符 2"/>
          <p:cNvSpPr>
            <a:spLocks noGrp="1"/>
          </p:cNvSpPr>
          <p:nvPr>
            <p:ph idx="4294967295"/>
          </p:nvPr>
        </p:nvSpPr>
        <p:spPr>
          <a:xfrm>
            <a:off x="323528" y="1276400"/>
            <a:ext cx="6984776" cy="3600400"/>
          </a:xfrm>
        </p:spPr>
        <p:txBody>
          <a:bodyPr/>
          <a:lstStyle/>
          <a:p>
            <a:pPr>
              <a:lnSpc>
                <a:spcPct val="120000"/>
              </a:lnSpc>
            </a:pPr>
            <a:r>
              <a:rPr lang="zh-CN" altLang="en-US" sz="2000" dirty="0" smtClean="0">
                <a:solidFill>
                  <a:srgbClr val="1A3868"/>
                </a:solidFill>
                <a:latin typeface="Times New Roman" pitchFamily="18" charset="0"/>
                <a:ea typeface="微软雅黑" pitchFamily="34" charset="-122"/>
                <a:cs typeface="Times New Roman" pitchFamily="18" charset="0"/>
              </a:rPr>
              <a:t>支持</a:t>
            </a:r>
            <a:r>
              <a:rPr lang="en-US" altLang="zh-CN" sz="2000" dirty="0" smtClean="0">
                <a:solidFill>
                  <a:srgbClr val="1A3868"/>
                </a:solidFill>
                <a:latin typeface="Times New Roman" pitchFamily="18" charset="0"/>
                <a:ea typeface="微软雅黑" pitchFamily="34" charset="-122"/>
                <a:cs typeface="Times New Roman" pitchFamily="18" charset="0"/>
              </a:rPr>
              <a:t>IGMP</a:t>
            </a:r>
            <a:r>
              <a:rPr lang="zh-CN" altLang="en-US" sz="2000" dirty="0" smtClean="0">
                <a:solidFill>
                  <a:srgbClr val="1A3868"/>
                </a:solidFill>
                <a:latin typeface="Times New Roman" pitchFamily="18" charset="0"/>
                <a:ea typeface="微软雅黑" pitchFamily="34" charset="-122"/>
                <a:cs typeface="Times New Roman" pitchFamily="18" charset="0"/>
              </a:rPr>
              <a:t>协议的路由器称为</a:t>
            </a:r>
            <a:r>
              <a:rPr lang="zh-CN" altLang="en-US" sz="2000" dirty="0" smtClean="0">
                <a:solidFill>
                  <a:srgbClr val="C00000"/>
                </a:solidFill>
                <a:latin typeface="Times New Roman" pitchFamily="18" charset="0"/>
                <a:ea typeface="微软雅黑" pitchFamily="34" charset="-122"/>
                <a:cs typeface="Times New Roman" pitchFamily="18" charset="0"/>
              </a:rPr>
              <a:t>多播路由器</a:t>
            </a:r>
            <a:r>
              <a:rPr lang="zh-CN" altLang="en-US" sz="2000" dirty="0" smtClean="0">
                <a:solidFill>
                  <a:srgbClr val="1A3868"/>
                </a:solidFill>
                <a:latin typeface="Times New Roman" pitchFamily="18" charset="0"/>
                <a:ea typeface="微软雅黑" pitchFamily="34" charset="-122"/>
                <a:cs typeface="Times New Roman" pitchFamily="18" charset="0"/>
              </a:rPr>
              <a:t>。</a:t>
            </a:r>
          </a:p>
          <a:p>
            <a:pPr>
              <a:lnSpc>
                <a:spcPct val="120000"/>
              </a:lnSpc>
            </a:pPr>
            <a:r>
              <a:rPr lang="zh-CN" altLang="en-US" sz="2000" dirty="0" smtClean="0">
                <a:solidFill>
                  <a:srgbClr val="C00000"/>
                </a:solidFill>
                <a:latin typeface="Times New Roman" pitchFamily="18" charset="0"/>
                <a:ea typeface="微软雅黑" pitchFamily="34" charset="-122"/>
                <a:cs typeface="Times New Roman" pitchFamily="18" charset="0"/>
              </a:rPr>
              <a:t>多播路由的基本思路是</a:t>
            </a:r>
            <a:r>
              <a:rPr lang="zh-CN" altLang="en-US" sz="2000" dirty="0" smtClean="0">
                <a:solidFill>
                  <a:srgbClr val="1A3868"/>
                </a:solidFill>
                <a:latin typeface="Times New Roman" pitchFamily="18" charset="0"/>
                <a:ea typeface="微软雅黑" pitchFamily="34" charset="-122"/>
                <a:cs typeface="Times New Roman" pitchFamily="18" charset="0"/>
              </a:rPr>
              <a:t>：将多播分组传送到多播组中的每一个主机，同时保证在传送过程中</a:t>
            </a:r>
            <a:r>
              <a:rPr lang="zh-CN" altLang="en-US" sz="2000" dirty="0" smtClean="0">
                <a:solidFill>
                  <a:srgbClr val="C00000"/>
                </a:solidFill>
                <a:latin typeface="Times New Roman" pitchFamily="18" charset="0"/>
                <a:ea typeface="微软雅黑" pitchFamily="34" charset="-122"/>
                <a:cs typeface="Times New Roman" pitchFamily="18" charset="0"/>
              </a:rPr>
              <a:t>不出现环路</a:t>
            </a:r>
            <a:r>
              <a:rPr lang="zh-CN" altLang="en-US" sz="2000" dirty="0" smtClean="0">
                <a:solidFill>
                  <a:srgbClr val="1A3868"/>
                </a:solidFill>
                <a:latin typeface="Times New Roman" pitchFamily="18" charset="0"/>
                <a:ea typeface="微软雅黑" pitchFamily="34" charset="-122"/>
                <a:cs typeface="Times New Roman" pitchFamily="18" charset="0"/>
              </a:rPr>
              <a:t>的现象。</a:t>
            </a:r>
          </a:p>
          <a:p>
            <a:pPr lvl="1">
              <a:lnSpc>
                <a:spcPct val="120000"/>
              </a:lnSpc>
            </a:pPr>
            <a:r>
              <a:rPr lang="zh-CN" altLang="en-US" dirty="0" smtClean="0">
                <a:solidFill>
                  <a:srgbClr val="1A3868"/>
                </a:solidFill>
                <a:latin typeface="Times New Roman" pitchFamily="18" charset="0"/>
                <a:ea typeface="微软雅黑" pitchFamily="34" charset="-122"/>
                <a:cs typeface="Times New Roman" pitchFamily="18" charset="0"/>
              </a:rPr>
              <a:t>最有效的方法是构造连接所有多播组成员所在网络的</a:t>
            </a:r>
            <a:r>
              <a:rPr lang="zh-CN" altLang="en-US" dirty="0" smtClean="0">
                <a:solidFill>
                  <a:srgbClr val="C00000"/>
                </a:solidFill>
                <a:latin typeface="Times New Roman" pitchFamily="18" charset="0"/>
                <a:ea typeface="微软雅黑" pitchFamily="34" charset="-122"/>
                <a:cs typeface="Times New Roman" pitchFamily="18" charset="0"/>
              </a:rPr>
              <a:t>多播转发树</a:t>
            </a:r>
            <a:r>
              <a:rPr lang="zh-CN" altLang="en-US" dirty="0" smtClean="0">
                <a:solidFill>
                  <a:srgbClr val="1A3868"/>
                </a:solidFill>
                <a:latin typeface="Times New Roman" pitchFamily="18" charset="0"/>
                <a:ea typeface="微软雅黑" pitchFamily="34" charset="-122"/>
                <a:cs typeface="Times New Roman" pitchFamily="18" charset="0"/>
              </a:rPr>
              <a:t>；</a:t>
            </a:r>
          </a:p>
          <a:p>
            <a:pPr lvl="1">
              <a:lnSpc>
                <a:spcPct val="120000"/>
              </a:lnSpc>
            </a:pPr>
            <a:r>
              <a:rPr lang="zh-CN" altLang="en-US" dirty="0" smtClean="0">
                <a:solidFill>
                  <a:srgbClr val="1A3868"/>
                </a:solidFill>
                <a:latin typeface="Times New Roman" pitchFamily="18" charset="0"/>
                <a:ea typeface="微软雅黑" pitchFamily="34" charset="-122"/>
                <a:cs typeface="Times New Roman" pitchFamily="18" charset="0"/>
              </a:rPr>
              <a:t>根据构造方法分为</a:t>
            </a:r>
            <a:r>
              <a:rPr lang="zh-CN" altLang="en-US" dirty="0" smtClean="0">
                <a:solidFill>
                  <a:srgbClr val="C00000"/>
                </a:solidFill>
                <a:latin typeface="Times New Roman" pitchFamily="18" charset="0"/>
                <a:ea typeface="微软雅黑" pitchFamily="34" charset="-122"/>
                <a:cs typeface="Times New Roman" pitchFamily="18" charset="0"/>
              </a:rPr>
              <a:t>源分布树</a:t>
            </a:r>
            <a:r>
              <a:rPr lang="en-US" altLang="zh-CN" dirty="0" smtClean="0">
                <a:solidFill>
                  <a:srgbClr val="C00000"/>
                </a:solidFill>
                <a:latin typeface="Times New Roman" pitchFamily="18" charset="0"/>
                <a:ea typeface="微软雅黑" pitchFamily="34" charset="-122"/>
                <a:cs typeface="Times New Roman" pitchFamily="18" charset="0"/>
              </a:rPr>
              <a:t>-</a:t>
            </a:r>
            <a:r>
              <a:rPr lang="zh-CN" altLang="en-US" dirty="0">
                <a:solidFill>
                  <a:srgbClr val="1A3868"/>
                </a:solidFill>
                <a:latin typeface="Times New Roman" pitchFamily="18" charset="0"/>
                <a:ea typeface="微软雅黑" pitchFamily="34" charset="-122"/>
                <a:cs typeface="Times New Roman" pitchFamily="18" charset="0"/>
              </a:rPr>
              <a:t>以发送多播分组的源节点为根，连接所有多播组成员所在网络的转发多播</a:t>
            </a:r>
            <a:r>
              <a:rPr lang="zh-CN" altLang="en-US" dirty="0" smtClean="0">
                <a:solidFill>
                  <a:srgbClr val="1A3868"/>
                </a:solidFill>
                <a:latin typeface="Times New Roman" pitchFamily="18" charset="0"/>
                <a:ea typeface="微软雅黑" pitchFamily="34" charset="-122"/>
                <a:cs typeface="Times New Roman" pitchFamily="18" charset="0"/>
              </a:rPr>
              <a:t>树 与</a:t>
            </a:r>
            <a:r>
              <a:rPr lang="zh-CN" altLang="en-US" dirty="0" smtClean="0">
                <a:solidFill>
                  <a:srgbClr val="C00000"/>
                </a:solidFill>
                <a:latin typeface="Times New Roman" pitchFamily="18" charset="0"/>
                <a:ea typeface="微软雅黑" pitchFamily="34" charset="-122"/>
                <a:cs typeface="Times New Roman" pitchFamily="18" charset="0"/>
              </a:rPr>
              <a:t>共享分布树</a:t>
            </a:r>
            <a:r>
              <a:rPr lang="en-US" altLang="zh-CN" dirty="0" smtClean="0">
                <a:solidFill>
                  <a:srgbClr val="C00000"/>
                </a:solidFill>
                <a:latin typeface="Times New Roman" pitchFamily="18" charset="0"/>
                <a:ea typeface="微软雅黑" pitchFamily="34" charset="-122"/>
                <a:cs typeface="Times New Roman" pitchFamily="18" charset="0"/>
              </a:rPr>
              <a:t>-</a:t>
            </a:r>
            <a:r>
              <a:rPr lang="zh-CN" altLang="en-US" dirty="0">
                <a:solidFill>
                  <a:srgbClr val="1A3868"/>
                </a:solidFill>
                <a:latin typeface="Times New Roman" pitchFamily="18" charset="0"/>
                <a:ea typeface="微软雅黑" pitchFamily="34" charset="-122"/>
                <a:cs typeface="Times New Roman" pitchFamily="18" charset="0"/>
              </a:rPr>
              <a:t>以某个指定</a:t>
            </a:r>
            <a:r>
              <a:rPr lang="zh-CN" altLang="en-US" dirty="0" smtClean="0">
                <a:solidFill>
                  <a:srgbClr val="1A3868"/>
                </a:solidFill>
                <a:latin typeface="Times New Roman" pitchFamily="18" charset="0"/>
                <a:ea typeface="微软雅黑" pitchFamily="34" charset="-122"/>
                <a:cs typeface="Times New Roman" pitchFamily="18" charset="0"/>
              </a:rPr>
              <a:t>的（核心）路由器</a:t>
            </a:r>
            <a:r>
              <a:rPr lang="zh-CN" altLang="en-US" dirty="0">
                <a:solidFill>
                  <a:srgbClr val="1A3868"/>
                </a:solidFill>
                <a:latin typeface="Times New Roman" pitchFamily="18" charset="0"/>
                <a:ea typeface="微软雅黑" pitchFamily="34" charset="-122"/>
                <a:cs typeface="Times New Roman" pitchFamily="18" charset="0"/>
              </a:rPr>
              <a:t>为根，连接所有多播组成员所在网络的转发多播树</a:t>
            </a:r>
            <a:r>
              <a:rPr lang="zh-CN" altLang="en-US" dirty="0" smtClean="0">
                <a:solidFill>
                  <a:srgbClr val="1A3868"/>
                </a:solidFill>
                <a:latin typeface="Times New Roman" pitchFamily="18" charset="0"/>
                <a:ea typeface="微软雅黑" pitchFamily="34" charset="-122"/>
                <a:cs typeface="Times New Roman" pitchFamily="18" charset="0"/>
              </a:rPr>
              <a:t>；</a:t>
            </a:r>
            <a:endParaRPr lang="en-US" altLang="zh-CN" dirty="0" smtClean="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3650034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519113" y="698501"/>
            <a:ext cx="6429375" cy="577900"/>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建议使用的多播路由选择协议</a:t>
            </a:r>
          </a:p>
        </p:txBody>
      </p:sp>
      <p:sp>
        <p:nvSpPr>
          <p:cNvPr id="30722" name="内容占位符 2"/>
          <p:cNvSpPr>
            <a:spLocks noGrp="1"/>
          </p:cNvSpPr>
          <p:nvPr>
            <p:ph idx="4294967295"/>
          </p:nvPr>
        </p:nvSpPr>
        <p:spPr>
          <a:xfrm>
            <a:off x="323528" y="1276401"/>
            <a:ext cx="6984776" cy="3448050"/>
          </a:xfrm>
        </p:spPr>
        <p:txBody>
          <a:bodyPr/>
          <a:lstStyle/>
          <a:p>
            <a:r>
              <a:rPr lang="zh-CN" altLang="en-US" sz="2000" dirty="0" smtClean="0">
                <a:solidFill>
                  <a:srgbClr val="C00000"/>
                </a:solidFill>
                <a:latin typeface="Times New Roman" pitchFamily="18" charset="0"/>
                <a:ea typeface="微软雅黑" pitchFamily="34" charset="-122"/>
                <a:cs typeface="Times New Roman" pitchFamily="18" charset="0"/>
              </a:rPr>
              <a:t>密集模式</a:t>
            </a:r>
            <a:r>
              <a:rPr lang="zh-CN" altLang="en-US" sz="2000" dirty="0" smtClean="0">
                <a:solidFill>
                  <a:srgbClr val="1A3868"/>
                </a:solidFill>
                <a:latin typeface="Times New Roman" pitchFamily="18" charset="0"/>
                <a:ea typeface="微软雅黑" pitchFamily="34" charset="-122"/>
                <a:cs typeface="Times New Roman" pitchFamily="18" charset="0"/>
              </a:rPr>
              <a:t>的路由</a:t>
            </a:r>
            <a:r>
              <a:rPr lang="zh-CN" altLang="en-US" sz="2000" dirty="0">
                <a:solidFill>
                  <a:srgbClr val="1A3868"/>
                </a:solidFill>
                <a:latin typeface="Times New Roman" pitchFamily="18" charset="0"/>
                <a:ea typeface="微软雅黑" pitchFamily="34" charset="-122"/>
                <a:cs typeface="Times New Roman" pitchFamily="18" charset="0"/>
              </a:rPr>
              <a:t>协议</a:t>
            </a:r>
            <a:r>
              <a:rPr lang="zh-CN" altLang="en-US" sz="2000" dirty="0" smtClean="0">
                <a:solidFill>
                  <a:srgbClr val="1A3868"/>
                </a:solidFill>
                <a:latin typeface="Times New Roman" pitchFamily="18" charset="0"/>
                <a:ea typeface="微软雅黑" pitchFamily="34" charset="-122"/>
                <a:cs typeface="Times New Roman" pitchFamily="18" charset="0"/>
              </a:rPr>
              <a:t>包括</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lvl="1"/>
            <a:r>
              <a:rPr lang="zh-CN" altLang="en-US" sz="1800" dirty="0" smtClean="0">
                <a:solidFill>
                  <a:srgbClr val="1A3868"/>
                </a:solidFill>
                <a:latin typeface="Times New Roman" pitchFamily="18" charset="0"/>
                <a:ea typeface="微软雅黑" pitchFamily="34" charset="-122"/>
                <a:cs typeface="Times New Roman" pitchFamily="18" charset="0"/>
              </a:rPr>
              <a:t>距离向量</a:t>
            </a:r>
            <a:r>
              <a:rPr lang="zh-CN" altLang="en-US" sz="1800" dirty="0">
                <a:solidFill>
                  <a:srgbClr val="1A3868"/>
                </a:solidFill>
                <a:latin typeface="Times New Roman" pitchFamily="18" charset="0"/>
                <a:ea typeface="微软雅黑" pitchFamily="34" charset="-122"/>
                <a:cs typeface="Times New Roman" pitchFamily="18" charset="0"/>
              </a:rPr>
              <a:t>多播路由协议（</a:t>
            </a:r>
            <a:r>
              <a:rPr lang="en-US" altLang="zh-CN" sz="1800" dirty="0">
                <a:solidFill>
                  <a:srgbClr val="1A3868"/>
                </a:solidFill>
                <a:latin typeface="Times New Roman" pitchFamily="18" charset="0"/>
                <a:ea typeface="微软雅黑" pitchFamily="34" charset="-122"/>
                <a:cs typeface="Times New Roman" pitchFamily="18" charset="0"/>
              </a:rPr>
              <a:t>DVMRP</a:t>
            </a:r>
            <a:r>
              <a:rPr lang="zh-CN" altLang="en-US" sz="1800" dirty="0">
                <a:solidFill>
                  <a:srgbClr val="1A3868"/>
                </a:solidFill>
                <a:latin typeface="Times New Roman" pitchFamily="18" charset="0"/>
                <a:ea typeface="微软雅黑" pitchFamily="34" charset="-122"/>
                <a:cs typeface="Times New Roman" pitchFamily="18" charset="0"/>
              </a:rPr>
              <a:t>：</a:t>
            </a:r>
            <a:r>
              <a:rPr lang="en-US" altLang="zh-CN" sz="1800" dirty="0">
                <a:solidFill>
                  <a:srgbClr val="1A3868"/>
                </a:solidFill>
                <a:latin typeface="Times New Roman" pitchFamily="18" charset="0"/>
                <a:ea typeface="微软雅黑" pitchFamily="34" charset="-122"/>
                <a:cs typeface="Times New Roman" pitchFamily="18" charset="0"/>
              </a:rPr>
              <a:t>Distance Vector Multicast Routing Protocol</a:t>
            </a:r>
            <a:r>
              <a:rPr lang="zh-CN" altLang="en-US" sz="1800" dirty="0" smtClean="0">
                <a:solidFill>
                  <a:srgbClr val="1A3868"/>
                </a:solidFill>
                <a:latin typeface="Times New Roman" pitchFamily="18" charset="0"/>
                <a:ea typeface="微软雅黑" pitchFamily="34" charset="-122"/>
                <a:cs typeface="Times New Roman" pitchFamily="18" charset="0"/>
              </a:rPr>
              <a:t>）</a:t>
            </a:r>
            <a:endParaRPr lang="en-US" altLang="zh-CN" sz="1800" dirty="0" smtClean="0">
              <a:solidFill>
                <a:srgbClr val="1A3868"/>
              </a:solidFill>
              <a:latin typeface="Times New Roman" pitchFamily="18" charset="0"/>
              <a:ea typeface="微软雅黑" pitchFamily="34" charset="-122"/>
              <a:cs typeface="Times New Roman" pitchFamily="18" charset="0"/>
            </a:endParaRPr>
          </a:p>
          <a:p>
            <a:pPr lvl="1"/>
            <a:r>
              <a:rPr lang="zh-CN" altLang="en-US" sz="1800" dirty="0" smtClean="0">
                <a:solidFill>
                  <a:srgbClr val="1A3868"/>
                </a:solidFill>
                <a:latin typeface="Times New Roman" pitchFamily="18" charset="0"/>
                <a:ea typeface="微软雅黑" pitchFamily="34" charset="-122"/>
                <a:cs typeface="Times New Roman" pitchFamily="18" charset="0"/>
              </a:rPr>
              <a:t>多</a:t>
            </a:r>
            <a:r>
              <a:rPr lang="zh-CN" altLang="en-US" sz="1800" dirty="0">
                <a:solidFill>
                  <a:srgbClr val="1A3868"/>
                </a:solidFill>
                <a:latin typeface="Times New Roman" pitchFamily="18" charset="0"/>
                <a:ea typeface="微软雅黑" pitchFamily="34" charset="-122"/>
                <a:cs typeface="Times New Roman" pitchFamily="18" charset="0"/>
              </a:rPr>
              <a:t>播开放最短路径优先协议（</a:t>
            </a:r>
            <a:r>
              <a:rPr lang="en-US" altLang="zh-CN" sz="1800" dirty="0">
                <a:solidFill>
                  <a:srgbClr val="1A3868"/>
                </a:solidFill>
                <a:latin typeface="Times New Roman" pitchFamily="18" charset="0"/>
                <a:ea typeface="微软雅黑" pitchFamily="34" charset="-122"/>
                <a:cs typeface="Times New Roman" pitchFamily="18" charset="0"/>
              </a:rPr>
              <a:t>MOSPF</a:t>
            </a:r>
            <a:r>
              <a:rPr lang="zh-CN" altLang="en-US" sz="1800" dirty="0">
                <a:solidFill>
                  <a:srgbClr val="1A3868"/>
                </a:solidFill>
                <a:latin typeface="Times New Roman" pitchFamily="18" charset="0"/>
                <a:ea typeface="微软雅黑" pitchFamily="34" charset="-122"/>
                <a:cs typeface="Times New Roman" pitchFamily="18" charset="0"/>
              </a:rPr>
              <a:t>：</a:t>
            </a:r>
            <a:r>
              <a:rPr lang="en-US" altLang="zh-CN" sz="1800" dirty="0">
                <a:solidFill>
                  <a:srgbClr val="1A3868"/>
                </a:solidFill>
                <a:latin typeface="Times New Roman" pitchFamily="18" charset="0"/>
                <a:ea typeface="微软雅黑" pitchFamily="34" charset="-122"/>
                <a:cs typeface="Times New Roman" pitchFamily="18" charset="0"/>
              </a:rPr>
              <a:t>Multicast Open Shortest Path First</a:t>
            </a:r>
            <a:r>
              <a:rPr lang="zh-CN" altLang="en-US" sz="1800" dirty="0" smtClean="0">
                <a:solidFill>
                  <a:srgbClr val="1A3868"/>
                </a:solidFill>
                <a:latin typeface="Times New Roman" pitchFamily="18" charset="0"/>
                <a:ea typeface="微软雅黑" pitchFamily="34" charset="-122"/>
                <a:cs typeface="Times New Roman" pitchFamily="18" charset="0"/>
              </a:rPr>
              <a:t>）</a:t>
            </a:r>
            <a:endParaRPr lang="en-US" altLang="zh-CN" sz="1800" dirty="0" smtClean="0">
              <a:solidFill>
                <a:srgbClr val="1A3868"/>
              </a:solidFill>
              <a:latin typeface="Times New Roman" pitchFamily="18" charset="0"/>
              <a:ea typeface="微软雅黑" pitchFamily="34" charset="-122"/>
              <a:cs typeface="Times New Roman" pitchFamily="18" charset="0"/>
            </a:endParaRPr>
          </a:p>
          <a:p>
            <a:pPr lvl="1"/>
            <a:r>
              <a:rPr lang="zh-CN" altLang="en-US" sz="1800" dirty="0" smtClean="0">
                <a:solidFill>
                  <a:srgbClr val="1A3868"/>
                </a:solidFill>
                <a:latin typeface="Times New Roman" pitchFamily="18" charset="0"/>
                <a:ea typeface="微软雅黑" pitchFamily="34" charset="-122"/>
                <a:cs typeface="Times New Roman" pitchFamily="18" charset="0"/>
              </a:rPr>
              <a:t>密集</a:t>
            </a:r>
            <a:r>
              <a:rPr lang="zh-CN" altLang="en-US" sz="1800" dirty="0">
                <a:solidFill>
                  <a:srgbClr val="1A3868"/>
                </a:solidFill>
                <a:latin typeface="Times New Roman" pitchFamily="18" charset="0"/>
                <a:ea typeface="微软雅黑" pitchFamily="34" charset="-122"/>
                <a:cs typeface="Times New Roman" pitchFamily="18" charset="0"/>
              </a:rPr>
              <a:t>模式独立多播协议（</a:t>
            </a:r>
            <a:r>
              <a:rPr lang="en-US" altLang="zh-CN" sz="1800" dirty="0">
                <a:solidFill>
                  <a:srgbClr val="1A3868"/>
                </a:solidFill>
                <a:latin typeface="Times New Roman" pitchFamily="18" charset="0"/>
                <a:ea typeface="微软雅黑" pitchFamily="34" charset="-122"/>
                <a:cs typeface="Times New Roman" pitchFamily="18" charset="0"/>
              </a:rPr>
              <a:t>PIM-DM</a:t>
            </a:r>
            <a:r>
              <a:rPr lang="zh-CN" altLang="en-US" sz="1800" dirty="0">
                <a:solidFill>
                  <a:srgbClr val="1A3868"/>
                </a:solidFill>
                <a:latin typeface="Times New Roman" pitchFamily="18" charset="0"/>
                <a:ea typeface="微软雅黑" pitchFamily="34" charset="-122"/>
                <a:cs typeface="Times New Roman" pitchFamily="18" charset="0"/>
              </a:rPr>
              <a:t>：</a:t>
            </a:r>
            <a:r>
              <a:rPr lang="en-US" altLang="zh-CN" sz="1800" dirty="0">
                <a:solidFill>
                  <a:srgbClr val="1A3868"/>
                </a:solidFill>
                <a:latin typeface="Times New Roman" pitchFamily="18" charset="0"/>
                <a:ea typeface="微软雅黑" pitchFamily="34" charset="-122"/>
                <a:cs typeface="Times New Roman" pitchFamily="18" charset="0"/>
              </a:rPr>
              <a:t>Protocol-Independent Multicast-Dense Mode</a:t>
            </a:r>
            <a:r>
              <a:rPr lang="zh-CN" altLang="en-US" sz="1800" dirty="0" smtClean="0">
                <a:solidFill>
                  <a:srgbClr val="1A3868"/>
                </a:solidFill>
                <a:latin typeface="Times New Roman" pitchFamily="18" charset="0"/>
                <a:ea typeface="微软雅黑" pitchFamily="34" charset="-122"/>
                <a:cs typeface="Times New Roman" pitchFamily="18" charset="0"/>
              </a:rPr>
              <a:t>）</a:t>
            </a:r>
            <a:endParaRPr lang="en-US" altLang="zh-CN" sz="1800" dirty="0" smtClean="0">
              <a:solidFill>
                <a:srgbClr val="1A3868"/>
              </a:solidFill>
              <a:latin typeface="Times New Roman" pitchFamily="18" charset="0"/>
              <a:ea typeface="微软雅黑" pitchFamily="34" charset="-122"/>
              <a:cs typeface="Times New Roman" pitchFamily="18" charset="0"/>
            </a:endParaRPr>
          </a:p>
          <a:p>
            <a:r>
              <a:rPr lang="zh-CN" altLang="en-US" sz="2000" dirty="0">
                <a:solidFill>
                  <a:srgbClr val="C00000"/>
                </a:solidFill>
                <a:latin typeface="Times New Roman" pitchFamily="18" charset="0"/>
                <a:ea typeface="微软雅黑" pitchFamily="34" charset="-122"/>
                <a:cs typeface="Times New Roman" pitchFamily="18" charset="0"/>
              </a:rPr>
              <a:t>稀疏</a:t>
            </a:r>
            <a:r>
              <a:rPr lang="zh-CN" altLang="en-US" sz="2000" dirty="0" smtClean="0">
                <a:solidFill>
                  <a:srgbClr val="C00000"/>
                </a:solidFill>
                <a:latin typeface="Times New Roman" pitchFamily="18" charset="0"/>
                <a:ea typeface="微软雅黑" pitchFamily="34" charset="-122"/>
                <a:cs typeface="Times New Roman" pitchFamily="18" charset="0"/>
              </a:rPr>
              <a:t>模式</a:t>
            </a:r>
            <a:r>
              <a:rPr lang="zh-CN" altLang="en-US" sz="2000" dirty="0">
                <a:solidFill>
                  <a:srgbClr val="1A3868"/>
                </a:solidFill>
                <a:latin typeface="Times New Roman" pitchFamily="18" charset="0"/>
                <a:ea typeface="微软雅黑" pitchFamily="34" charset="-122"/>
                <a:cs typeface="Times New Roman" pitchFamily="18" charset="0"/>
              </a:rPr>
              <a:t>的路由协议包括</a:t>
            </a:r>
            <a:endParaRPr lang="en-US" altLang="zh-CN" sz="2000" dirty="0">
              <a:solidFill>
                <a:srgbClr val="1A3868"/>
              </a:solidFill>
              <a:latin typeface="Times New Roman" pitchFamily="18" charset="0"/>
              <a:ea typeface="微软雅黑" pitchFamily="34" charset="-122"/>
              <a:cs typeface="Times New Roman" pitchFamily="18" charset="0"/>
            </a:endParaRPr>
          </a:p>
          <a:p>
            <a:pPr lvl="1"/>
            <a:r>
              <a:rPr lang="zh-CN" altLang="en-US" sz="1800" dirty="0" smtClean="0">
                <a:solidFill>
                  <a:srgbClr val="1A3868"/>
                </a:solidFill>
                <a:latin typeface="Times New Roman" pitchFamily="18" charset="0"/>
                <a:ea typeface="微软雅黑" pitchFamily="34" charset="-122"/>
                <a:cs typeface="Times New Roman" pitchFamily="18" charset="0"/>
              </a:rPr>
              <a:t>基于</a:t>
            </a:r>
            <a:r>
              <a:rPr lang="zh-CN" altLang="en-US" sz="1800" dirty="0">
                <a:solidFill>
                  <a:srgbClr val="1A3868"/>
                </a:solidFill>
                <a:latin typeface="Times New Roman" pitchFamily="18" charset="0"/>
                <a:ea typeface="微软雅黑" pitchFamily="34" charset="-122"/>
                <a:cs typeface="Times New Roman" pitchFamily="18" charset="0"/>
              </a:rPr>
              <a:t>核心树的多播协议（</a:t>
            </a:r>
            <a:r>
              <a:rPr lang="en-US" altLang="zh-CN" sz="1800" dirty="0">
                <a:solidFill>
                  <a:srgbClr val="1A3868"/>
                </a:solidFill>
                <a:latin typeface="Times New Roman" pitchFamily="18" charset="0"/>
                <a:ea typeface="微软雅黑" pitchFamily="34" charset="-122"/>
                <a:cs typeface="Times New Roman" pitchFamily="18" charset="0"/>
              </a:rPr>
              <a:t>CBT</a:t>
            </a:r>
            <a:r>
              <a:rPr lang="zh-CN" altLang="en-US" sz="1800" dirty="0">
                <a:solidFill>
                  <a:srgbClr val="1A3868"/>
                </a:solidFill>
                <a:latin typeface="Times New Roman" pitchFamily="18" charset="0"/>
                <a:ea typeface="微软雅黑" pitchFamily="34" charset="-122"/>
                <a:cs typeface="Times New Roman" pitchFamily="18" charset="0"/>
              </a:rPr>
              <a:t>：</a:t>
            </a:r>
            <a:r>
              <a:rPr lang="en-US" altLang="zh-CN" sz="1800" dirty="0">
                <a:solidFill>
                  <a:srgbClr val="1A3868"/>
                </a:solidFill>
                <a:latin typeface="Times New Roman" pitchFamily="18" charset="0"/>
                <a:ea typeface="微软雅黑" pitchFamily="34" charset="-122"/>
                <a:cs typeface="Times New Roman" pitchFamily="18" charset="0"/>
              </a:rPr>
              <a:t>Core Based Tree</a:t>
            </a:r>
            <a:r>
              <a:rPr lang="zh-CN" altLang="en-US" sz="1800" dirty="0" smtClean="0">
                <a:solidFill>
                  <a:srgbClr val="1A3868"/>
                </a:solidFill>
                <a:latin typeface="Times New Roman" pitchFamily="18" charset="0"/>
                <a:ea typeface="微软雅黑" pitchFamily="34" charset="-122"/>
                <a:cs typeface="Times New Roman" pitchFamily="18" charset="0"/>
              </a:rPr>
              <a:t>）</a:t>
            </a:r>
            <a:endParaRPr lang="en-US" altLang="zh-CN" sz="1800" dirty="0" smtClean="0">
              <a:solidFill>
                <a:srgbClr val="1A3868"/>
              </a:solidFill>
              <a:latin typeface="Times New Roman" pitchFamily="18" charset="0"/>
              <a:ea typeface="微软雅黑" pitchFamily="34" charset="-122"/>
              <a:cs typeface="Times New Roman" pitchFamily="18" charset="0"/>
            </a:endParaRPr>
          </a:p>
          <a:p>
            <a:pPr lvl="1"/>
            <a:r>
              <a:rPr lang="zh-CN" altLang="en-US" sz="1800" dirty="0" smtClean="0">
                <a:solidFill>
                  <a:srgbClr val="1A3868"/>
                </a:solidFill>
                <a:latin typeface="Times New Roman" pitchFamily="18" charset="0"/>
                <a:ea typeface="微软雅黑" pitchFamily="34" charset="-122"/>
                <a:cs typeface="Times New Roman" pitchFamily="18" charset="0"/>
              </a:rPr>
              <a:t>稀疏</a:t>
            </a:r>
            <a:r>
              <a:rPr lang="zh-CN" altLang="en-US" sz="1800" dirty="0">
                <a:solidFill>
                  <a:srgbClr val="1A3868"/>
                </a:solidFill>
                <a:latin typeface="Times New Roman" pitchFamily="18" charset="0"/>
                <a:ea typeface="微软雅黑" pitchFamily="34" charset="-122"/>
                <a:cs typeface="Times New Roman" pitchFamily="18" charset="0"/>
              </a:rPr>
              <a:t>模式独立协议多播（</a:t>
            </a:r>
            <a:r>
              <a:rPr lang="en-US" altLang="zh-CN" sz="1800" dirty="0">
                <a:solidFill>
                  <a:srgbClr val="1A3868"/>
                </a:solidFill>
                <a:latin typeface="Times New Roman" pitchFamily="18" charset="0"/>
                <a:ea typeface="微软雅黑" pitchFamily="34" charset="-122"/>
                <a:cs typeface="Times New Roman" pitchFamily="18" charset="0"/>
              </a:rPr>
              <a:t>PIM-SM</a:t>
            </a:r>
            <a:r>
              <a:rPr lang="zh-CN" altLang="en-US" sz="1800" dirty="0">
                <a:solidFill>
                  <a:srgbClr val="1A3868"/>
                </a:solidFill>
                <a:latin typeface="Times New Roman" pitchFamily="18" charset="0"/>
                <a:ea typeface="微软雅黑" pitchFamily="34" charset="-122"/>
                <a:cs typeface="Times New Roman" pitchFamily="18" charset="0"/>
              </a:rPr>
              <a:t>：</a:t>
            </a:r>
            <a:r>
              <a:rPr lang="en-US" altLang="zh-CN" sz="1800" dirty="0">
                <a:solidFill>
                  <a:srgbClr val="1A3868"/>
                </a:solidFill>
                <a:latin typeface="Times New Roman" pitchFamily="18" charset="0"/>
                <a:ea typeface="微软雅黑" pitchFamily="34" charset="-122"/>
                <a:cs typeface="Times New Roman" pitchFamily="18" charset="0"/>
              </a:rPr>
              <a:t>Protocol-Independent Multicast-Sparse Mode</a:t>
            </a:r>
            <a:r>
              <a:rPr lang="zh-CN" altLang="en-US" sz="1800" dirty="0" smtClean="0">
                <a:solidFill>
                  <a:srgbClr val="1A3868"/>
                </a:solidFill>
                <a:latin typeface="Times New Roman" pitchFamily="18" charset="0"/>
                <a:ea typeface="微软雅黑" pitchFamily="34" charset="-122"/>
                <a:cs typeface="Times New Roman" pitchFamily="18" charset="0"/>
              </a:rPr>
              <a:t>）</a:t>
            </a:r>
            <a:endParaRPr lang="en-US" altLang="zh-CN" sz="18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3732356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idx="4294967295"/>
          </p:nvPr>
        </p:nvSpPr>
        <p:spPr>
          <a:xfrm>
            <a:off x="590550" y="769938"/>
            <a:ext cx="6429375" cy="722312"/>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多播中的隧道技术</a:t>
            </a:r>
          </a:p>
        </p:txBody>
      </p:sp>
      <p:sp>
        <p:nvSpPr>
          <p:cNvPr id="32770" name="内容占位符 2"/>
          <p:cNvSpPr>
            <a:spLocks noGrp="1"/>
          </p:cNvSpPr>
          <p:nvPr>
            <p:ph idx="4294967295"/>
          </p:nvPr>
        </p:nvSpPr>
        <p:spPr>
          <a:xfrm>
            <a:off x="251520" y="1852464"/>
            <a:ext cx="6048920" cy="1728787"/>
          </a:xfrm>
        </p:spPr>
        <p:txBody>
          <a:bodyPr/>
          <a:lstStyle/>
          <a:p>
            <a:pPr>
              <a:lnSpc>
                <a:spcPct val="140000"/>
              </a:lnSpc>
            </a:pPr>
            <a:r>
              <a:rPr lang="zh-CN" altLang="en-US" dirty="0" smtClean="0">
                <a:solidFill>
                  <a:srgbClr val="1A3868"/>
                </a:solidFill>
                <a:latin typeface="Times New Roman" pitchFamily="18" charset="0"/>
                <a:ea typeface="微软雅黑" pitchFamily="34" charset="-122"/>
                <a:cs typeface="Times New Roman" pitchFamily="18" charset="0"/>
              </a:rPr>
              <a:t>当</a:t>
            </a:r>
            <a:r>
              <a:rPr lang="en-US" altLang="zh-CN" dirty="0" smtClean="0">
                <a:solidFill>
                  <a:srgbClr val="1A3868"/>
                </a:solidFill>
                <a:latin typeface="Times New Roman" pitchFamily="18" charset="0"/>
                <a:ea typeface="微软雅黑" pitchFamily="34" charset="-122"/>
                <a:cs typeface="Times New Roman" pitchFamily="18" charset="0"/>
              </a:rPr>
              <a:t>IP</a:t>
            </a:r>
            <a:r>
              <a:rPr lang="zh-CN" altLang="en-US" dirty="0" smtClean="0">
                <a:solidFill>
                  <a:srgbClr val="1A3868"/>
                </a:solidFill>
                <a:latin typeface="Times New Roman" pitchFamily="18" charset="0"/>
                <a:ea typeface="微软雅黑" pitchFamily="34" charset="-122"/>
                <a:cs typeface="Times New Roman" pitchFamily="18" charset="0"/>
              </a:rPr>
              <a:t>多播分组在传输的过程中遇到有不支持多播协议的路由器或网络时，就要采用</a:t>
            </a:r>
            <a:endParaRPr lang="en-US" altLang="zh-CN" dirty="0" smtClean="0">
              <a:solidFill>
                <a:srgbClr val="1A3868"/>
              </a:solidFill>
              <a:latin typeface="Times New Roman" pitchFamily="18" charset="0"/>
              <a:ea typeface="微软雅黑" pitchFamily="34" charset="-122"/>
              <a:cs typeface="Times New Roman" pitchFamily="18" charset="0"/>
            </a:endParaRPr>
          </a:p>
          <a:p>
            <a:pPr algn="ctr">
              <a:lnSpc>
                <a:spcPct val="140000"/>
              </a:lnSpc>
              <a:buNone/>
            </a:pPr>
            <a:r>
              <a:rPr lang="zh-CN" altLang="en-US" dirty="0" smtClean="0">
                <a:solidFill>
                  <a:srgbClr val="C00000"/>
                </a:solidFill>
                <a:latin typeface="Times New Roman" pitchFamily="18" charset="0"/>
                <a:ea typeface="微软雅黑" pitchFamily="34" charset="-122"/>
                <a:cs typeface="Times New Roman" pitchFamily="18" charset="0"/>
              </a:rPr>
              <a:t>隧道（</a:t>
            </a:r>
            <a:r>
              <a:rPr lang="en-US" altLang="zh-CN" dirty="0" smtClean="0">
                <a:solidFill>
                  <a:srgbClr val="C00000"/>
                </a:solidFill>
                <a:latin typeface="Times New Roman" pitchFamily="18" charset="0"/>
                <a:ea typeface="微软雅黑" pitchFamily="34" charset="-122"/>
                <a:cs typeface="Times New Roman" pitchFamily="18" charset="0"/>
              </a:rPr>
              <a:t>tunneling</a:t>
            </a:r>
            <a:r>
              <a:rPr lang="zh-CN" altLang="en-US" dirty="0" smtClean="0">
                <a:solidFill>
                  <a:srgbClr val="C00000"/>
                </a:solidFill>
                <a:latin typeface="Times New Roman" pitchFamily="18" charset="0"/>
                <a:ea typeface="微软雅黑" pitchFamily="34" charset="-122"/>
                <a:cs typeface="Times New Roman" pitchFamily="18" charset="0"/>
              </a:rPr>
              <a:t>）技术</a:t>
            </a:r>
            <a:r>
              <a:rPr lang="zh-CN" altLang="en-US" sz="2000" dirty="0" smtClean="0">
                <a:solidFill>
                  <a:srgbClr val="1A3868"/>
                </a:solidFill>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xmlns="" val="2117093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标题 1"/>
          <p:cNvSpPr>
            <a:spLocks noGrp="1"/>
          </p:cNvSpPr>
          <p:nvPr>
            <p:ph type="title" idx="4294967295"/>
          </p:nvPr>
        </p:nvSpPr>
        <p:spPr>
          <a:xfrm>
            <a:off x="539552" y="557458"/>
            <a:ext cx="6429375" cy="722313"/>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多播中隧道的工作原理</a:t>
            </a:r>
          </a:p>
        </p:txBody>
      </p:sp>
      <p:sp>
        <p:nvSpPr>
          <p:cNvPr id="61448" name="内容占位符 2"/>
          <p:cNvSpPr>
            <a:spLocks noGrp="1"/>
          </p:cNvSpPr>
          <p:nvPr>
            <p:ph idx="4294967295"/>
          </p:nvPr>
        </p:nvSpPr>
        <p:spPr>
          <a:xfrm>
            <a:off x="685800" y="1336013"/>
            <a:ext cx="7772400" cy="3179763"/>
          </a:xfrm>
        </p:spPr>
        <p:txBody>
          <a:bodyPr/>
          <a:lstStyle/>
          <a:p>
            <a:endParaRPr lang="en-US" altLang="zh-CN" sz="2000" u="sng" smtClean="0">
              <a:solidFill>
                <a:srgbClr val="2D2DB9"/>
              </a:solidFill>
              <a:ea typeface="宋体" charset="-122"/>
            </a:endParaRPr>
          </a:p>
          <a:p>
            <a:pPr>
              <a:buFontTx/>
              <a:buNone/>
            </a:pPr>
            <a:endParaRPr lang="en-US" altLang="zh-CN" sz="2000" smtClean="0">
              <a:solidFill>
                <a:srgbClr val="2D2DB9"/>
              </a:solidFill>
              <a:ea typeface="宋体" charset="-122"/>
            </a:endParaRPr>
          </a:p>
          <a:p>
            <a:pPr>
              <a:buFontTx/>
              <a:buNone/>
            </a:pPr>
            <a:endParaRPr lang="zh-CN" altLang="en-US" sz="2000" smtClean="0">
              <a:solidFill>
                <a:srgbClr val="2D2DB9"/>
              </a:solidFill>
              <a:ea typeface="宋体" charset="-122"/>
            </a:endParaRPr>
          </a:p>
          <a:p>
            <a:pPr>
              <a:buFontTx/>
              <a:buNone/>
            </a:pPr>
            <a:endParaRPr lang="zh-CN" altLang="en-US" sz="2000" b="1" u="sng" smtClean="0">
              <a:solidFill>
                <a:srgbClr val="2D2DB9"/>
              </a:solidFill>
              <a:ea typeface="宋体" charset="-122"/>
            </a:endParaRPr>
          </a:p>
        </p:txBody>
      </p:sp>
      <p:sp>
        <p:nvSpPr>
          <p:cNvPr id="6144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zh-CN" altLang="en-US" sz="2400" u="none">
              <a:solidFill>
                <a:schemeClr val="tx1"/>
              </a:solidFill>
              <a:latin typeface="Copperplate Gothic Bold"/>
              <a:ea typeface="Gulim" pitchFamily="34" charset="-127"/>
            </a:endParaRPr>
          </a:p>
        </p:txBody>
      </p:sp>
      <p:graphicFrame>
        <p:nvGraphicFramePr>
          <p:cNvPr id="61446" name="Object 1"/>
          <p:cNvGraphicFramePr>
            <a:graphicFrameLocks noChangeAspect="1"/>
          </p:cNvGraphicFramePr>
          <p:nvPr>
            <p:extLst>
              <p:ext uri="{D42A27DB-BD31-4B8C-83A1-F6EECF244321}">
                <p14:modId xmlns:p14="http://schemas.microsoft.com/office/powerpoint/2010/main" xmlns="" val="129857582"/>
              </p:ext>
            </p:extLst>
          </p:nvPr>
        </p:nvGraphicFramePr>
        <p:xfrm>
          <a:off x="395536" y="1085876"/>
          <a:ext cx="6264696" cy="3410231"/>
        </p:xfrm>
        <a:graphic>
          <a:graphicData uri="http://schemas.openxmlformats.org/presentationml/2006/ole">
            <p:oleObj spid="_x0000_s2078" name="Visio" r:id="rId4" imgW="5406771" imgH="3012567" progId="">
              <p:embed/>
            </p:oleObj>
          </a:graphicData>
        </a:graphic>
      </p:graphicFrame>
      <p:sp>
        <p:nvSpPr>
          <p:cNvPr id="2" name="矩形 1"/>
          <p:cNvSpPr/>
          <p:nvPr/>
        </p:nvSpPr>
        <p:spPr>
          <a:xfrm>
            <a:off x="117835" y="3216276"/>
            <a:ext cx="7272808" cy="1815882"/>
          </a:xfrm>
          <a:prstGeom prst="rect">
            <a:avLst/>
          </a:prstGeom>
          <a:solidFill>
            <a:schemeClr val="accent5">
              <a:lumMod val="20000"/>
              <a:lumOff val="80000"/>
            </a:schemeClr>
          </a:solidFill>
        </p:spPr>
        <p:txBody>
          <a:bodyPr wrap="square">
            <a:spAutoFit/>
          </a:bodyPr>
          <a:lstStyle/>
          <a:p>
            <a:pPr marL="342900" indent="-342900" eaLnBrk="0" hangingPunct="0">
              <a:lnSpc>
                <a:spcPct val="140000"/>
              </a:lnSpc>
              <a:spcBef>
                <a:spcPct val="20000"/>
              </a:spcBef>
              <a:buChar char="•"/>
            </a:pPr>
            <a:r>
              <a:rPr lang="zh-CN" altLang="en-US" sz="2000" b="0" u="none" dirty="0" smtClean="0">
                <a:solidFill>
                  <a:srgbClr val="1A3868"/>
                </a:solidFill>
              </a:rPr>
              <a:t>路由器</a:t>
            </a:r>
            <a:r>
              <a:rPr lang="en-US" altLang="zh-CN" sz="2000" b="0" u="none" dirty="0" smtClean="0">
                <a:solidFill>
                  <a:srgbClr val="1A3868"/>
                </a:solidFill>
              </a:rPr>
              <a:t>1</a:t>
            </a:r>
            <a:r>
              <a:rPr lang="zh-CN" altLang="en-US" sz="2000" b="0" u="none" dirty="0" smtClean="0">
                <a:solidFill>
                  <a:srgbClr val="1A3868"/>
                </a:solidFill>
              </a:rPr>
              <a:t>对</a:t>
            </a:r>
            <a:r>
              <a:rPr lang="zh-CN" altLang="en-US" sz="2000" b="0" u="none" dirty="0">
                <a:solidFill>
                  <a:srgbClr val="1A3868"/>
                </a:solidFill>
              </a:rPr>
              <a:t>多播分组进行再次封装，加上普通</a:t>
            </a:r>
            <a:r>
              <a:rPr lang="en-US" altLang="zh-CN" sz="2000" b="0" u="none" dirty="0">
                <a:solidFill>
                  <a:srgbClr val="1A3868"/>
                </a:solidFill>
              </a:rPr>
              <a:t>IP</a:t>
            </a:r>
            <a:r>
              <a:rPr lang="zh-CN" altLang="en-US" sz="2000" b="0" u="none" dirty="0">
                <a:solidFill>
                  <a:srgbClr val="1A3868"/>
                </a:solidFill>
              </a:rPr>
              <a:t>分组头，使它成为向单一目的站发送的单播分组。然后通过隧道使路由器</a:t>
            </a:r>
            <a:r>
              <a:rPr lang="en-US" altLang="zh-CN" sz="2000" b="0" u="none" dirty="0">
                <a:solidFill>
                  <a:srgbClr val="1A3868"/>
                </a:solidFill>
              </a:rPr>
              <a:t>1</a:t>
            </a:r>
            <a:r>
              <a:rPr lang="zh-CN" altLang="en-US" sz="2000" b="0" u="none" dirty="0">
                <a:solidFill>
                  <a:srgbClr val="1A3868"/>
                </a:solidFill>
              </a:rPr>
              <a:t>发送到路由器</a:t>
            </a:r>
            <a:r>
              <a:rPr lang="en-US" altLang="zh-CN" sz="2000" b="0" u="none" dirty="0">
                <a:solidFill>
                  <a:srgbClr val="1A3868"/>
                </a:solidFill>
              </a:rPr>
              <a:t>2 </a:t>
            </a:r>
            <a:r>
              <a:rPr lang="zh-CN" altLang="en-US" sz="2000" b="0" u="none" dirty="0">
                <a:solidFill>
                  <a:srgbClr val="1A3868"/>
                </a:solidFill>
              </a:rPr>
              <a:t>，到达后除去普通</a:t>
            </a:r>
            <a:r>
              <a:rPr lang="en-US" altLang="zh-CN" sz="2000" b="0" u="none" dirty="0">
                <a:solidFill>
                  <a:srgbClr val="1A3868"/>
                </a:solidFill>
              </a:rPr>
              <a:t>IP</a:t>
            </a:r>
            <a:r>
              <a:rPr lang="zh-CN" altLang="en-US" sz="2000" b="0" u="none" dirty="0">
                <a:solidFill>
                  <a:srgbClr val="1A3868"/>
                </a:solidFill>
              </a:rPr>
              <a:t>分组头，恢复为原来的多播分组，继续向多个目的结点转发。</a:t>
            </a:r>
            <a:endParaRPr lang="en-US" altLang="zh-CN" sz="2000" b="0" u="none" dirty="0">
              <a:solidFill>
                <a:srgbClr val="1A3868"/>
              </a:solidFill>
            </a:endParaRPr>
          </a:p>
        </p:txBody>
      </p:sp>
    </p:spTree>
    <p:extLst>
      <p:ext uri="{BB962C8B-B14F-4D97-AF65-F5344CB8AC3E}">
        <p14:creationId xmlns:p14="http://schemas.microsoft.com/office/powerpoint/2010/main" xmlns="" val="285322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7187" y="772344"/>
            <a:ext cx="7958137" cy="560388"/>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三、多</a:t>
            </a:r>
            <a:r>
              <a:rPr lang="zh-CN" altLang="en-US" sz="2400" dirty="0">
                <a:solidFill>
                  <a:srgbClr val="007D7A"/>
                </a:solidFill>
                <a:latin typeface="Times New Roman" pitchFamily="18" charset="0"/>
                <a:ea typeface="微软雅黑" pitchFamily="34" charset="-122"/>
                <a:cs typeface="Times New Roman" pitchFamily="18" charset="0"/>
              </a:rPr>
              <a:t>协议</a:t>
            </a:r>
            <a:r>
              <a:rPr lang="zh-CN" altLang="en-US" sz="2400" dirty="0" smtClean="0">
                <a:solidFill>
                  <a:srgbClr val="007D7A"/>
                </a:solidFill>
                <a:latin typeface="Times New Roman" pitchFamily="18" charset="0"/>
                <a:ea typeface="微软雅黑" pitchFamily="34" charset="-122"/>
                <a:cs typeface="Times New Roman" pitchFamily="18" charset="0"/>
              </a:rPr>
              <a:t>标记交换</a:t>
            </a:r>
            <a:r>
              <a:rPr lang="en-US" altLang="zh-CN" sz="2400" dirty="0">
                <a:solidFill>
                  <a:srgbClr val="007D7A"/>
                </a:solidFill>
                <a:latin typeface="Times New Roman" pitchFamily="18" charset="0"/>
                <a:ea typeface="微软雅黑" pitchFamily="34" charset="-122"/>
                <a:cs typeface="Times New Roman" pitchFamily="18" charset="0"/>
              </a:rPr>
              <a:t>MPLS</a:t>
            </a:r>
            <a:endParaRPr lang="zh-CN" altLang="en-US"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350290" y="1332732"/>
            <a:ext cx="6669982" cy="3502025"/>
          </a:xfrm>
        </p:spPr>
        <p:txBody>
          <a:bodyPr/>
          <a:lstStyle/>
          <a:p>
            <a:pPr>
              <a:lnSpc>
                <a:spcPct val="150000"/>
              </a:lnSpc>
              <a:buNone/>
            </a:pPr>
            <a:r>
              <a:rPr lang="en-US" altLang="zh-CN"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路由</a:t>
            </a:r>
            <a:r>
              <a:rPr lang="en-US" altLang="zh-CN"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和</a:t>
            </a:r>
            <a:r>
              <a:rPr lang="en-US" altLang="zh-CN"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交换</a:t>
            </a:r>
            <a:r>
              <a:rPr lang="en-US" altLang="zh-CN"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概念的区别：</a:t>
            </a:r>
          </a:p>
          <a:p>
            <a:r>
              <a:rPr lang="en-US" altLang="zh-CN" sz="2200" kern="1200" dirty="0">
                <a:solidFill>
                  <a:srgbClr val="C00000"/>
                </a:solidFill>
                <a:latin typeface="Times New Roman" pitchFamily="18" charset="0"/>
                <a:ea typeface="微软雅黑" pitchFamily="34" charset="-122"/>
                <a:cs typeface="Times New Roman" pitchFamily="18" charset="0"/>
              </a:rPr>
              <a:t>“</a:t>
            </a:r>
            <a:r>
              <a:rPr lang="zh-CN" altLang="en-US" sz="2200" kern="1200" dirty="0">
                <a:solidFill>
                  <a:srgbClr val="C00000"/>
                </a:solidFill>
                <a:latin typeface="Times New Roman" pitchFamily="18" charset="0"/>
                <a:ea typeface="微软雅黑" pitchFamily="34" charset="-122"/>
                <a:cs typeface="Times New Roman" pitchFamily="18" charset="0"/>
              </a:rPr>
              <a:t>路由</a:t>
            </a:r>
            <a:r>
              <a:rPr lang="en-US" altLang="zh-CN" sz="2200" kern="1200" dirty="0">
                <a:solidFill>
                  <a:srgbClr val="C00000"/>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是一个</a:t>
            </a:r>
            <a:r>
              <a:rPr lang="zh-CN" altLang="en-US" sz="2200" kern="1200" dirty="0">
                <a:solidFill>
                  <a:srgbClr val="00B050"/>
                </a:solidFill>
                <a:latin typeface="Times New Roman" pitchFamily="18" charset="0"/>
                <a:ea typeface="微软雅黑" pitchFamily="34" charset="-122"/>
                <a:cs typeface="Times New Roman" pitchFamily="18" charset="0"/>
              </a:rPr>
              <a:t>网络层</a:t>
            </a:r>
            <a:r>
              <a:rPr lang="zh-CN" altLang="en-US" sz="2200" kern="1200" dirty="0">
                <a:solidFill>
                  <a:srgbClr val="1A3868"/>
                </a:solidFill>
                <a:latin typeface="Times New Roman" pitchFamily="18" charset="0"/>
                <a:ea typeface="微软雅黑" pitchFamily="34" charset="-122"/>
                <a:cs typeface="Times New Roman" pitchFamily="18" charset="0"/>
              </a:rPr>
              <a:t>的概念，路由器软件根据路由表和分组的目的地址、源地址，为每个进入的分组，确定转发路径上的下一跳结点地址与输出端口；</a:t>
            </a:r>
            <a:endParaRPr lang="en-US" altLang="zh-CN" sz="2200" kern="1200" dirty="0">
              <a:solidFill>
                <a:srgbClr val="1A3868"/>
              </a:solidFill>
              <a:latin typeface="Times New Roman" pitchFamily="18" charset="0"/>
              <a:ea typeface="微软雅黑" pitchFamily="34" charset="-122"/>
              <a:cs typeface="Times New Roman" pitchFamily="18" charset="0"/>
            </a:endParaRPr>
          </a:p>
          <a:p>
            <a:r>
              <a:rPr lang="en-US" altLang="zh-CN" sz="2200" kern="1200" dirty="0" smtClean="0">
                <a:solidFill>
                  <a:srgbClr val="C00000"/>
                </a:solidFill>
                <a:latin typeface="Times New Roman" pitchFamily="18" charset="0"/>
                <a:ea typeface="微软雅黑" pitchFamily="34" charset="-122"/>
                <a:cs typeface="Times New Roman" pitchFamily="18" charset="0"/>
              </a:rPr>
              <a:t>“</a:t>
            </a:r>
            <a:r>
              <a:rPr lang="zh-CN" altLang="en-US" sz="2200" kern="1200" dirty="0">
                <a:solidFill>
                  <a:srgbClr val="C00000"/>
                </a:solidFill>
                <a:latin typeface="Times New Roman" pitchFamily="18" charset="0"/>
                <a:ea typeface="微软雅黑" pitchFamily="34" charset="-122"/>
                <a:cs typeface="Times New Roman" pitchFamily="18" charset="0"/>
              </a:rPr>
              <a:t>交换</a:t>
            </a:r>
            <a:r>
              <a:rPr lang="en-US" altLang="zh-CN" sz="2200" kern="1200" dirty="0">
                <a:solidFill>
                  <a:srgbClr val="C00000"/>
                </a:solidFill>
                <a:latin typeface="Times New Roman" pitchFamily="18" charset="0"/>
                <a:ea typeface="微软雅黑" pitchFamily="34" charset="-122"/>
                <a:cs typeface="Times New Roman" pitchFamily="18" charset="0"/>
              </a:rPr>
              <a:t>”</a:t>
            </a:r>
            <a:r>
              <a:rPr lang="zh-CN" altLang="en-US" sz="2200" kern="1200" dirty="0" smtClean="0">
                <a:solidFill>
                  <a:srgbClr val="1A3868"/>
                </a:solidFill>
                <a:latin typeface="Times New Roman" pitchFamily="18" charset="0"/>
                <a:ea typeface="微软雅黑" pitchFamily="34" charset="-122"/>
                <a:cs typeface="Times New Roman" pitchFamily="18" charset="0"/>
              </a:rPr>
              <a:t>是</a:t>
            </a:r>
            <a:r>
              <a:rPr lang="zh-CN" altLang="en-US" sz="2200" kern="1200" dirty="0" smtClean="0">
                <a:solidFill>
                  <a:srgbClr val="00B050"/>
                </a:solidFill>
                <a:latin typeface="Times New Roman" pitchFamily="18" charset="0"/>
                <a:ea typeface="微软雅黑" pitchFamily="34" charset="-122"/>
                <a:cs typeface="Times New Roman" pitchFamily="18" charset="0"/>
              </a:rPr>
              <a:t>数据链路层</a:t>
            </a:r>
            <a:r>
              <a:rPr lang="zh-CN" altLang="en-US" sz="2200" kern="1200" dirty="0">
                <a:solidFill>
                  <a:srgbClr val="1A3868"/>
                </a:solidFill>
                <a:latin typeface="Times New Roman" pitchFamily="18" charset="0"/>
                <a:ea typeface="微软雅黑" pitchFamily="34" charset="-122"/>
                <a:cs typeface="Times New Roman" pitchFamily="18" charset="0"/>
              </a:rPr>
              <a:t>的概念</a:t>
            </a:r>
            <a:r>
              <a:rPr lang="zh-CN" altLang="en-US" sz="2200" kern="1200" dirty="0" smtClean="0">
                <a:solidFill>
                  <a:srgbClr val="00B050"/>
                </a:solidFill>
                <a:latin typeface="Times New Roman" pitchFamily="18" charset="0"/>
                <a:ea typeface="微软雅黑" pitchFamily="34" charset="-122"/>
                <a:cs typeface="Times New Roman" pitchFamily="18" charset="0"/>
              </a:rPr>
              <a:t>，</a:t>
            </a:r>
            <a:r>
              <a:rPr lang="zh-CN" altLang="en-US" sz="2200" kern="1200" dirty="0" smtClean="0">
                <a:solidFill>
                  <a:srgbClr val="1A3868"/>
                </a:solidFill>
                <a:latin typeface="Times New Roman" pitchFamily="18" charset="0"/>
                <a:ea typeface="微软雅黑" pitchFamily="34" charset="-122"/>
                <a:cs typeface="Times New Roman" pitchFamily="18" charset="0"/>
              </a:rPr>
              <a:t>指在</a:t>
            </a:r>
            <a:r>
              <a:rPr lang="zh-CN" altLang="en-US" sz="2200" kern="1200" dirty="0" smtClean="0">
                <a:solidFill>
                  <a:srgbClr val="00B050"/>
                </a:solidFill>
                <a:latin typeface="Times New Roman" pitchFamily="18" charset="0"/>
                <a:ea typeface="微软雅黑" pitchFamily="34" charset="-122"/>
                <a:cs typeface="Times New Roman" pitchFamily="18" charset="0"/>
              </a:rPr>
              <a:t>一个网络内部</a:t>
            </a:r>
            <a:r>
              <a:rPr lang="zh-CN" altLang="en-US" sz="2200" kern="1200" dirty="0" smtClean="0">
                <a:solidFill>
                  <a:srgbClr val="1A3868"/>
                </a:solidFill>
                <a:latin typeface="Times New Roman" pitchFamily="18" charset="0"/>
                <a:ea typeface="微软雅黑" pitchFamily="34" charset="-122"/>
                <a:cs typeface="Times New Roman" pitchFamily="18" charset="0"/>
              </a:rPr>
              <a:t>一</a:t>
            </a:r>
            <a:r>
              <a:rPr lang="zh-CN" altLang="en-US" sz="2200" kern="1200" dirty="0">
                <a:solidFill>
                  <a:srgbClr val="1A3868"/>
                </a:solidFill>
                <a:latin typeface="Times New Roman" pitchFamily="18" charset="0"/>
                <a:ea typeface="微软雅黑" pitchFamily="34" charset="-122"/>
                <a:cs typeface="Times New Roman" pitchFamily="18" charset="0"/>
              </a:rPr>
              <a:t>个结点与相邻结点分组转发的过程。交换只需</a:t>
            </a:r>
            <a:r>
              <a:rPr lang="zh-CN" altLang="en-US" sz="2200" kern="1200" dirty="0" smtClean="0">
                <a:solidFill>
                  <a:srgbClr val="1A3868"/>
                </a:solidFill>
                <a:latin typeface="Times New Roman" pitchFamily="18" charset="0"/>
                <a:ea typeface="微软雅黑" pitchFamily="34" charset="-122"/>
                <a:cs typeface="Times New Roman" pitchFamily="18" charset="0"/>
              </a:rPr>
              <a:t>使用</a:t>
            </a:r>
            <a:r>
              <a:rPr lang="zh-CN" altLang="en-US" sz="2200" kern="1200" dirty="0">
                <a:solidFill>
                  <a:srgbClr val="1A3868"/>
                </a:solidFill>
                <a:latin typeface="Times New Roman" pitchFamily="18" charset="0"/>
                <a:ea typeface="微软雅黑" pitchFamily="34" charset="-122"/>
                <a:cs typeface="Times New Roman" pitchFamily="18" charset="0"/>
              </a:rPr>
              <a:t>数据链路层的地址，例如</a:t>
            </a:r>
            <a:r>
              <a:rPr lang="en-US" altLang="zh-CN" sz="2200" kern="1200" dirty="0">
                <a:solidFill>
                  <a:srgbClr val="1A3868"/>
                </a:solidFill>
                <a:latin typeface="Times New Roman" pitchFamily="18" charset="0"/>
                <a:ea typeface="微软雅黑" pitchFamily="34" charset="-122"/>
                <a:cs typeface="Times New Roman" pitchFamily="18" charset="0"/>
              </a:rPr>
              <a:t>Ethernet</a:t>
            </a:r>
            <a:r>
              <a:rPr lang="zh-CN" altLang="en-US" sz="2200" kern="1200" dirty="0">
                <a:solidFill>
                  <a:srgbClr val="1A3868"/>
                </a:solidFill>
                <a:latin typeface="Times New Roman" pitchFamily="18" charset="0"/>
                <a:ea typeface="微软雅黑" pitchFamily="34" charset="-122"/>
                <a:cs typeface="Times New Roman" pitchFamily="18" charset="0"/>
              </a:rPr>
              <a:t>的</a:t>
            </a:r>
            <a:r>
              <a:rPr lang="en-US" altLang="zh-CN" sz="2200" kern="1200" dirty="0">
                <a:solidFill>
                  <a:srgbClr val="1A3868"/>
                </a:solidFill>
                <a:latin typeface="Times New Roman" pitchFamily="18" charset="0"/>
                <a:ea typeface="微软雅黑" pitchFamily="34" charset="-122"/>
                <a:cs typeface="Times New Roman" pitchFamily="18" charset="0"/>
              </a:rPr>
              <a:t>MAC</a:t>
            </a:r>
            <a:r>
              <a:rPr lang="zh-CN" altLang="en-US" sz="2200" kern="1200" dirty="0">
                <a:solidFill>
                  <a:srgbClr val="1A3868"/>
                </a:solidFill>
                <a:latin typeface="Times New Roman" pitchFamily="18" charset="0"/>
                <a:ea typeface="微软雅黑" pitchFamily="34" charset="-122"/>
                <a:cs typeface="Times New Roman" pitchFamily="18" charset="0"/>
              </a:rPr>
              <a:t>地址。</a:t>
            </a:r>
          </a:p>
          <a:p>
            <a:pPr>
              <a:buFontTx/>
              <a:buNone/>
            </a:pPr>
            <a:endParaRPr lang="zh-CN" altLang="en-US" sz="2200" u="sng" dirty="0">
              <a:solidFill>
                <a:srgbClr val="2D2DB9"/>
              </a:solidFill>
            </a:endParaRPr>
          </a:p>
          <a:p>
            <a:endParaRPr lang="zh-CN" altLang="en-US" sz="2200" b="1" dirty="0">
              <a:solidFill>
                <a:srgbClr val="2D2DB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557036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552" y="772344"/>
            <a:ext cx="7772400" cy="722313"/>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a:t>
            </a:r>
            <a:r>
              <a:rPr lang="zh-CN" altLang="en-US" sz="2400" dirty="0">
                <a:solidFill>
                  <a:srgbClr val="007D7A"/>
                </a:solidFill>
                <a:latin typeface="Times New Roman" pitchFamily="18" charset="0"/>
                <a:ea typeface="微软雅黑" pitchFamily="34" charset="-122"/>
                <a:cs typeface="Times New Roman" pitchFamily="18" charset="0"/>
              </a:rPr>
              <a:t>标记交换</a:t>
            </a:r>
            <a:r>
              <a:rPr lang="en-US" altLang="zh-CN" sz="2400" dirty="0" smtClean="0">
                <a:solidFill>
                  <a:srgbClr val="007D7A"/>
                </a:solidFill>
                <a:latin typeface="Times New Roman" pitchFamily="18" charset="0"/>
                <a:ea typeface="微软雅黑" pitchFamily="34" charset="-122"/>
                <a:cs typeface="Times New Roman" pitchFamily="18" charset="0"/>
              </a:rPr>
              <a:t>”</a:t>
            </a:r>
            <a:endParaRPr lang="zh-CN" altLang="en-US"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179512" y="1503633"/>
            <a:ext cx="6768752" cy="3216226"/>
          </a:xfrm>
        </p:spPr>
        <p:txBody>
          <a:bodyPr/>
          <a:lstStyle/>
          <a:p>
            <a:pPr>
              <a:spcAft>
                <a:spcPts val="600"/>
              </a:spcAft>
            </a:pPr>
            <a:r>
              <a:rPr lang="zh-CN" altLang="en-US" sz="2200" kern="1200" dirty="0">
                <a:solidFill>
                  <a:srgbClr val="1A3868"/>
                </a:solidFill>
                <a:latin typeface="Times New Roman" pitchFamily="18" charset="0"/>
                <a:ea typeface="微软雅黑" pitchFamily="34" charset="-122"/>
                <a:cs typeface="Times New Roman" pitchFamily="18" charset="0"/>
              </a:rPr>
              <a:t>传统的</a:t>
            </a:r>
            <a:r>
              <a:rPr lang="en-US" altLang="zh-CN" sz="2200" kern="1200" dirty="0">
                <a:solidFill>
                  <a:srgbClr val="1A3868"/>
                </a:solidFill>
                <a:latin typeface="Times New Roman" pitchFamily="18" charset="0"/>
                <a:ea typeface="微软雅黑" pitchFamily="34" charset="-122"/>
                <a:cs typeface="Times New Roman" pitchFamily="18" charset="0"/>
              </a:rPr>
              <a:t>IP</a:t>
            </a:r>
            <a:r>
              <a:rPr lang="zh-CN" altLang="en-US" sz="2200" kern="1200" dirty="0">
                <a:solidFill>
                  <a:srgbClr val="1A3868"/>
                </a:solidFill>
                <a:latin typeface="Times New Roman" pitchFamily="18" charset="0"/>
                <a:ea typeface="微软雅黑" pitchFamily="34" charset="-122"/>
                <a:cs typeface="Times New Roman" pitchFamily="18" charset="0"/>
              </a:rPr>
              <a:t>网络分组转发过程中，分组经过一个路由器都</a:t>
            </a:r>
            <a:r>
              <a:rPr lang="zh-CN" altLang="en-US" sz="2200" kern="1200" dirty="0">
                <a:solidFill>
                  <a:srgbClr val="00B050"/>
                </a:solidFill>
                <a:latin typeface="Times New Roman" pitchFamily="18" charset="0"/>
                <a:ea typeface="微软雅黑" pitchFamily="34" charset="-122"/>
                <a:cs typeface="Times New Roman" pitchFamily="18" charset="0"/>
              </a:rPr>
              <a:t>必须查找路由表</a:t>
            </a:r>
            <a:r>
              <a:rPr lang="zh-CN" altLang="en-US" sz="2200" kern="1200" dirty="0">
                <a:solidFill>
                  <a:srgbClr val="1A3868"/>
                </a:solidFill>
                <a:latin typeface="Times New Roman" pitchFamily="18" charset="0"/>
                <a:ea typeface="微软雅黑" pitchFamily="34" charset="-122"/>
                <a:cs typeface="Times New Roman" pitchFamily="18" charset="0"/>
              </a:rPr>
              <a:t>，找出下一跳的</a:t>
            </a:r>
            <a:r>
              <a:rPr lang="en-US" altLang="zh-CN" sz="2200" kern="1200" dirty="0">
                <a:solidFill>
                  <a:srgbClr val="1A3868"/>
                </a:solidFill>
                <a:latin typeface="Times New Roman" pitchFamily="18" charset="0"/>
                <a:ea typeface="微软雅黑" pitchFamily="34" charset="-122"/>
                <a:cs typeface="Times New Roman" pitchFamily="18" charset="0"/>
              </a:rPr>
              <a:t>IP</a:t>
            </a:r>
            <a:r>
              <a:rPr lang="zh-CN" altLang="en-US" sz="2200" kern="1200" dirty="0">
                <a:solidFill>
                  <a:srgbClr val="1A3868"/>
                </a:solidFill>
                <a:latin typeface="Times New Roman" pitchFamily="18" charset="0"/>
                <a:ea typeface="微软雅黑" pitchFamily="34" charset="-122"/>
                <a:cs typeface="Times New Roman" pitchFamily="18" charset="0"/>
              </a:rPr>
              <a:t>地址；</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Aft>
                <a:spcPts val="600"/>
              </a:spcAft>
            </a:pPr>
            <a:r>
              <a:rPr lang="en-US" sz="2200" kern="1200" dirty="0" smtClean="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标记交换</a:t>
            </a:r>
            <a:r>
              <a:rPr lang="en-US"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的意义就在于</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C00000"/>
                </a:solidFill>
                <a:latin typeface="Times New Roman" pitchFamily="18" charset="0"/>
                <a:ea typeface="微软雅黑" pitchFamily="34" charset="-122"/>
                <a:cs typeface="Times New Roman" pitchFamily="18" charset="0"/>
              </a:rPr>
              <a:t>标记交换路由器</a:t>
            </a:r>
            <a:r>
              <a:rPr lang="en-US" altLang="zh-CN" sz="2200" kern="1200" dirty="0" smtClean="0">
                <a:solidFill>
                  <a:srgbClr val="C00000"/>
                </a:solidFill>
                <a:latin typeface="Times New Roman" pitchFamily="18" charset="0"/>
                <a:ea typeface="微软雅黑" pitchFamily="34" charset="-122"/>
                <a:cs typeface="Times New Roman" pitchFamily="18" charset="0"/>
              </a:rPr>
              <a:t>LSR</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en-US" altLang="zh-CN" sz="2200" kern="1200" dirty="0" smtClean="0">
                <a:solidFill>
                  <a:srgbClr val="1A3868"/>
                </a:solidFill>
                <a:latin typeface="Times New Roman" pitchFamily="18" charset="0"/>
                <a:ea typeface="微软雅黑" pitchFamily="34" charset="-122"/>
                <a:cs typeface="Times New Roman" pitchFamily="18" charset="0"/>
              </a:rPr>
              <a:t>Label Switching Router</a:t>
            </a:r>
            <a:r>
              <a:rPr lang="zh-CN" altLang="en-US" sz="2200" kern="1200" dirty="0" smtClean="0">
                <a:solidFill>
                  <a:srgbClr val="1A3868"/>
                </a:solidFill>
                <a:latin typeface="Times New Roman" pitchFamily="18" charset="0"/>
                <a:ea typeface="微软雅黑" pitchFamily="34" charset="-122"/>
                <a:cs typeface="Times New Roman" pitchFamily="18" charset="0"/>
              </a:rPr>
              <a:t>）采取</a:t>
            </a:r>
            <a:r>
              <a:rPr lang="zh-CN" altLang="en-US" sz="2200" kern="1200" dirty="0">
                <a:solidFill>
                  <a:srgbClr val="1A3868"/>
                </a:solidFill>
                <a:latin typeface="Times New Roman" pitchFamily="18" charset="0"/>
                <a:ea typeface="微软雅黑" pitchFamily="34" charset="-122"/>
                <a:cs typeface="Times New Roman" pitchFamily="18" charset="0"/>
              </a:rPr>
              <a:t>简单的根据</a:t>
            </a:r>
            <a:r>
              <a:rPr lang="en-US" altLang="zh-CN" sz="2200" kern="1200" dirty="0">
                <a:solidFill>
                  <a:srgbClr val="1A3868"/>
                </a:solidFill>
                <a:latin typeface="Times New Roman" pitchFamily="18" charset="0"/>
                <a:ea typeface="微软雅黑" pitchFamily="34" charset="-122"/>
                <a:cs typeface="Times New Roman" pitchFamily="18" charset="0"/>
              </a:rPr>
              <a:t>IP</a:t>
            </a:r>
            <a:r>
              <a:rPr lang="zh-CN" altLang="en-US" sz="2200" kern="1200" dirty="0" smtClean="0">
                <a:solidFill>
                  <a:srgbClr val="1A3868"/>
                </a:solidFill>
                <a:latin typeface="Times New Roman" pitchFamily="18" charset="0"/>
                <a:ea typeface="微软雅黑" pitchFamily="34" charset="-122"/>
                <a:cs typeface="Times New Roman" pitchFamily="18" charset="0"/>
              </a:rPr>
              <a:t>分组</a:t>
            </a:r>
            <a:r>
              <a:rPr lang="zh-CN" altLang="en-US" sz="2200" kern="1200" dirty="0">
                <a:solidFill>
                  <a:srgbClr val="1A3868"/>
                </a:solidFill>
                <a:latin typeface="Times New Roman" pitchFamily="18" charset="0"/>
                <a:ea typeface="微软雅黑" pitchFamily="34" charset="-122"/>
                <a:cs typeface="Times New Roman" pitchFamily="18" charset="0"/>
              </a:rPr>
              <a:t>进行</a:t>
            </a:r>
            <a:r>
              <a:rPr lang="en-US" sz="2200" kern="1200" dirty="0" smtClean="0">
                <a:solidFill>
                  <a:srgbClr val="C00000"/>
                </a:solidFill>
                <a:latin typeface="Times New Roman" pitchFamily="18" charset="0"/>
                <a:ea typeface="微软雅黑" pitchFamily="34" charset="-122"/>
                <a:cs typeface="Times New Roman" pitchFamily="18" charset="0"/>
              </a:rPr>
              <a:t>“</a:t>
            </a:r>
            <a:r>
              <a:rPr lang="zh-CN" altLang="en-US" sz="2200" kern="1200" dirty="0">
                <a:solidFill>
                  <a:srgbClr val="C00000"/>
                </a:solidFill>
                <a:latin typeface="Times New Roman" pitchFamily="18" charset="0"/>
                <a:ea typeface="微软雅黑" pitchFamily="34" charset="-122"/>
                <a:cs typeface="Times New Roman" pitchFamily="18" charset="0"/>
              </a:rPr>
              <a:t>标记</a:t>
            </a:r>
            <a:r>
              <a:rPr lang="en-US" sz="2200" kern="1200" dirty="0">
                <a:solidFill>
                  <a:srgbClr val="C00000"/>
                </a:solidFill>
                <a:latin typeface="Times New Roman" pitchFamily="18" charset="0"/>
                <a:ea typeface="微软雅黑" pitchFamily="34" charset="-122"/>
                <a:cs typeface="Times New Roman" pitchFamily="18" charset="0"/>
              </a:rPr>
              <a:t>”</a:t>
            </a:r>
            <a:r>
              <a:rPr lang="zh-CN" altLang="en-US" sz="2200" kern="1200" dirty="0" smtClean="0">
                <a:solidFill>
                  <a:srgbClr val="1A3868"/>
                </a:solidFill>
                <a:latin typeface="Times New Roman" pitchFamily="18" charset="0"/>
                <a:ea typeface="微软雅黑" pitchFamily="34" charset="-122"/>
                <a:cs typeface="Times New Roman" pitchFamily="18" charset="0"/>
              </a:rPr>
              <a:t>，在数据链路层</a:t>
            </a:r>
            <a:r>
              <a:rPr lang="zh-CN" altLang="en-US" sz="2200" kern="1200" dirty="0">
                <a:solidFill>
                  <a:srgbClr val="1A3868"/>
                </a:solidFill>
                <a:latin typeface="Times New Roman" pitchFamily="18" charset="0"/>
                <a:ea typeface="微软雅黑" pitchFamily="34" charset="-122"/>
                <a:cs typeface="Times New Roman" pitchFamily="18" charset="0"/>
              </a:rPr>
              <a:t>通过交换机的</a:t>
            </a:r>
            <a:r>
              <a:rPr lang="zh-CN" altLang="en-US" sz="2200" kern="1200" dirty="0">
                <a:solidFill>
                  <a:srgbClr val="C00000"/>
                </a:solidFill>
                <a:latin typeface="Times New Roman" pitchFamily="18" charset="0"/>
                <a:ea typeface="微软雅黑" pitchFamily="34" charset="-122"/>
                <a:cs typeface="Times New Roman" pitchFamily="18" charset="0"/>
              </a:rPr>
              <a:t>硬件实现快速转发</a:t>
            </a:r>
            <a:r>
              <a:rPr lang="zh-CN" altLang="en-US" sz="2200" kern="1200" dirty="0" smtClean="0">
                <a:solidFill>
                  <a:srgbClr val="1A3868"/>
                </a:solidFill>
                <a:latin typeface="Times New Roman" pitchFamily="18" charset="0"/>
                <a:ea typeface="微软雅黑" pitchFamily="34" charset="-122"/>
                <a:cs typeface="Times New Roman" pitchFamily="18" charset="0"/>
              </a:rPr>
              <a:t>。</a:t>
            </a:r>
            <a:endParaRPr lang="en-US" altLang="zh-CN" sz="2200" kern="1200" dirty="0" smtClean="0">
              <a:solidFill>
                <a:srgbClr val="1A3868"/>
              </a:solidFill>
              <a:latin typeface="Times New Roman" pitchFamily="18" charset="0"/>
              <a:ea typeface="微软雅黑" pitchFamily="34" charset="-122"/>
              <a:cs typeface="Times New Roman" pitchFamily="18" charset="0"/>
            </a:endParaRPr>
          </a:p>
          <a:p>
            <a:pPr>
              <a:spcAft>
                <a:spcPts val="600"/>
              </a:spcAft>
            </a:pPr>
            <a:r>
              <a:rPr lang="zh-CN" altLang="en-US" sz="2200" kern="1200" dirty="0">
                <a:solidFill>
                  <a:srgbClr val="C00000"/>
                </a:solidFill>
                <a:latin typeface="Times New Roman" pitchFamily="18" charset="0"/>
                <a:ea typeface="微软雅黑" pitchFamily="34" charset="-122"/>
                <a:cs typeface="Times New Roman" pitchFamily="18" charset="0"/>
              </a:rPr>
              <a:t>标记</a:t>
            </a:r>
            <a:r>
              <a:rPr lang="zh-CN" altLang="en-US" sz="2200" kern="1200" dirty="0">
                <a:solidFill>
                  <a:srgbClr val="1A3868"/>
                </a:solidFill>
                <a:latin typeface="Times New Roman" pitchFamily="18" charset="0"/>
                <a:ea typeface="微软雅黑" pitchFamily="34" charset="-122"/>
                <a:cs typeface="Times New Roman" pitchFamily="18" charset="0"/>
              </a:rPr>
              <a:t>相当于邮编，</a:t>
            </a:r>
            <a:r>
              <a:rPr lang="en-US" altLang="zh-CN" sz="2200" kern="1200" dirty="0">
                <a:solidFill>
                  <a:srgbClr val="1A3868"/>
                </a:solidFill>
                <a:latin typeface="Times New Roman" pitchFamily="18" charset="0"/>
                <a:ea typeface="微软雅黑" pitchFamily="34" charset="-122"/>
                <a:cs typeface="Times New Roman" pitchFamily="18" charset="0"/>
              </a:rPr>
              <a:t>IP</a:t>
            </a:r>
            <a:r>
              <a:rPr lang="zh-CN" altLang="en-US" sz="2200" kern="1200" dirty="0">
                <a:solidFill>
                  <a:srgbClr val="1A3868"/>
                </a:solidFill>
                <a:latin typeface="Times New Roman" pitchFamily="18" charset="0"/>
                <a:ea typeface="微软雅黑" pitchFamily="34" charset="-122"/>
                <a:cs typeface="Times New Roman" pitchFamily="18" charset="0"/>
              </a:rPr>
              <a:t>地址相当于通信地址。</a:t>
            </a:r>
          </a:p>
        </p:txBody>
      </p:sp>
    </p:spTree>
    <p:extLst>
      <p:ext uri="{BB962C8B-B14F-4D97-AF65-F5344CB8AC3E}">
        <p14:creationId xmlns:p14="http://schemas.microsoft.com/office/powerpoint/2010/main" xmlns="" val="3832360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7187" y="788020"/>
            <a:ext cx="4070797" cy="560388"/>
          </a:xfrm>
        </p:spPr>
        <p:txBody>
          <a:bodyPr/>
          <a:lstStyle/>
          <a:p>
            <a:pPr algn="l">
              <a:buFontTx/>
              <a:buNone/>
            </a:pPr>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的基本概念</a:t>
            </a:r>
            <a:endParaRPr lang="en-US" altLang="zh-CN"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107504" y="1379425"/>
            <a:ext cx="6408712" cy="3365582"/>
          </a:xfrm>
        </p:spPr>
        <p:txBody>
          <a:bodyPr/>
          <a:lstStyle/>
          <a:p>
            <a:pPr>
              <a:spcBef>
                <a:spcPts val="1200"/>
              </a:spcBef>
            </a:pPr>
            <a:r>
              <a:rPr lang="zh-CN" altLang="en-US" sz="2200" b="1" kern="1200" dirty="0">
                <a:solidFill>
                  <a:srgbClr val="C00000"/>
                </a:solidFill>
                <a:latin typeface="Times New Roman" pitchFamily="18" charset="0"/>
                <a:ea typeface="微软雅黑" pitchFamily="34" charset="-122"/>
                <a:cs typeface="Times New Roman" pitchFamily="18" charset="0"/>
              </a:rPr>
              <a:t>多协议标记交换</a:t>
            </a:r>
            <a:r>
              <a:rPr lang="en-US" altLang="zh-CN" sz="2200" b="1" kern="1200" dirty="0" smtClean="0">
                <a:solidFill>
                  <a:srgbClr val="C00000"/>
                </a:solidFill>
                <a:latin typeface="Times New Roman" pitchFamily="18" charset="0"/>
                <a:ea typeface="微软雅黑" pitchFamily="34" charset="-122"/>
                <a:cs typeface="Times New Roman" pitchFamily="18" charset="0"/>
              </a:rPr>
              <a:t>MPLS</a:t>
            </a:r>
            <a:r>
              <a:rPr lang="en-US" altLang="zh-CN" sz="2200" b="1" kern="1200" dirty="0" smtClean="0">
                <a:solidFill>
                  <a:srgbClr val="1A3868"/>
                </a:solidFill>
                <a:latin typeface="Times New Roman" pitchFamily="18" charset="0"/>
                <a:ea typeface="微软雅黑" pitchFamily="34" charset="-122"/>
                <a:cs typeface="Times New Roman" pitchFamily="18" charset="0"/>
              </a:rPr>
              <a:t> (</a:t>
            </a:r>
            <a:r>
              <a:rPr lang="en-US" altLang="zh-CN" sz="2200" b="1" kern="1200" dirty="0" err="1">
                <a:solidFill>
                  <a:srgbClr val="1A3868"/>
                </a:solidFill>
                <a:latin typeface="Times New Roman" pitchFamily="18" charset="0"/>
                <a:ea typeface="微软雅黑" pitchFamily="34" charset="-122"/>
                <a:cs typeface="Times New Roman" pitchFamily="18" charset="0"/>
              </a:rPr>
              <a:t>MultiProtocol</a:t>
            </a:r>
            <a:r>
              <a:rPr lang="en-US" altLang="zh-CN" sz="2200" b="1" kern="1200" dirty="0">
                <a:solidFill>
                  <a:srgbClr val="1A3868"/>
                </a:solidFill>
                <a:latin typeface="Times New Roman" pitchFamily="18" charset="0"/>
                <a:ea typeface="微软雅黑" pitchFamily="34" charset="-122"/>
                <a:cs typeface="Times New Roman" pitchFamily="18" charset="0"/>
              </a:rPr>
              <a:t> Label Switching</a:t>
            </a:r>
            <a:r>
              <a:rPr lang="en-US" altLang="zh-CN" sz="2200" b="1" kern="1200" dirty="0" smtClean="0">
                <a:solidFill>
                  <a:srgbClr val="1A3868"/>
                </a:solidFill>
                <a:latin typeface="Times New Roman" pitchFamily="18" charset="0"/>
                <a:ea typeface="微软雅黑" pitchFamily="34" charset="-122"/>
                <a:cs typeface="Times New Roman" pitchFamily="18" charset="0"/>
              </a:rPr>
              <a:t>)</a:t>
            </a:r>
            <a:r>
              <a:rPr lang="zh-CN" altLang="en-US" sz="2200" b="1" kern="1200" dirty="0" smtClean="0">
                <a:solidFill>
                  <a:srgbClr val="1A3868"/>
                </a:solidFill>
                <a:latin typeface="Times New Roman" pitchFamily="18" charset="0"/>
                <a:ea typeface="微软雅黑" pitchFamily="34" charset="-122"/>
                <a:cs typeface="Times New Roman" pitchFamily="18" charset="0"/>
              </a:rPr>
              <a:t> </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是一种在开放的通信网上利用标记</a:t>
            </a:r>
            <a:r>
              <a:rPr lang="zh-CN" altLang="en-US" sz="2200" kern="1200" dirty="0">
                <a:solidFill>
                  <a:srgbClr val="00B050"/>
                </a:solidFill>
                <a:latin typeface="Times New Roman" pitchFamily="18" charset="0"/>
                <a:ea typeface="微软雅黑" pitchFamily="34" charset="-122"/>
                <a:cs typeface="Times New Roman" pitchFamily="18" charset="0"/>
              </a:rPr>
              <a:t>引导数据高速和高效传输</a:t>
            </a:r>
            <a:r>
              <a:rPr lang="zh-CN" altLang="en-US" sz="2200" kern="1200" dirty="0">
                <a:solidFill>
                  <a:srgbClr val="1A3868"/>
                </a:solidFill>
                <a:latin typeface="Times New Roman" pitchFamily="18" charset="0"/>
                <a:ea typeface="微软雅黑" pitchFamily="34" charset="-122"/>
                <a:cs typeface="Times New Roman" pitchFamily="18" charset="0"/>
              </a:rPr>
              <a:t>的新技术</a:t>
            </a:r>
            <a:r>
              <a:rPr lang="zh-CN" altLang="en-US" sz="2200" kern="1200" dirty="0" smtClean="0">
                <a:solidFill>
                  <a:srgbClr val="1A3868"/>
                </a:solidFill>
                <a:latin typeface="Times New Roman" pitchFamily="18" charset="0"/>
                <a:ea typeface="微软雅黑" pitchFamily="34" charset="-122"/>
                <a:cs typeface="Times New Roman" pitchFamily="18" charset="0"/>
              </a:rPr>
              <a:t>。将</a:t>
            </a:r>
            <a:r>
              <a:rPr lang="zh-CN" altLang="en-US" sz="2200" kern="1200" dirty="0">
                <a:solidFill>
                  <a:srgbClr val="1A3868"/>
                </a:solidFill>
                <a:latin typeface="Times New Roman" pitchFamily="18" charset="0"/>
                <a:ea typeface="微软雅黑" pitchFamily="34" charset="-122"/>
                <a:cs typeface="Times New Roman" pitchFamily="18" charset="0"/>
              </a:rPr>
              <a:t>数据链路层的第二层交换技术引入网络层，实现快速</a:t>
            </a:r>
            <a:r>
              <a:rPr lang="en-US" altLang="zh-CN" sz="2200" kern="1200" dirty="0">
                <a:solidFill>
                  <a:srgbClr val="1A3868"/>
                </a:solidFill>
                <a:latin typeface="Times New Roman" pitchFamily="18" charset="0"/>
                <a:ea typeface="微软雅黑" pitchFamily="34" charset="-122"/>
                <a:cs typeface="Times New Roman" pitchFamily="18" charset="0"/>
              </a:rPr>
              <a:t>IP</a:t>
            </a:r>
            <a:r>
              <a:rPr lang="zh-CN" altLang="en-US" sz="2200" kern="1200" dirty="0">
                <a:solidFill>
                  <a:srgbClr val="1A3868"/>
                </a:solidFill>
                <a:latin typeface="Times New Roman" pitchFamily="18" charset="0"/>
                <a:ea typeface="微软雅黑" pitchFamily="34" charset="-122"/>
                <a:cs typeface="Times New Roman" pitchFamily="18" charset="0"/>
              </a:rPr>
              <a:t>分组交换；属于</a:t>
            </a:r>
            <a:r>
              <a:rPr lang="zh-CN" altLang="en-US" sz="2200" kern="1200" dirty="0">
                <a:solidFill>
                  <a:srgbClr val="C00000"/>
                </a:solidFill>
                <a:latin typeface="Times New Roman" pitchFamily="18" charset="0"/>
                <a:ea typeface="微软雅黑" pitchFamily="34" charset="-122"/>
                <a:cs typeface="Times New Roman" pitchFamily="18" charset="0"/>
              </a:rPr>
              <a:t>第三层交换技术</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实际是一种出现在</a:t>
            </a:r>
            <a:r>
              <a:rPr lang="en-US" altLang="zh-CN" sz="2200" kern="1200" dirty="0">
                <a:solidFill>
                  <a:srgbClr val="1A3868"/>
                </a:solidFill>
                <a:latin typeface="Times New Roman" pitchFamily="18" charset="0"/>
                <a:ea typeface="微软雅黑" pitchFamily="34" charset="-122"/>
                <a:cs typeface="Times New Roman" pitchFamily="18" charset="0"/>
              </a:rPr>
              <a:t>OSI 2.5</a:t>
            </a:r>
            <a:r>
              <a:rPr lang="zh-CN" altLang="en-US" sz="2200" kern="1200" dirty="0">
                <a:solidFill>
                  <a:srgbClr val="1A3868"/>
                </a:solidFill>
                <a:latin typeface="Times New Roman" pitchFamily="18" charset="0"/>
                <a:ea typeface="微软雅黑" pitchFamily="34" charset="-122"/>
                <a:cs typeface="Times New Roman" pitchFamily="18" charset="0"/>
              </a:rPr>
              <a:t>层的连接机制。 </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Bef>
                <a:spcPts val="1200"/>
              </a:spcBef>
            </a:pPr>
            <a:r>
              <a:rPr lang="zh-CN" altLang="en-US" sz="2200" kern="1200" dirty="0">
                <a:solidFill>
                  <a:srgbClr val="1A3868"/>
                </a:solidFill>
                <a:latin typeface="Times New Roman" pitchFamily="18" charset="0"/>
                <a:ea typeface="微软雅黑" pitchFamily="34" charset="-122"/>
                <a:cs typeface="Times New Roman" pitchFamily="18" charset="0"/>
              </a:rPr>
              <a:t>核心</a:t>
            </a:r>
            <a:r>
              <a:rPr lang="zh-CN" altLang="en-US" sz="2200" kern="1200" dirty="0" smtClean="0">
                <a:solidFill>
                  <a:srgbClr val="1A3868"/>
                </a:solidFill>
                <a:latin typeface="Times New Roman" pitchFamily="18" charset="0"/>
                <a:ea typeface="微软雅黑" pitchFamily="34" charset="-122"/>
                <a:cs typeface="Times New Roman" pitchFamily="18" charset="0"/>
              </a:rPr>
              <a:t>网络是</a:t>
            </a:r>
            <a:r>
              <a:rPr lang="en-US" altLang="zh-CN" sz="2200" kern="1200" dirty="0">
                <a:solidFill>
                  <a:srgbClr val="C00000"/>
                </a:solidFill>
                <a:latin typeface="Times New Roman" pitchFamily="18" charset="0"/>
                <a:ea typeface="微软雅黑" pitchFamily="34" charset="-122"/>
                <a:cs typeface="Times New Roman" pitchFamily="18" charset="0"/>
              </a:rPr>
              <a:t>MPLS</a:t>
            </a:r>
            <a:r>
              <a:rPr lang="zh-CN" altLang="en-US" sz="2200" kern="1200" dirty="0">
                <a:solidFill>
                  <a:srgbClr val="C00000"/>
                </a:solidFill>
                <a:latin typeface="Times New Roman" pitchFamily="18" charset="0"/>
                <a:ea typeface="微软雅黑" pitchFamily="34" charset="-122"/>
                <a:cs typeface="Times New Roman" pitchFamily="18" charset="0"/>
              </a:rPr>
              <a:t>域</a:t>
            </a:r>
            <a:r>
              <a:rPr lang="zh-CN" altLang="en-US" sz="2200" kern="1200" dirty="0" smtClean="0">
                <a:solidFill>
                  <a:srgbClr val="1A3868"/>
                </a:solidFill>
                <a:latin typeface="Times New Roman" pitchFamily="18" charset="0"/>
                <a:ea typeface="微软雅黑" pitchFamily="34" charset="-122"/>
                <a:cs typeface="Times New Roman" pitchFamily="18" charset="0"/>
              </a:rPr>
              <a:t>，由</a:t>
            </a:r>
            <a:r>
              <a:rPr lang="zh-CN" altLang="en-US" sz="2200" kern="1200" dirty="0">
                <a:solidFill>
                  <a:srgbClr val="C00000"/>
                </a:solidFill>
                <a:latin typeface="Times New Roman" pitchFamily="18" charset="0"/>
                <a:ea typeface="微软雅黑" pitchFamily="34" charset="-122"/>
                <a:cs typeface="Times New Roman" pitchFamily="18" charset="0"/>
              </a:rPr>
              <a:t>标记交换路由器</a:t>
            </a:r>
            <a:r>
              <a:rPr lang="en-US" altLang="zh-CN" sz="2200" kern="1200" dirty="0">
                <a:solidFill>
                  <a:srgbClr val="C00000"/>
                </a:solidFill>
                <a:latin typeface="Times New Roman" pitchFamily="18" charset="0"/>
                <a:ea typeface="微软雅黑" pitchFamily="34" charset="-122"/>
                <a:cs typeface="Times New Roman" pitchFamily="18" charset="0"/>
              </a:rPr>
              <a:t>LSR</a:t>
            </a:r>
            <a:r>
              <a:rPr lang="zh-CN" altLang="en-US" sz="2200" kern="1200" dirty="0">
                <a:solidFill>
                  <a:srgbClr val="1A3868"/>
                </a:solidFill>
                <a:latin typeface="Times New Roman" pitchFamily="18" charset="0"/>
                <a:ea typeface="微软雅黑" pitchFamily="34" charset="-122"/>
                <a:cs typeface="Times New Roman" pitchFamily="18" charset="0"/>
              </a:rPr>
              <a:t>构成</a:t>
            </a:r>
            <a:r>
              <a:rPr lang="zh-CN" altLang="en-US" sz="2200" kern="1200" dirty="0" smtClean="0">
                <a:solidFill>
                  <a:srgbClr val="1A3868"/>
                </a:solidFill>
                <a:latin typeface="Times New Roman" pitchFamily="18" charset="0"/>
                <a:ea typeface="微软雅黑" pitchFamily="34" charset="-122"/>
                <a:cs typeface="Times New Roman" pitchFamily="18" charset="0"/>
              </a:rPr>
              <a:t>；在</a:t>
            </a:r>
            <a:r>
              <a:rPr lang="en-US" altLang="zh-CN" sz="2200" kern="1200" dirty="0">
                <a:solidFill>
                  <a:srgbClr val="1A3868"/>
                </a:solidFill>
                <a:latin typeface="Times New Roman" pitchFamily="18" charset="0"/>
                <a:ea typeface="微软雅黑" pitchFamily="34" charset="-122"/>
                <a:cs typeface="Times New Roman" pitchFamily="18" charset="0"/>
              </a:rPr>
              <a:t>MPLS</a:t>
            </a:r>
            <a:r>
              <a:rPr lang="zh-CN" altLang="en-US" sz="2200" kern="1200" dirty="0">
                <a:solidFill>
                  <a:srgbClr val="1A3868"/>
                </a:solidFill>
                <a:latin typeface="Times New Roman" pitchFamily="18" charset="0"/>
                <a:ea typeface="微软雅黑" pitchFamily="34" charset="-122"/>
                <a:cs typeface="Times New Roman" pitchFamily="18" charset="0"/>
              </a:rPr>
              <a:t>域边缘连接其它子网的路由器是</a:t>
            </a:r>
            <a:r>
              <a:rPr lang="zh-CN" altLang="en-US" sz="2200" kern="1200" dirty="0">
                <a:solidFill>
                  <a:srgbClr val="C00000"/>
                </a:solidFill>
                <a:latin typeface="Times New Roman" pitchFamily="18" charset="0"/>
                <a:ea typeface="微软雅黑" pitchFamily="34" charset="-122"/>
                <a:cs typeface="Times New Roman" pitchFamily="18" charset="0"/>
              </a:rPr>
              <a:t>边界标记交换路由器</a:t>
            </a:r>
            <a:r>
              <a:rPr lang="en-US" altLang="zh-CN" sz="2200" kern="1200" dirty="0">
                <a:solidFill>
                  <a:srgbClr val="C00000"/>
                </a:solidFill>
                <a:latin typeface="Times New Roman" pitchFamily="18" charset="0"/>
                <a:ea typeface="微软雅黑" pitchFamily="34" charset="-122"/>
                <a:cs typeface="Times New Roman" pitchFamily="18" charset="0"/>
              </a:rPr>
              <a:t>E-LSR</a:t>
            </a:r>
            <a:r>
              <a:rPr lang="zh-CN" altLang="en-US" sz="2200" kern="1200" dirty="0">
                <a:solidFill>
                  <a:srgbClr val="1A3868"/>
                </a:solidFill>
                <a:latin typeface="Times New Roman" pitchFamily="18" charset="0"/>
                <a:ea typeface="微软雅黑" pitchFamily="34" charset="-122"/>
                <a:cs typeface="Times New Roman" pitchFamily="18" charset="0"/>
              </a:rPr>
              <a:t>；</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Bef>
                <a:spcPts val="1200"/>
              </a:spcBef>
              <a:buFontTx/>
              <a:buNone/>
            </a:pPr>
            <a:endParaRPr lang="zh-CN" altLang="en-US" sz="2200" u="sng" dirty="0">
              <a:solidFill>
                <a:srgbClr val="2D2DB9"/>
              </a:solidFill>
            </a:endParaRPr>
          </a:p>
          <a:p>
            <a:pPr>
              <a:spcBef>
                <a:spcPts val="1200"/>
              </a:spcBef>
            </a:pPr>
            <a:endParaRPr lang="zh-CN" altLang="en-US" sz="2200" b="1" dirty="0">
              <a:solidFill>
                <a:srgbClr val="2D2DB9"/>
              </a:solidFill>
              <a:latin typeface="Times New Roman" panose="02020603050405020304" pitchFamily="18" charset="0"/>
              <a:cs typeface="Times New Roman" panose="02020603050405020304" pitchFamily="18"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xmlns="" val="2826215556"/>
              </p:ext>
            </p:extLst>
          </p:nvPr>
        </p:nvGraphicFramePr>
        <p:xfrm>
          <a:off x="6804248" y="2068488"/>
          <a:ext cx="1871861" cy="1541023"/>
        </p:xfrm>
        <a:graphic>
          <a:graphicData uri="http://schemas.openxmlformats.org/presentationml/2006/ole">
            <p:oleObj spid="_x0000_s18442" r:id="rId4" imgW="944654" imgH="1016921" progId="">
              <p:embed/>
            </p:oleObj>
          </a:graphicData>
        </a:graphic>
      </p:graphicFrame>
    </p:spTree>
    <p:extLst>
      <p:ext uri="{BB962C8B-B14F-4D97-AF65-F5344CB8AC3E}">
        <p14:creationId xmlns:p14="http://schemas.microsoft.com/office/powerpoint/2010/main" xmlns="" val="209702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91256" y="556502"/>
            <a:ext cx="8172450" cy="722313"/>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的基本工作原理</a:t>
            </a:r>
          </a:p>
        </p:txBody>
      </p:sp>
      <p:sp>
        <p:nvSpPr>
          <p:cNvPr id="2048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b="1">
                <a:solidFill>
                  <a:schemeClr val="tx1"/>
                </a:solidFill>
                <a:latin typeface="Copperplate Gothic Bold" panose="020E0705020206020404" pitchFamily="34" charset="0"/>
                <a:ea typeface="Gulim" pitchFamily="34" charset="-127"/>
              </a:defRPr>
            </a:lvl1pPr>
            <a:lvl2pPr marL="742950" indent="-285750">
              <a:defRPr sz="2400" b="1">
                <a:solidFill>
                  <a:schemeClr val="tx1"/>
                </a:solidFill>
                <a:latin typeface="Copperplate Gothic Bold" panose="020E0705020206020404" pitchFamily="34" charset="0"/>
                <a:ea typeface="Gulim" pitchFamily="34" charset="-127"/>
              </a:defRPr>
            </a:lvl2pPr>
            <a:lvl3pPr marL="1143000" indent="-228600">
              <a:defRPr sz="2400" b="1">
                <a:solidFill>
                  <a:schemeClr val="tx1"/>
                </a:solidFill>
                <a:latin typeface="Copperplate Gothic Bold" panose="020E0705020206020404" pitchFamily="34" charset="0"/>
                <a:ea typeface="Gulim" pitchFamily="34" charset="-127"/>
              </a:defRPr>
            </a:lvl3pPr>
            <a:lvl4pPr marL="1600200" indent="-228600">
              <a:defRPr sz="2400" b="1">
                <a:solidFill>
                  <a:schemeClr val="tx1"/>
                </a:solidFill>
                <a:latin typeface="Copperplate Gothic Bold" panose="020E0705020206020404" pitchFamily="34" charset="0"/>
                <a:ea typeface="Gulim" pitchFamily="34" charset="-127"/>
              </a:defRPr>
            </a:lvl4pPr>
            <a:lvl5pPr marL="2057400" indent="-228600">
              <a:defRPr sz="2400" b="1">
                <a:solidFill>
                  <a:schemeClr val="tx1"/>
                </a:solidFill>
                <a:latin typeface="Copperplate Gothic Bold" panose="020E0705020206020404" pitchFamily="34" charset="0"/>
                <a:ea typeface="Gulim" pitchFamily="34" charset="-127"/>
              </a:defRPr>
            </a:lvl5pPr>
            <a:lvl6pPr marL="25146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6pPr>
            <a:lvl7pPr marL="29718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7pPr>
            <a:lvl8pPr marL="34290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8pPr>
            <a:lvl9pPr marL="38862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9pPr>
          </a:lstStyle>
          <a:p>
            <a:endParaRPr lang="zh-CN" altLang="en-US"/>
          </a:p>
        </p:txBody>
      </p:sp>
      <p:graphicFrame>
        <p:nvGraphicFramePr>
          <p:cNvPr id="20482" name="Object 1"/>
          <p:cNvGraphicFramePr>
            <a:graphicFrameLocks noChangeAspect="1"/>
          </p:cNvGraphicFramePr>
          <p:nvPr>
            <p:extLst>
              <p:ext uri="{D42A27DB-BD31-4B8C-83A1-F6EECF244321}">
                <p14:modId xmlns:p14="http://schemas.microsoft.com/office/powerpoint/2010/main" xmlns="" val="2983710003"/>
              </p:ext>
            </p:extLst>
          </p:nvPr>
        </p:nvGraphicFramePr>
        <p:xfrm>
          <a:off x="1187624" y="2194772"/>
          <a:ext cx="5760639" cy="2950505"/>
        </p:xfrm>
        <a:graphic>
          <a:graphicData uri="http://schemas.openxmlformats.org/presentationml/2006/ole">
            <p:oleObj spid="_x0000_s3098" name="Visio" r:id="rId4" imgW="4025727" imgH="2057400" progId="">
              <p:embed/>
            </p:oleObj>
          </a:graphicData>
        </a:graphic>
      </p:graphicFrame>
      <p:sp>
        <p:nvSpPr>
          <p:cNvPr id="4" name="矩形 3"/>
          <p:cNvSpPr/>
          <p:nvPr/>
        </p:nvSpPr>
        <p:spPr>
          <a:xfrm>
            <a:off x="291256" y="1220674"/>
            <a:ext cx="7809136" cy="1015663"/>
          </a:xfrm>
          <a:prstGeom prst="rect">
            <a:avLst/>
          </a:prstGeom>
        </p:spPr>
        <p:txBody>
          <a:bodyPr wrap="square">
            <a:spAutoFit/>
          </a:bodyPr>
          <a:lstStyle/>
          <a:p>
            <a:r>
              <a:rPr lang="en-US" altLang="zh-CN" sz="2000" b="0" u="none" dirty="0">
                <a:solidFill>
                  <a:srgbClr val="1A3868"/>
                </a:solidFill>
                <a:latin typeface="微软雅黑" panose="020B0503020204020204" pitchFamily="34" charset="-122"/>
              </a:rPr>
              <a:t>MPLS</a:t>
            </a:r>
            <a:r>
              <a:rPr lang="zh-CN" altLang="en-US" sz="2000" b="0" u="none" dirty="0">
                <a:solidFill>
                  <a:srgbClr val="1A3868"/>
                </a:solidFill>
                <a:latin typeface="微软雅黑" panose="020B0503020204020204" pitchFamily="34" charset="-122"/>
              </a:rPr>
              <a:t>域中的</a:t>
            </a:r>
            <a:r>
              <a:rPr lang="zh-CN" altLang="en-US" sz="2000" b="0" u="none" dirty="0" smtClean="0">
                <a:solidFill>
                  <a:srgbClr val="1A3868"/>
                </a:solidFill>
                <a:latin typeface="微软雅黑" panose="020B0503020204020204" pitchFamily="34" charset="-122"/>
              </a:rPr>
              <a:t>各</a:t>
            </a:r>
            <a:r>
              <a:rPr lang="zh-CN" altLang="en-US" sz="2000" u="none" dirty="0">
                <a:solidFill>
                  <a:srgbClr val="C00000"/>
                </a:solidFill>
                <a:latin typeface="微软雅黑" panose="020B0503020204020204" pitchFamily="34" charset="-122"/>
              </a:rPr>
              <a:t>标记交换路由器</a:t>
            </a:r>
            <a:r>
              <a:rPr lang="en-US" altLang="zh-CN" sz="2000" u="none" dirty="0">
                <a:solidFill>
                  <a:srgbClr val="C00000"/>
                </a:solidFill>
                <a:latin typeface="微软雅黑" panose="020B0503020204020204" pitchFamily="34" charset="-122"/>
              </a:rPr>
              <a:t>LSR</a:t>
            </a:r>
            <a:r>
              <a:rPr lang="zh-CN" altLang="en-US" sz="2000" b="0" u="none" dirty="0">
                <a:solidFill>
                  <a:srgbClr val="1A3868"/>
                </a:solidFill>
                <a:latin typeface="微软雅黑" panose="020B0503020204020204" pitchFamily="34" charset="-122"/>
              </a:rPr>
              <a:t>使用专门的</a:t>
            </a:r>
            <a:r>
              <a:rPr lang="zh-CN" altLang="en-US" sz="2000" u="none" dirty="0">
                <a:solidFill>
                  <a:srgbClr val="C00000"/>
                </a:solidFill>
                <a:latin typeface="微软雅黑" panose="020B0503020204020204" pitchFamily="34" charset="-122"/>
              </a:rPr>
              <a:t>标记分配协议</a:t>
            </a:r>
            <a:r>
              <a:rPr lang="en-US" altLang="zh-CN" sz="2000" u="none" dirty="0">
                <a:solidFill>
                  <a:srgbClr val="C00000"/>
                </a:solidFill>
                <a:latin typeface="微软雅黑" panose="020B0503020204020204" pitchFamily="34" charset="-122"/>
              </a:rPr>
              <a:t>LDP</a:t>
            </a:r>
            <a:r>
              <a:rPr lang="zh-CN" altLang="en-US" sz="2000" b="0" u="none" dirty="0">
                <a:solidFill>
                  <a:srgbClr val="1A3868"/>
                </a:solidFill>
                <a:latin typeface="微软雅黑" panose="020B0503020204020204" pitchFamily="34" charset="-122"/>
              </a:rPr>
              <a:t>（</a:t>
            </a:r>
            <a:r>
              <a:rPr lang="en-US" altLang="zh-CN" sz="2000" b="0" u="none" dirty="0">
                <a:solidFill>
                  <a:srgbClr val="1A3868"/>
                </a:solidFill>
                <a:latin typeface="微软雅黑" panose="020B0503020204020204" pitchFamily="34" charset="-122"/>
              </a:rPr>
              <a:t>Label Distribution Protocol</a:t>
            </a:r>
            <a:r>
              <a:rPr lang="zh-CN" altLang="en-US" sz="2000" b="0" u="none" dirty="0">
                <a:solidFill>
                  <a:srgbClr val="1A3868"/>
                </a:solidFill>
                <a:latin typeface="微软雅黑" panose="020B0503020204020204" pitchFamily="34" charset="-122"/>
              </a:rPr>
              <a:t>）交换报文，建立</a:t>
            </a:r>
            <a:r>
              <a:rPr lang="zh-CN" altLang="en-US" sz="2000" u="none" dirty="0">
                <a:solidFill>
                  <a:srgbClr val="C00000"/>
                </a:solidFill>
                <a:latin typeface="微软雅黑" panose="020B0503020204020204" pitchFamily="34" charset="-122"/>
              </a:rPr>
              <a:t>标记交换路径</a:t>
            </a:r>
            <a:r>
              <a:rPr lang="en-US" altLang="zh-CN" sz="2000" u="none" dirty="0" smtClean="0">
                <a:solidFill>
                  <a:srgbClr val="C00000"/>
                </a:solidFill>
                <a:latin typeface="微软雅黑" panose="020B0503020204020204" pitchFamily="34" charset="-122"/>
              </a:rPr>
              <a:t>LSP </a:t>
            </a:r>
            <a:r>
              <a:rPr lang="en-US" altLang="zh-CN" sz="2000" b="0" u="none" dirty="0" smtClean="0">
                <a:solidFill>
                  <a:srgbClr val="1A3868"/>
                </a:solidFill>
                <a:latin typeface="微软雅黑" panose="020B0503020204020204" pitchFamily="34" charset="-122"/>
              </a:rPr>
              <a:t>(</a:t>
            </a:r>
            <a:r>
              <a:rPr lang="en-US" altLang="zh-CN" sz="2000" b="0" u="none" dirty="0">
                <a:solidFill>
                  <a:srgbClr val="1A3868"/>
                </a:solidFill>
                <a:latin typeface="微软雅黑" panose="020B0503020204020204" pitchFamily="34" charset="-122"/>
              </a:rPr>
              <a:t>Label Switched Path)</a:t>
            </a:r>
            <a:r>
              <a:rPr lang="zh-CN" altLang="en-US" sz="2000" b="0" u="none" dirty="0">
                <a:solidFill>
                  <a:srgbClr val="1A3868"/>
                </a:solidFill>
                <a:latin typeface="微软雅黑" panose="020B0503020204020204" pitchFamily="34" charset="-122"/>
              </a:rPr>
              <a:t>，构造转发表；</a:t>
            </a:r>
            <a:endParaRPr lang="en-US" altLang="zh-CN" sz="2000" b="0" u="none" dirty="0">
              <a:solidFill>
                <a:srgbClr val="1A3868"/>
              </a:solidFill>
              <a:latin typeface="微软雅黑" panose="020B0503020204020204" pitchFamily="34" charset="-122"/>
            </a:endParaRPr>
          </a:p>
        </p:txBody>
      </p:sp>
    </p:spTree>
    <p:extLst>
      <p:ext uri="{BB962C8B-B14F-4D97-AF65-F5344CB8AC3E}">
        <p14:creationId xmlns:p14="http://schemas.microsoft.com/office/powerpoint/2010/main" xmlns="" val="3216456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idx="4294967295"/>
          </p:nvPr>
        </p:nvSpPr>
        <p:spPr>
          <a:xfrm>
            <a:off x="683568" y="700336"/>
            <a:ext cx="7772400" cy="720725"/>
          </a:xfrm>
        </p:spPr>
        <p:txBody>
          <a:bodyPr/>
          <a:lstStyle/>
          <a:p>
            <a:pPr algn="l"/>
            <a:r>
              <a:rPr lang="en-US" altLang="en-US" sz="2400" dirty="0" smtClean="0">
                <a:solidFill>
                  <a:srgbClr val="007D7A"/>
                </a:solidFill>
                <a:latin typeface="Times New Roman" pitchFamily="18" charset="0"/>
                <a:ea typeface="微软雅黑" pitchFamily="34" charset="-122"/>
                <a:cs typeface="Times New Roman" pitchFamily="18" charset="0"/>
              </a:rPr>
              <a:t>ICMP</a:t>
            </a:r>
            <a:r>
              <a:rPr lang="zh-CN" altLang="en-US" sz="2400" dirty="0" smtClean="0">
                <a:solidFill>
                  <a:srgbClr val="007D7A"/>
                </a:solidFill>
                <a:latin typeface="Times New Roman" pitchFamily="18" charset="0"/>
                <a:ea typeface="微软雅黑" pitchFamily="34" charset="-122"/>
                <a:cs typeface="Times New Roman" pitchFamily="18" charset="0"/>
              </a:rPr>
              <a:t>是</a:t>
            </a:r>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smtClean="0">
                <a:solidFill>
                  <a:srgbClr val="007D7A"/>
                </a:solidFill>
                <a:latin typeface="Times New Roman" pitchFamily="18" charset="0"/>
                <a:ea typeface="微软雅黑" pitchFamily="34" charset="-122"/>
                <a:cs typeface="Times New Roman" pitchFamily="18" charset="0"/>
              </a:rPr>
              <a:t>层协议</a:t>
            </a:r>
          </a:p>
        </p:txBody>
      </p:sp>
      <p:sp>
        <p:nvSpPr>
          <p:cNvPr id="16386" name="内容占位符 2"/>
          <p:cNvSpPr>
            <a:spLocks noGrp="1"/>
          </p:cNvSpPr>
          <p:nvPr>
            <p:ph idx="4294967295"/>
          </p:nvPr>
        </p:nvSpPr>
        <p:spPr>
          <a:xfrm>
            <a:off x="395288" y="1276400"/>
            <a:ext cx="6913016" cy="1450429"/>
          </a:xfrm>
        </p:spPr>
        <p:txBody>
          <a:bodyPr/>
          <a:lstStyle/>
          <a:p>
            <a:pPr>
              <a:spcAft>
                <a:spcPts val="0"/>
              </a:spcAft>
            </a:pPr>
            <a:r>
              <a:rPr lang="zh-CN" altLang="zh-CN" sz="2000" dirty="0">
                <a:solidFill>
                  <a:srgbClr val="1A3868"/>
                </a:solidFill>
                <a:latin typeface="Times New Roman" pitchFamily="18" charset="0"/>
                <a:ea typeface="微软雅黑" pitchFamily="34" charset="-122"/>
                <a:cs typeface="Times New Roman" pitchFamily="18" charset="0"/>
              </a:rPr>
              <a:t>ICMP 不是高层协议，而是 </a:t>
            </a:r>
            <a:r>
              <a:rPr lang="zh-CN" altLang="zh-CN" sz="2000" dirty="0">
                <a:solidFill>
                  <a:srgbClr val="C00000"/>
                </a:solidFill>
                <a:latin typeface="Times New Roman" pitchFamily="18" charset="0"/>
                <a:ea typeface="微软雅黑" pitchFamily="34" charset="-122"/>
                <a:cs typeface="Times New Roman" pitchFamily="18" charset="0"/>
              </a:rPr>
              <a:t>IP 层的协议</a:t>
            </a:r>
            <a:r>
              <a:rPr lang="zh-CN" altLang="zh-CN" sz="2000" dirty="0">
                <a:solidFill>
                  <a:srgbClr val="1A3868"/>
                </a:solidFill>
                <a:latin typeface="Times New Roman" pitchFamily="18" charset="0"/>
                <a:ea typeface="微软雅黑" pitchFamily="34" charset="-122"/>
                <a:cs typeface="Times New Roman" pitchFamily="18" charset="0"/>
              </a:rPr>
              <a:t>。</a:t>
            </a:r>
          </a:p>
          <a:p>
            <a:pPr>
              <a:spcAft>
                <a:spcPts val="0"/>
              </a:spcAft>
            </a:pPr>
            <a:r>
              <a:rPr lang="zh-CN" altLang="zh-CN" sz="2000" dirty="0">
                <a:solidFill>
                  <a:srgbClr val="1A3868"/>
                </a:solidFill>
                <a:latin typeface="Times New Roman" pitchFamily="18" charset="0"/>
                <a:ea typeface="微软雅黑" pitchFamily="34" charset="-122"/>
                <a:cs typeface="Times New Roman" pitchFamily="18" charset="0"/>
              </a:rPr>
              <a:t>ICMP 报文作为 IP 层数据报的数据，加上数据报的首部，组成 IP 数据报发送出去。   </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a:spcAft>
                <a:spcPts val="0"/>
              </a:spcAft>
            </a:pPr>
            <a:r>
              <a:rPr lang="en-US" altLang="zh-CN" sz="2000" dirty="0">
                <a:solidFill>
                  <a:srgbClr val="1A3868"/>
                </a:solidFill>
                <a:latin typeface="Times New Roman" pitchFamily="18" charset="0"/>
                <a:ea typeface="微软雅黑" pitchFamily="34" charset="-122"/>
                <a:cs typeface="Times New Roman" pitchFamily="18" charset="0"/>
              </a:rPr>
              <a:t>ICMP</a:t>
            </a:r>
            <a:r>
              <a:rPr lang="zh-CN" altLang="en-US" sz="2000" dirty="0">
                <a:solidFill>
                  <a:srgbClr val="1A3868"/>
                </a:solidFill>
                <a:latin typeface="Times New Roman" pitchFamily="18" charset="0"/>
                <a:ea typeface="微软雅黑" pitchFamily="34" charset="-122"/>
                <a:cs typeface="Times New Roman" pitchFamily="18" charset="0"/>
              </a:rPr>
              <a:t>差错报告采用</a:t>
            </a:r>
            <a:r>
              <a:rPr lang="zh-CN" altLang="en-US" sz="2000" dirty="0">
                <a:solidFill>
                  <a:srgbClr val="C00000"/>
                </a:solidFill>
                <a:latin typeface="Times New Roman" pitchFamily="18" charset="0"/>
                <a:ea typeface="微软雅黑" pitchFamily="34" charset="-122"/>
                <a:cs typeface="Times New Roman" pitchFamily="18" charset="0"/>
              </a:rPr>
              <a:t>路由器-</a:t>
            </a:r>
            <a:r>
              <a:rPr lang="en-US" altLang="zh-CN" sz="2000" dirty="0">
                <a:solidFill>
                  <a:srgbClr val="C00000"/>
                </a:solidFill>
                <a:latin typeface="Times New Roman" pitchFamily="18" charset="0"/>
                <a:ea typeface="微软雅黑" pitchFamily="34" charset="-122"/>
                <a:cs typeface="Times New Roman" pitchFamily="18" charset="0"/>
              </a:rPr>
              <a:t>-</a:t>
            </a:r>
            <a:r>
              <a:rPr lang="zh-CN" altLang="en-US" sz="2000" dirty="0">
                <a:solidFill>
                  <a:srgbClr val="C00000"/>
                </a:solidFill>
                <a:latin typeface="Times New Roman" pitchFamily="18" charset="0"/>
                <a:ea typeface="微软雅黑" pitchFamily="34" charset="-122"/>
                <a:cs typeface="Times New Roman" pitchFamily="18" charset="0"/>
              </a:rPr>
              <a:t>源主机</a:t>
            </a:r>
            <a:r>
              <a:rPr lang="zh-CN" altLang="en-US" sz="2000" dirty="0">
                <a:solidFill>
                  <a:srgbClr val="1A3868"/>
                </a:solidFill>
                <a:latin typeface="Times New Roman" pitchFamily="18" charset="0"/>
                <a:ea typeface="微软雅黑" pitchFamily="34" charset="-122"/>
                <a:cs typeface="Times New Roman" pitchFamily="18" charset="0"/>
              </a:rPr>
              <a:t>的模式，路由器在发现数据报传输出现错误时只向源主机报告差错原因</a:t>
            </a:r>
            <a:endParaRPr lang="zh-CN" altLang="zh-CN" sz="2000" dirty="0">
              <a:solidFill>
                <a:srgbClr val="1A3868"/>
              </a:solidFill>
              <a:latin typeface="Times New Roman" pitchFamily="18" charset="0"/>
              <a:ea typeface="微软雅黑" pitchFamily="34" charset="-122"/>
              <a:cs typeface="Times New Roman" pitchFamily="18"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xmlns="" val="3011486322"/>
              </p:ext>
            </p:extLst>
          </p:nvPr>
        </p:nvGraphicFramePr>
        <p:xfrm>
          <a:off x="1187177" y="3182722"/>
          <a:ext cx="5041007" cy="1856027"/>
        </p:xfrm>
        <a:graphic>
          <a:graphicData uri="http://schemas.openxmlformats.org/presentationml/2006/ole">
            <p:oleObj spid="_x0000_s1058" r:id="rId4" imgW="4163568" imgH="1533144" progId="">
              <p:embed/>
            </p:oleObj>
          </a:graphicData>
        </a:graphic>
      </p:graphicFrame>
    </p:spTree>
    <p:extLst>
      <p:ext uri="{BB962C8B-B14F-4D97-AF65-F5344CB8AC3E}">
        <p14:creationId xmlns:p14="http://schemas.microsoft.com/office/powerpoint/2010/main" xmlns="" val="233600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Rectangle 2"/>
          <p:cNvSpPr>
            <a:spLocks noGrp="1" noChangeArrowheads="1"/>
          </p:cNvSpPr>
          <p:nvPr>
            <p:ph type="title"/>
          </p:nvPr>
        </p:nvSpPr>
        <p:spPr>
          <a:xfrm>
            <a:off x="413690" y="734404"/>
            <a:ext cx="7174523" cy="686012"/>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头部结构</a:t>
            </a:r>
          </a:p>
        </p:txBody>
      </p:sp>
      <p:sp>
        <p:nvSpPr>
          <p:cNvPr id="1804291" name="Rectangle 3"/>
          <p:cNvSpPr>
            <a:spLocks noGrp="1" noChangeArrowheads="1"/>
          </p:cNvSpPr>
          <p:nvPr>
            <p:ph type="body" sz="half" idx="1"/>
          </p:nvPr>
        </p:nvSpPr>
        <p:spPr>
          <a:xfrm>
            <a:off x="395536" y="1420416"/>
            <a:ext cx="7268017" cy="1395843"/>
          </a:xfrm>
        </p:spPr>
        <p:txBody>
          <a:bodyPr/>
          <a:lstStyle/>
          <a:p>
            <a:pPr marL="0" indent="0">
              <a:spcBef>
                <a:spcPts val="1200"/>
              </a:spcBef>
              <a:buNone/>
            </a:pP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通常，</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MPLS</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包头有</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32Bit</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，其中有：</a:t>
            </a:r>
          </a:p>
          <a:p>
            <a:pPr marL="0" indent="0">
              <a:spcBef>
                <a:spcPts val="1200"/>
              </a:spcBef>
              <a:buNone/>
            </a:pP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20Bit</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用作标签（</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Label</a:t>
            </a:r>
            <a:r>
              <a:rPr lang="zh-CN" altLang="en-US"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a:t>
            </a:r>
            <a:r>
              <a:rPr lang="en-US" altLang="zh-CN"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3</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个</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Bit</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的</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EXP, </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协议中没有明确，通常用作</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COS</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 Class of Service </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a:t>
            </a:r>
            <a:r>
              <a:rPr lang="zh-CN" altLang="en-US"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a:t>
            </a:r>
            <a:r>
              <a:rPr lang="en-US" altLang="zh-CN"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1</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个</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Bit</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的</a:t>
            </a:r>
            <a:r>
              <a:rPr lang="en-US" altLang="zh-CN"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S</a:t>
            </a:r>
            <a:r>
              <a:rPr lang="zh-CN" altLang="en-US"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，用于</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标识是否是栈底，表明</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MPLS</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的标签可以</a:t>
            </a:r>
            <a:r>
              <a:rPr lang="zh-CN" altLang="en-US"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嵌套</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a:t>
            </a:r>
            <a:r>
              <a:rPr lang="en-US" altLang="zh-CN"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8</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个</a:t>
            </a:r>
            <a:r>
              <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Bit</a:t>
            </a:r>
            <a:r>
              <a:rPr lang="zh-CN" altLang="en-US" sz="2000" kern="1200" dirty="0">
                <a:solidFill>
                  <a:srgbClr val="1A3868"/>
                </a:solidFill>
                <a:latin typeface="微软雅黑" panose="020B0503020204020204" pitchFamily="34" charset="-122"/>
                <a:ea typeface="微软雅黑" panose="020B0503020204020204" pitchFamily="34" charset="-122"/>
                <a:cs typeface="Times New Roman" pitchFamily="18" charset="0"/>
              </a:rPr>
              <a:t>的</a:t>
            </a:r>
            <a:r>
              <a:rPr lang="en-US" altLang="zh-CN"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TTL</a:t>
            </a:r>
            <a:r>
              <a:rPr lang="zh-CN" altLang="en-US" sz="2000" kern="1200" dirty="0" smtClean="0">
                <a:solidFill>
                  <a:srgbClr val="1A3868"/>
                </a:solidFill>
                <a:latin typeface="微软雅黑" panose="020B0503020204020204" pitchFamily="34" charset="-122"/>
                <a:ea typeface="微软雅黑" panose="020B0503020204020204" pitchFamily="34" charset="-122"/>
                <a:cs typeface="Times New Roman" pitchFamily="18" charset="0"/>
              </a:rPr>
              <a:t>。</a:t>
            </a:r>
            <a:endParaRPr lang="en-US" altLang="zh-CN" sz="2000" kern="1200" dirty="0">
              <a:solidFill>
                <a:srgbClr val="1A3868"/>
              </a:solidFill>
              <a:latin typeface="微软雅黑" panose="020B0503020204020204" pitchFamily="34" charset="-122"/>
              <a:ea typeface="微软雅黑" panose="020B0503020204020204" pitchFamily="34" charset="-122"/>
              <a:cs typeface="Times New Roman" pitchFamily="18" charset="0"/>
            </a:endParaRPr>
          </a:p>
          <a:p>
            <a:pPr>
              <a:buFont typeface="Wingdings" panose="05000000000000000000" pitchFamily="2" charset="2"/>
              <a:buNone/>
            </a:pPr>
            <a:endParaRPr lang="zh-CN" altLang="en-US" sz="1200" dirty="0">
              <a:solidFill>
                <a:srgbClr val="FF0066"/>
              </a:solidFill>
              <a:latin typeface="微软雅黑" panose="020B0503020204020204" pitchFamily="34" charset="-122"/>
              <a:ea typeface="微软雅黑" panose="020B0503020204020204" pitchFamily="34" charset="-122"/>
            </a:endParaRPr>
          </a:p>
        </p:txBody>
      </p:sp>
      <p:graphicFrame>
        <p:nvGraphicFramePr>
          <p:cNvPr id="1804292" name="Object 4"/>
          <p:cNvGraphicFramePr>
            <a:graphicFrameLocks noGrp="1" noChangeAspect="1"/>
          </p:cNvGraphicFramePr>
          <p:nvPr>
            <p:ph sz="quarter" idx="2"/>
            <p:extLst>
              <p:ext uri="{D42A27DB-BD31-4B8C-83A1-F6EECF244321}">
                <p14:modId xmlns:p14="http://schemas.microsoft.com/office/powerpoint/2010/main" xmlns="" val="105899733"/>
              </p:ext>
            </p:extLst>
          </p:nvPr>
        </p:nvGraphicFramePr>
        <p:xfrm>
          <a:off x="1187624" y="3127547"/>
          <a:ext cx="6046748" cy="1703480"/>
        </p:xfrm>
        <a:graphic>
          <a:graphicData uri="http://schemas.openxmlformats.org/presentationml/2006/ole">
            <p:oleObj spid="_x0000_s19466" name="绘图" r:id="rId3" imgW="1543416" imgH="436728" progId="">
              <p:embed/>
            </p:oleObj>
          </a:graphicData>
        </a:graphic>
      </p:graphicFrame>
    </p:spTree>
    <p:extLst>
      <p:ext uri="{BB962C8B-B14F-4D97-AF65-F5344CB8AC3E}">
        <p14:creationId xmlns:p14="http://schemas.microsoft.com/office/powerpoint/2010/main" xmlns="" val="3916051719"/>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11560" y="916360"/>
            <a:ext cx="5831099" cy="440667"/>
          </a:xfrm>
        </p:spPr>
        <p:txBody>
          <a:bodyPr/>
          <a:lstStyle/>
          <a:p>
            <a:pPr algn="l">
              <a:defRPr/>
            </a:pPr>
            <a:r>
              <a:rPr lang="zh-CN" altLang="en-US" sz="2400" dirty="0" smtClean="0">
                <a:solidFill>
                  <a:srgbClr val="007D7A"/>
                </a:solidFill>
                <a:latin typeface="Times New Roman" pitchFamily="18" charset="0"/>
                <a:ea typeface="微软雅黑" pitchFamily="34" charset="-122"/>
                <a:cs typeface="Times New Roman" pitchFamily="18" charset="0"/>
              </a:rPr>
              <a:t>标记交换路径</a:t>
            </a:r>
            <a:r>
              <a:rPr lang="en-US" sz="2400" dirty="0" smtClean="0">
                <a:solidFill>
                  <a:srgbClr val="007D7A"/>
                </a:solidFill>
                <a:latin typeface="Times New Roman" pitchFamily="18" charset="0"/>
                <a:ea typeface="微软雅黑" pitchFamily="34" charset="-122"/>
                <a:cs typeface="Times New Roman" pitchFamily="18" charset="0"/>
              </a:rPr>
              <a:t>LSP</a:t>
            </a:r>
            <a:r>
              <a:rPr lang="zh-CN" altLang="en-US" sz="2400" dirty="0">
                <a:solidFill>
                  <a:srgbClr val="007D7A"/>
                </a:solidFill>
                <a:latin typeface="Times New Roman" pitchFamily="18" charset="0"/>
                <a:ea typeface="微软雅黑" pitchFamily="34" charset="-122"/>
                <a:cs typeface="Times New Roman" pitchFamily="18" charset="0"/>
              </a:rPr>
              <a:t>的建立</a:t>
            </a:r>
          </a:p>
        </p:txBody>
      </p:sp>
      <p:sp>
        <p:nvSpPr>
          <p:cNvPr id="36867" name="Rectangle 3"/>
          <p:cNvSpPr>
            <a:spLocks noGrp="1" noChangeArrowheads="1"/>
          </p:cNvSpPr>
          <p:nvPr>
            <p:ph type="body" idx="4294967295"/>
          </p:nvPr>
        </p:nvSpPr>
        <p:spPr>
          <a:xfrm>
            <a:off x="467544" y="1636440"/>
            <a:ext cx="6645738" cy="2880320"/>
          </a:xfrm>
        </p:spPr>
        <p:txBody>
          <a:bodyPr/>
          <a:lstStyle/>
          <a:p>
            <a:pPr marL="342900" lvl="1" indent="-342900" eaLnBrk="1" hangingPunct="1">
              <a:lnSpc>
                <a:spcPct val="125000"/>
              </a:lnSpc>
              <a:spcBef>
                <a:spcPts val="600"/>
              </a:spcBef>
              <a:buFont typeface="Arial" panose="020B0604020202020204" pitchFamily="34" charset="0"/>
              <a:buChar char="•"/>
              <a:defRPr/>
            </a:pP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请求</a:t>
            </a:r>
            <a:r>
              <a:rPr lang="zh-CN" altLang="en-US" sz="2200" kern="1200" dirty="0" smtClean="0">
                <a:solidFill>
                  <a:srgbClr val="1A3868"/>
                </a:solidFill>
                <a:latin typeface="微软雅黑" panose="020B0503020204020204" pitchFamily="34" charset="-122"/>
                <a:ea typeface="微软雅黑" pitchFamily="34" charset="-122"/>
                <a:cs typeface="Times New Roman" pitchFamily="18" charset="0"/>
              </a:rPr>
              <a:t>驱动</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方式</a:t>
            </a:r>
            <a:r>
              <a:rPr lang="en-US" sz="2200" kern="1200" dirty="0" smtClean="0">
                <a:solidFill>
                  <a:srgbClr val="1A3868"/>
                </a:solidFill>
                <a:latin typeface="微软雅黑" panose="020B0503020204020204" pitchFamily="34" charset="-122"/>
                <a:ea typeface="微软雅黑" pitchFamily="34" charset="-122"/>
                <a:cs typeface="Times New Roman" pitchFamily="18" charset="0"/>
              </a:rPr>
              <a:t>——</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请求驱动是在数据传输之前，由控制信令发出请求，</a:t>
            </a:r>
            <a:r>
              <a:rPr lang="zh-CN" altLang="en-US" sz="2200" kern="1200" dirty="0">
                <a:solidFill>
                  <a:srgbClr val="00B050"/>
                </a:solidFill>
                <a:latin typeface="微软雅黑" panose="020B0503020204020204" pitchFamily="34" charset="-122"/>
                <a:ea typeface="微软雅黑" pitchFamily="34" charset="-122"/>
                <a:cs typeface="Times New Roman" pitchFamily="18" charset="0"/>
              </a:rPr>
              <a:t>各</a:t>
            </a:r>
            <a:r>
              <a:rPr lang="en-US" sz="2200" kern="1200" dirty="0">
                <a:solidFill>
                  <a:srgbClr val="00B050"/>
                </a:solidFill>
                <a:latin typeface="微软雅黑" panose="020B0503020204020204" pitchFamily="34" charset="-122"/>
                <a:ea typeface="微软雅黑" pitchFamily="34" charset="-122"/>
                <a:cs typeface="Times New Roman" pitchFamily="18" charset="0"/>
              </a:rPr>
              <a:t>LSR</a:t>
            </a:r>
            <a:r>
              <a:rPr lang="zh-CN" altLang="en-US" sz="2200" kern="1200" dirty="0">
                <a:solidFill>
                  <a:srgbClr val="00B050"/>
                </a:solidFill>
                <a:latin typeface="微软雅黑" panose="020B0503020204020204" pitchFamily="34" charset="-122"/>
                <a:ea typeface="微软雅黑" pitchFamily="34" charset="-122"/>
                <a:cs typeface="Times New Roman" pitchFamily="18" charset="0"/>
              </a:rPr>
              <a:t>接收到标记请求后动态进行标记分配和分发来建立</a:t>
            </a:r>
            <a:r>
              <a:rPr lang="en-US" sz="2200" kern="1200" dirty="0">
                <a:solidFill>
                  <a:srgbClr val="00B050"/>
                </a:solidFill>
                <a:latin typeface="微软雅黑" panose="020B0503020204020204" pitchFamily="34" charset="-122"/>
                <a:ea typeface="微软雅黑" pitchFamily="34" charset="-122"/>
                <a:cs typeface="Times New Roman" pitchFamily="18" charset="0"/>
              </a:rPr>
              <a:t>LSP</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a:t>
            </a:r>
            <a:endParaRPr lang="en-US" sz="2200" kern="1200" dirty="0">
              <a:solidFill>
                <a:srgbClr val="1A3868"/>
              </a:solidFill>
              <a:latin typeface="微软雅黑" panose="020B0503020204020204" pitchFamily="34" charset="-122"/>
              <a:ea typeface="微软雅黑" pitchFamily="34" charset="-122"/>
              <a:cs typeface="Times New Roman" pitchFamily="18" charset="0"/>
            </a:endParaRPr>
          </a:p>
          <a:p>
            <a:pPr marL="342900" lvl="1" indent="-342900" eaLnBrk="1" hangingPunct="1">
              <a:lnSpc>
                <a:spcPct val="125000"/>
              </a:lnSpc>
              <a:spcBef>
                <a:spcPts val="600"/>
              </a:spcBef>
              <a:buFont typeface="Arial" panose="020B0604020202020204" pitchFamily="34" charset="0"/>
              <a:buChar char="•"/>
              <a:defRPr/>
            </a:pP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标记也是</a:t>
            </a:r>
            <a:r>
              <a:rPr lang="zh-CN" altLang="en-US" sz="2200" kern="1200" dirty="0">
                <a:solidFill>
                  <a:srgbClr val="00B050"/>
                </a:solidFill>
                <a:latin typeface="微软雅黑" panose="020B0503020204020204" pitchFamily="34" charset="-122"/>
                <a:ea typeface="微软雅黑" pitchFamily="34" charset="-122"/>
                <a:cs typeface="Times New Roman" pitchFamily="18" charset="0"/>
              </a:rPr>
              <a:t>预分配</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的，即各</a:t>
            </a:r>
            <a:r>
              <a:rPr lang="en-US" sz="2200" kern="1200" dirty="0">
                <a:solidFill>
                  <a:srgbClr val="1A3868"/>
                </a:solidFill>
                <a:latin typeface="微软雅黑" panose="020B0503020204020204" pitchFamily="34" charset="-122"/>
                <a:ea typeface="微软雅黑" pitchFamily="34" charset="-122"/>
                <a:cs typeface="Times New Roman" pitchFamily="18" charset="0"/>
              </a:rPr>
              <a:t>LSR</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对标记请求给予响应，当数据到达之前已经建立好</a:t>
            </a:r>
            <a:r>
              <a:rPr lang="en-US" sz="2200" kern="1200" dirty="0">
                <a:solidFill>
                  <a:srgbClr val="1A3868"/>
                </a:solidFill>
                <a:latin typeface="微软雅黑" panose="020B0503020204020204" pitchFamily="34" charset="-122"/>
                <a:ea typeface="微软雅黑" pitchFamily="34" charset="-122"/>
                <a:cs typeface="Times New Roman" pitchFamily="18" charset="0"/>
              </a:rPr>
              <a:t>LSP</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，所以转发数据时不存在</a:t>
            </a:r>
            <a:r>
              <a:rPr lang="en-US" sz="2200" kern="1200" dirty="0">
                <a:solidFill>
                  <a:srgbClr val="1A3868"/>
                </a:solidFill>
                <a:latin typeface="微软雅黑" panose="020B0503020204020204" pitchFamily="34" charset="-122"/>
                <a:ea typeface="微软雅黑" pitchFamily="34" charset="-122"/>
                <a:cs typeface="Times New Roman" pitchFamily="18" charset="0"/>
              </a:rPr>
              <a:t>LSP</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建立时延。适用于有</a:t>
            </a:r>
            <a:r>
              <a:rPr lang="en-US" sz="2200" kern="1200" dirty="0" err="1">
                <a:solidFill>
                  <a:srgbClr val="1A3868"/>
                </a:solidFill>
                <a:latin typeface="微软雅黑" panose="020B0503020204020204" pitchFamily="34" charset="-122"/>
                <a:ea typeface="微软雅黑" pitchFamily="34" charset="-122"/>
                <a:cs typeface="Times New Roman" pitchFamily="18" charset="0"/>
              </a:rPr>
              <a:t>QoS</a:t>
            </a:r>
            <a:r>
              <a:rPr lang="zh-CN" altLang="en-US" sz="2200" kern="1200" dirty="0">
                <a:solidFill>
                  <a:srgbClr val="1A3868"/>
                </a:solidFill>
                <a:latin typeface="微软雅黑" panose="020B0503020204020204" pitchFamily="34" charset="-122"/>
                <a:ea typeface="微软雅黑" pitchFamily="34" charset="-122"/>
                <a:cs typeface="Times New Roman" pitchFamily="18" charset="0"/>
              </a:rPr>
              <a:t>请求的场合。</a:t>
            </a:r>
          </a:p>
        </p:txBody>
      </p:sp>
    </p:spTree>
    <p:extLst>
      <p:ext uri="{BB962C8B-B14F-4D97-AF65-F5344CB8AC3E}">
        <p14:creationId xmlns:p14="http://schemas.microsoft.com/office/powerpoint/2010/main" xmlns="" val="2350085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6205" y="591019"/>
            <a:ext cx="6429375" cy="857250"/>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的核心思想</a:t>
            </a:r>
          </a:p>
        </p:txBody>
      </p:sp>
      <p:sp>
        <p:nvSpPr>
          <p:cNvPr id="4" name="矩形 3"/>
          <p:cNvSpPr/>
          <p:nvPr/>
        </p:nvSpPr>
        <p:spPr>
          <a:xfrm>
            <a:off x="251520" y="1348408"/>
            <a:ext cx="6552728" cy="3131627"/>
          </a:xfrm>
          <a:prstGeom prst="rect">
            <a:avLst/>
          </a:prstGeom>
        </p:spPr>
        <p:txBody>
          <a:bodyPr wrap="square">
            <a:spAutoFit/>
          </a:bodyPr>
          <a:lstStyle/>
          <a:p>
            <a:pPr marL="0" lvl="1" eaLnBrk="1" hangingPunct="1">
              <a:lnSpc>
                <a:spcPct val="125000"/>
              </a:lnSpc>
              <a:spcBef>
                <a:spcPts val="600"/>
              </a:spcBef>
              <a:defRPr/>
            </a:pPr>
            <a:r>
              <a:rPr lang="en-US" altLang="zh-CN" sz="2200" u="none" dirty="0" smtClean="0">
                <a:solidFill>
                  <a:srgbClr val="C00000"/>
                </a:solidFill>
                <a:latin typeface="微软雅黑" panose="020B0503020204020204" pitchFamily="34" charset="-122"/>
              </a:rPr>
              <a:t>		</a:t>
            </a:r>
            <a:r>
              <a:rPr lang="zh-CN" altLang="en-US" sz="2200" u="none" dirty="0" smtClean="0">
                <a:solidFill>
                  <a:srgbClr val="C00000"/>
                </a:solidFill>
                <a:latin typeface="微软雅黑" panose="020B0503020204020204" pitchFamily="34" charset="-122"/>
              </a:rPr>
              <a:t>边缘</a:t>
            </a:r>
            <a:r>
              <a:rPr lang="zh-CN" altLang="en-US" sz="2200" u="none" dirty="0">
                <a:solidFill>
                  <a:srgbClr val="C00000"/>
                </a:solidFill>
                <a:latin typeface="微软雅黑" panose="020B0503020204020204" pitchFamily="34" charset="-122"/>
              </a:rPr>
              <a:t>的路由、核心的交换</a:t>
            </a:r>
            <a:r>
              <a:rPr lang="zh-CN" altLang="en-US" sz="2200" b="0" u="none" dirty="0" smtClean="0">
                <a:solidFill>
                  <a:srgbClr val="1A3868"/>
                </a:solidFill>
                <a:latin typeface="微软雅黑" panose="020B0503020204020204" pitchFamily="34" charset="-122"/>
              </a:rPr>
              <a:t>。</a:t>
            </a:r>
            <a:endParaRPr lang="en-US" altLang="zh-CN" sz="2200" b="0" u="none" dirty="0" smtClean="0">
              <a:solidFill>
                <a:srgbClr val="1A3868"/>
              </a:solidFill>
              <a:latin typeface="微软雅黑" panose="020B0503020204020204" pitchFamily="34" charset="-122"/>
            </a:endParaRPr>
          </a:p>
          <a:p>
            <a:pPr marL="342900" lvl="1" indent="-342900" eaLnBrk="1" hangingPunct="1">
              <a:lnSpc>
                <a:spcPct val="125000"/>
              </a:lnSpc>
              <a:spcBef>
                <a:spcPts val="600"/>
              </a:spcBef>
              <a:buFont typeface="Arial" panose="020B0604020202020204" pitchFamily="34" charset="0"/>
              <a:buChar char="•"/>
              <a:defRPr/>
            </a:pPr>
            <a:r>
              <a:rPr lang="zh-CN" altLang="en-US" sz="2200" b="0" u="none" dirty="0" smtClean="0">
                <a:solidFill>
                  <a:srgbClr val="1A3868"/>
                </a:solidFill>
                <a:latin typeface="微软雅黑" panose="020B0503020204020204" pitchFamily="34" charset="-122"/>
              </a:rPr>
              <a:t>它</a:t>
            </a:r>
            <a:r>
              <a:rPr lang="zh-CN" altLang="en-US" sz="2200" b="0" u="none" dirty="0">
                <a:solidFill>
                  <a:srgbClr val="1A3868"/>
                </a:solidFill>
                <a:latin typeface="微软雅黑" panose="020B0503020204020204" pitchFamily="34" charset="-122"/>
              </a:rPr>
              <a:t>把网络层的路由和数据链路层的交换有机结合起来，实现</a:t>
            </a:r>
            <a:r>
              <a:rPr lang="zh-CN" altLang="en-US" sz="2200" b="0" u="none" dirty="0">
                <a:solidFill>
                  <a:srgbClr val="C00000"/>
                </a:solidFill>
                <a:latin typeface="微软雅黑" panose="020B0503020204020204" pitchFamily="34" charset="-122"/>
              </a:rPr>
              <a:t>一次路由多次交换</a:t>
            </a:r>
            <a:r>
              <a:rPr lang="zh-CN" altLang="en-US" sz="2200" b="0" u="none" dirty="0">
                <a:solidFill>
                  <a:srgbClr val="1A3868"/>
                </a:solidFill>
                <a:latin typeface="微软雅黑" panose="020B0503020204020204" pitchFamily="34" charset="-122"/>
              </a:rPr>
              <a:t>，即</a:t>
            </a:r>
            <a:r>
              <a:rPr lang="zh-CN" altLang="en-US" sz="2200" b="0" u="none" dirty="0" smtClean="0">
                <a:solidFill>
                  <a:srgbClr val="1A3868"/>
                </a:solidFill>
                <a:latin typeface="微软雅黑" panose="020B0503020204020204" pitchFamily="34" charset="-122"/>
              </a:rPr>
              <a:t>由</a:t>
            </a:r>
            <a:r>
              <a:rPr lang="zh-CN" altLang="en-US" sz="2200" b="0" u="none" dirty="0">
                <a:solidFill>
                  <a:srgbClr val="C00000"/>
                </a:solidFill>
                <a:latin typeface="微软雅黑" panose="020B0503020204020204" pitchFamily="34" charset="-122"/>
              </a:rPr>
              <a:t>边界标记交换路由器</a:t>
            </a:r>
            <a:r>
              <a:rPr lang="en-US" altLang="zh-CN" sz="2200" b="0" u="none" dirty="0">
                <a:solidFill>
                  <a:srgbClr val="C00000"/>
                </a:solidFill>
                <a:latin typeface="微软雅黑" panose="020B0503020204020204" pitchFamily="34" charset="-122"/>
              </a:rPr>
              <a:t>E-LSR</a:t>
            </a:r>
            <a:r>
              <a:rPr lang="zh-CN" altLang="en-US" sz="2200" b="0" u="none" dirty="0" smtClean="0">
                <a:solidFill>
                  <a:srgbClr val="1A3868"/>
                </a:solidFill>
                <a:latin typeface="微软雅黑" panose="020B0503020204020204" pitchFamily="34" charset="-122"/>
              </a:rPr>
              <a:t>进行</a:t>
            </a:r>
            <a:r>
              <a:rPr lang="en-US" altLang="zh-CN" sz="2200" b="0" u="none" dirty="0">
                <a:solidFill>
                  <a:srgbClr val="1A3868"/>
                </a:solidFill>
                <a:latin typeface="微软雅黑" panose="020B0503020204020204" pitchFamily="34" charset="-122"/>
              </a:rPr>
              <a:t>IP</a:t>
            </a:r>
            <a:r>
              <a:rPr lang="zh-CN" altLang="en-US" sz="2200" b="0" u="none" dirty="0">
                <a:solidFill>
                  <a:srgbClr val="1A3868"/>
                </a:solidFill>
                <a:latin typeface="微软雅黑" panose="020B0503020204020204" pitchFamily="34" charset="-122"/>
              </a:rPr>
              <a:t>识别</a:t>
            </a:r>
            <a:r>
              <a:rPr lang="zh-CN" altLang="en-US" sz="2200" b="0" u="none" dirty="0" smtClean="0">
                <a:solidFill>
                  <a:srgbClr val="1A3868"/>
                </a:solidFill>
                <a:latin typeface="微软雅黑" panose="020B0503020204020204" pitchFamily="34" charset="-122"/>
              </a:rPr>
              <a:t>，分类（</a:t>
            </a:r>
            <a:r>
              <a:rPr lang="zh-CN" altLang="en-US" sz="2200" b="0" u="none" dirty="0">
                <a:solidFill>
                  <a:srgbClr val="1A3868"/>
                </a:solidFill>
                <a:latin typeface="微软雅黑" panose="020B0503020204020204" pitchFamily="34" charset="-122"/>
              </a:rPr>
              <a:t>将具有相同转发处理方式的</a:t>
            </a:r>
            <a:r>
              <a:rPr lang="en-US" altLang="zh-CN" sz="2200" b="0" u="none" dirty="0">
                <a:solidFill>
                  <a:srgbClr val="1A3868"/>
                </a:solidFill>
                <a:latin typeface="微软雅黑" panose="020B0503020204020204" pitchFamily="34" charset="-122"/>
              </a:rPr>
              <a:t>IP</a:t>
            </a:r>
            <a:r>
              <a:rPr lang="zh-CN" altLang="en-US" sz="2200" b="0" u="none" dirty="0">
                <a:solidFill>
                  <a:srgbClr val="1A3868"/>
                </a:solidFill>
                <a:latin typeface="微软雅黑" panose="020B0503020204020204" pitchFamily="34" charset="-122"/>
              </a:rPr>
              <a:t>分组归为</a:t>
            </a:r>
            <a:r>
              <a:rPr lang="zh-CN" altLang="en-US" sz="2200" b="0" u="none" dirty="0" smtClean="0">
                <a:solidFill>
                  <a:srgbClr val="1A3868"/>
                </a:solidFill>
                <a:latin typeface="微软雅黑" panose="020B0503020204020204" pitchFamily="34" charset="-122"/>
              </a:rPr>
              <a:t>一类），</a:t>
            </a:r>
            <a:r>
              <a:rPr lang="zh-CN" altLang="en-US" sz="2200" b="0" u="none" dirty="0">
                <a:solidFill>
                  <a:srgbClr val="1A3868"/>
                </a:solidFill>
                <a:latin typeface="微软雅黑" panose="020B0503020204020204" pitchFamily="34" charset="-122"/>
              </a:rPr>
              <a:t>并封装上</a:t>
            </a:r>
            <a:r>
              <a:rPr lang="zh-CN" altLang="en-US" sz="2200" b="0" u="none" dirty="0">
                <a:solidFill>
                  <a:srgbClr val="C00000"/>
                </a:solidFill>
                <a:latin typeface="微软雅黑" panose="020B0503020204020204" pitchFamily="34" charset="-122"/>
              </a:rPr>
              <a:t>标记</a:t>
            </a:r>
            <a:r>
              <a:rPr lang="zh-CN" altLang="en-US" sz="2200" b="0" u="none" dirty="0">
                <a:solidFill>
                  <a:srgbClr val="1A3868"/>
                </a:solidFill>
                <a:latin typeface="微软雅黑" panose="020B0503020204020204" pitchFamily="34" charset="-122"/>
              </a:rPr>
              <a:t>；核心交换机只根据标记进行交换，从而加快了交换的速度。</a:t>
            </a:r>
          </a:p>
        </p:txBody>
      </p:sp>
    </p:spTree>
    <p:extLst>
      <p:ext uri="{BB962C8B-B14F-4D97-AF65-F5344CB8AC3E}">
        <p14:creationId xmlns:p14="http://schemas.microsoft.com/office/powerpoint/2010/main" xmlns="" val="1749991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899592" y="772345"/>
            <a:ext cx="5831099" cy="495454"/>
          </a:xfrm>
        </p:spPr>
        <p:txBody>
          <a:bodyPr/>
          <a:lstStyle/>
          <a:p>
            <a:pPr algn="l" defTabSz="687174">
              <a:defRPr/>
            </a:pPr>
            <a:r>
              <a:rPr lang="en-US"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交换过程</a:t>
            </a:r>
          </a:p>
        </p:txBody>
      </p:sp>
      <p:sp>
        <p:nvSpPr>
          <p:cNvPr id="17414" name="Rectangle 3"/>
          <p:cNvSpPr>
            <a:spLocks noGrp="1" noChangeArrowheads="1"/>
          </p:cNvSpPr>
          <p:nvPr>
            <p:ph type="body" idx="4294967295"/>
          </p:nvPr>
        </p:nvSpPr>
        <p:spPr>
          <a:xfrm>
            <a:off x="323528" y="4121464"/>
            <a:ext cx="7793037" cy="971850"/>
          </a:xfrm>
        </p:spPr>
        <p:txBody>
          <a:bodyPr/>
          <a:lstStyle/>
          <a:p>
            <a:pPr marL="0" indent="0" defTabSz="687174" eaLnBrk="1" hangingPunct="1">
              <a:buNone/>
            </a:pPr>
            <a:r>
              <a:rPr lang="zh-CN" altLang="en-US" sz="2000" kern="1200" dirty="0">
                <a:solidFill>
                  <a:srgbClr val="1A3868"/>
                </a:solidFill>
                <a:latin typeface="微软雅黑" panose="020B0503020204020204" pitchFamily="34" charset="-122"/>
                <a:ea typeface="微软雅黑" pitchFamily="34" charset="-122"/>
                <a:cs typeface="Times New Roman" pitchFamily="18" charset="0"/>
              </a:rPr>
              <a:t>只有边界标记交换路由器</a:t>
            </a:r>
            <a:r>
              <a:rPr lang="en-US" altLang="zh-CN" sz="2000" kern="1200" dirty="0">
                <a:solidFill>
                  <a:srgbClr val="1A3868"/>
                </a:solidFill>
                <a:latin typeface="微软雅黑" panose="020B0503020204020204" pitchFamily="34" charset="-122"/>
                <a:ea typeface="微软雅黑" pitchFamily="34" charset="-122"/>
                <a:cs typeface="Times New Roman" pitchFamily="18" charset="0"/>
              </a:rPr>
              <a:t>(E-LSR)</a:t>
            </a:r>
            <a:r>
              <a:rPr lang="zh-CN" altLang="en-US" sz="2000" kern="1200" dirty="0">
                <a:solidFill>
                  <a:srgbClr val="1A3868"/>
                </a:solidFill>
                <a:latin typeface="微软雅黑" panose="020B0503020204020204" pitchFamily="34" charset="-122"/>
                <a:ea typeface="微软雅黑" pitchFamily="34" charset="-122"/>
                <a:cs typeface="Times New Roman" pitchFamily="18" charset="0"/>
              </a:rPr>
              <a:t>执行路由查找，给分组分配标记 </a:t>
            </a:r>
          </a:p>
          <a:p>
            <a:pPr marL="166732" indent="-166732" defTabSz="687174" eaLnBrk="1" hangingPunct="1">
              <a:buNone/>
            </a:pPr>
            <a:r>
              <a:rPr lang="zh-CN" altLang="en-US" sz="2000" kern="1200" dirty="0">
                <a:solidFill>
                  <a:srgbClr val="1A3868"/>
                </a:solidFill>
                <a:latin typeface="微软雅黑" panose="020B0503020204020204" pitchFamily="34" charset="-122"/>
                <a:ea typeface="微软雅黑" pitchFamily="34" charset="-122"/>
                <a:cs typeface="Times New Roman" pitchFamily="18" charset="0"/>
              </a:rPr>
              <a:t>其它标记交换路由器</a:t>
            </a:r>
            <a:r>
              <a:rPr lang="en-US" altLang="zh-CN" sz="2000" kern="1200" dirty="0">
                <a:solidFill>
                  <a:srgbClr val="1A3868"/>
                </a:solidFill>
                <a:latin typeface="微软雅黑" panose="020B0503020204020204" pitchFamily="34" charset="-122"/>
                <a:ea typeface="微软雅黑" pitchFamily="34" charset="-122"/>
                <a:cs typeface="Times New Roman" pitchFamily="18" charset="0"/>
              </a:rPr>
              <a:t>(LSR)</a:t>
            </a:r>
            <a:r>
              <a:rPr lang="zh-CN" altLang="en-US" sz="2000" kern="1200" dirty="0">
                <a:solidFill>
                  <a:srgbClr val="1A3868"/>
                </a:solidFill>
                <a:latin typeface="微软雅黑" panose="020B0503020204020204" pitchFamily="34" charset="-122"/>
                <a:ea typeface="微软雅黑" pitchFamily="34" charset="-122"/>
                <a:cs typeface="Times New Roman" pitchFamily="18" charset="0"/>
              </a:rPr>
              <a:t>仅基于标记来交换分组</a:t>
            </a:r>
          </a:p>
        </p:txBody>
      </p:sp>
      <p:grpSp>
        <p:nvGrpSpPr>
          <p:cNvPr id="17415" name="Group 4"/>
          <p:cNvGrpSpPr>
            <a:grpSpLocks/>
          </p:cNvGrpSpPr>
          <p:nvPr/>
        </p:nvGrpSpPr>
        <p:grpSpPr bwMode="auto">
          <a:xfrm>
            <a:off x="467544" y="1474326"/>
            <a:ext cx="6501629" cy="2458208"/>
            <a:chOff x="-227" y="0"/>
            <a:chExt cx="5459" cy="2064"/>
          </a:xfrm>
        </p:grpSpPr>
        <p:sp>
          <p:nvSpPr>
            <p:cNvPr id="17416" name="Line 5"/>
            <p:cNvSpPr>
              <a:spLocks noChangeShapeType="1"/>
            </p:cNvSpPr>
            <p:nvPr/>
          </p:nvSpPr>
          <p:spPr bwMode="auto">
            <a:xfrm>
              <a:off x="1084" y="484"/>
              <a:ext cx="1230" cy="729"/>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sp>
          <p:nvSpPr>
            <p:cNvPr id="17417" name="Line 6"/>
            <p:cNvSpPr>
              <a:spLocks noChangeShapeType="1"/>
            </p:cNvSpPr>
            <p:nvPr/>
          </p:nvSpPr>
          <p:spPr bwMode="auto">
            <a:xfrm flipV="1">
              <a:off x="2790" y="484"/>
              <a:ext cx="1310" cy="729"/>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sp>
          <p:nvSpPr>
            <p:cNvPr id="17418" name="AutoShape 7"/>
            <p:cNvSpPr>
              <a:spLocks noChangeArrowheads="1"/>
            </p:cNvSpPr>
            <p:nvPr/>
          </p:nvSpPr>
          <p:spPr bwMode="auto">
            <a:xfrm rot="19800000" flipH="1">
              <a:off x="2790" y="630"/>
              <a:ext cx="1112" cy="182"/>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L=5</a:t>
              </a:r>
              <a:endParaRPr lang="en-GB" altLang="en-US" sz="1100" u="none">
                <a:solidFill>
                  <a:srgbClr val="FFFF00"/>
                </a:solidFill>
                <a:latin typeface="Helvetica" panose="020B0604020202020204" pitchFamily="34" charset="0"/>
              </a:endParaRPr>
            </a:p>
          </p:txBody>
        </p:sp>
        <p:sp>
          <p:nvSpPr>
            <p:cNvPr id="17419" name="AutoShape 8"/>
            <p:cNvSpPr>
              <a:spLocks noChangeArrowheads="1"/>
            </p:cNvSpPr>
            <p:nvPr/>
          </p:nvSpPr>
          <p:spPr bwMode="auto">
            <a:xfrm rot="1800000" flipH="1">
              <a:off x="1123" y="557"/>
              <a:ext cx="1112" cy="182"/>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L=3</a:t>
              </a:r>
              <a:endParaRPr lang="en-GB" altLang="en-US" sz="1100" u="none">
                <a:solidFill>
                  <a:srgbClr val="FFFF00"/>
                </a:solidFill>
                <a:latin typeface="Helvetica" panose="020B0604020202020204" pitchFamily="34" charset="0"/>
              </a:endParaRPr>
            </a:p>
          </p:txBody>
        </p:sp>
        <p:sp>
          <p:nvSpPr>
            <p:cNvPr id="17420" name="AutoShape 9"/>
            <p:cNvSpPr>
              <a:spLocks noChangeArrowheads="1"/>
            </p:cNvSpPr>
            <p:nvPr/>
          </p:nvSpPr>
          <p:spPr bwMode="auto">
            <a:xfrm flipH="1">
              <a:off x="4512" y="48"/>
              <a:ext cx="720" cy="192"/>
            </a:xfrm>
            <a:prstGeom prst="homePlate">
              <a:avLst>
                <a:gd name="adj" fmla="val 50347"/>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10.1.1.1</a:t>
              </a:r>
              <a:endParaRPr lang="en-GB" altLang="en-US" sz="1100" u="none">
                <a:solidFill>
                  <a:srgbClr val="FFFF00"/>
                </a:solidFill>
                <a:latin typeface="Helvetica" panose="020B0604020202020204" pitchFamily="34" charset="0"/>
              </a:endParaRPr>
            </a:p>
          </p:txBody>
        </p:sp>
        <p:sp>
          <p:nvSpPr>
            <p:cNvPr id="17421" name="AutoShape 10"/>
            <p:cNvSpPr>
              <a:spLocks noChangeArrowheads="1"/>
            </p:cNvSpPr>
            <p:nvPr/>
          </p:nvSpPr>
          <p:spPr bwMode="auto">
            <a:xfrm flipH="1">
              <a:off x="0" y="0"/>
              <a:ext cx="672" cy="192"/>
            </a:xfrm>
            <a:prstGeom prst="homePlate">
              <a:avLst>
                <a:gd name="adj" fmla="val 4699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10.1.1.1</a:t>
              </a:r>
              <a:endParaRPr lang="en-GB" altLang="en-US" sz="1100" u="none">
                <a:solidFill>
                  <a:srgbClr val="FFFF00"/>
                </a:solidFill>
                <a:latin typeface="Helvetica" panose="020B0604020202020204" pitchFamily="34" charset="0"/>
              </a:endParaRPr>
            </a:p>
          </p:txBody>
        </p:sp>
        <p:sp>
          <p:nvSpPr>
            <p:cNvPr id="17422" name="AutoShape 11"/>
            <p:cNvSpPr>
              <a:spLocks/>
            </p:cNvSpPr>
            <p:nvPr/>
          </p:nvSpPr>
          <p:spPr bwMode="auto">
            <a:xfrm>
              <a:off x="4032" y="912"/>
              <a:ext cx="1104" cy="672"/>
            </a:xfrm>
            <a:prstGeom prst="borderCallout3">
              <a:avLst>
                <a:gd name="adj1" fmla="val 10713"/>
                <a:gd name="adj2" fmla="val -4347"/>
                <a:gd name="adj3" fmla="val 10713"/>
                <a:gd name="adj4" fmla="val -17208"/>
                <a:gd name="adj5" fmla="val -11162"/>
                <a:gd name="adj6" fmla="val -17208"/>
                <a:gd name="adj7" fmla="val -53870"/>
                <a:gd name="adj8" fmla="val 26722"/>
              </a:avLst>
            </a:prstGeom>
            <a:solidFill>
              <a:schemeClr val="accent1"/>
            </a:solidFill>
            <a:ln w="19050">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Routing lookup and</a:t>
              </a:r>
            </a:p>
            <a:p>
              <a:pPr algn="ctr">
                <a:spcBef>
                  <a:spcPct val="0"/>
                </a:spcBef>
                <a:buClrTx/>
                <a:buSzTx/>
                <a:buFontTx/>
                <a:buNone/>
              </a:pPr>
              <a:r>
                <a:rPr lang="sl-SI" altLang="en-US" sz="1100" u="none">
                  <a:solidFill>
                    <a:srgbClr val="FFFF00"/>
                  </a:solidFill>
                  <a:latin typeface="Helvetica" panose="020B0604020202020204" pitchFamily="34" charset="0"/>
                </a:rPr>
                <a:t>label assignment</a:t>
              </a:r>
            </a:p>
            <a:p>
              <a:pPr algn="ctr">
                <a:spcBef>
                  <a:spcPct val="0"/>
                </a:spcBef>
                <a:buClrTx/>
                <a:buSzTx/>
                <a:buFontTx/>
                <a:buNone/>
              </a:pPr>
              <a:r>
                <a:rPr lang="sl-SI" altLang="en-US" sz="1100" u="none">
                  <a:solidFill>
                    <a:srgbClr val="FFFF00"/>
                  </a:solidFill>
                  <a:latin typeface="Helvetica" panose="020B0604020202020204" pitchFamily="34" charset="0"/>
                </a:rPr>
                <a:t>10.</a:t>
              </a:r>
              <a:r>
                <a:rPr lang="en-US" altLang="zh-CN" sz="1100" u="none">
                  <a:solidFill>
                    <a:srgbClr val="FFFF00"/>
                  </a:solidFill>
                  <a:latin typeface="Helvetica" panose="020B0604020202020204" pitchFamily="34" charset="0"/>
                </a:rPr>
                <a:t>1</a:t>
              </a:r>
              <a:r>
                <a:rPr lang="sl-SI" altLang="en-US" sz="1100" u="none">
                  <a:solidFill>
                    <a:srgbClr val="FFFF00"/>
                  </a:solidFill>
                  <a:latin typeface="Helvetica" panose="020B0604020202020204" pitchFamily="34" charset="0"/>
                </a:rPr>
                <a:t>.0.0/</a:t>
              </a:r>
              <a:r>
                <a:rPr lang="en-US" altLang="zh-CN" sz="1100" u="none">
                  <a:solidFill>
                    <a:srgbClr val="FFFF00"/>
                  </a:solidFill>
                  <a:latin typeface="Helvetica" panose="020B0604020202020204" pitchFamily="34" charset="0"/>
                </a:rPr>
                <a:t>16</a:t>
              </a:r>
              <a:r>
                <a:rPr lang="sl-SI" altLang="en-US" sz="1100" u="none">
                  <a:solidFill>
                    <a:srgbClr val="FFFF00"/>
                  </a:solidFill>
                  <a:latin typeface="Helvetica" panose="020B0604020202020204" pitchFamily="34" charset="0"/>
                </a:rPr>
                <a:t> </a:t>
              </a:r>
              <a:r>
                <a:rPr lang="sl-SI" altLang="en-US" sz="1100" u="none">
                  <a:solidFill>
                    <a:srgbClr val="FFFF00"/>
                  </a:solidFill>
                  <a:latin typeface="Helvetica" panose="020B0604020202020204" pitchFamily="34" charset="0"/>
                  <a:sym typeface="Wingdings" panose="05000000000000000000" pitchFamily="2" charset="2"/>
                </a:rPr>
                <a:t></a:t>
              </a:r>
              <a:r>
                <a:rPr lang="sl-SI" altLang="en-US" sz="1100" u="none">
                  <a:solidFill>
                    <a:srgbClr val="FFFF00"/>
                  </a:solidFill>
                  <a:latin typeface="Helvetica" panose="020B0604020202020204" pitchFamily="34" charset="0"/>
                </a:rPr>
                <a:t> L=5</a:t>
              </a:r>
              <a:endParaRPr lang="en-GB" altLang="en-US" sz="1100" u="none">
                <a:solidFill>
                  <a:srgbClr val="FFFF00"/>
                </a:solidFill>
                <a:latin typeface="Helvetica" panose="020B0604020202020204" pitchFamily="34" charset="0"/>
              </a:endParaRPr>
            </a:p>
          </p:txBody>
        </p:sp>
        <p:sp>
          <p:nvSpPr>
            <p:cNvPr id="17423" name="AutoShape 12"/>
            <p:cNvSpPr>
              <a:spLocks/>
            </p:cNvSpPr>
            <p:nvPr/>
          </p:nvSpPr>
          <p:spPr bwMode="auto">
            <a:xfrm>
              <a:off x="2208" y="1536"/>
              <a:ext cx="768" cy="528"/>
            </a:xfrm>
            <a:prstGeom prst="borderCallout3">
              <a:avLst>
                <a:gd name="adj1" fmla="val 13634"/>
                <a:gd name="adj2" fmla="val -6250"/>
                <a:gd name="adj3" fmla="val 13634"/>
                <a:gd name="adj4" fmla="val -15755"/>
                <a:gd name="adj5" fmla="val -26894"/>
                <a:gd name="adj6" fmla="val -15755"/>
                <a:gd name="adj7" fmla="val -37500"/>
                <a:gd name="adj8" fmla="val 2343"/>
              </a:avLst>
            </a:prstGeom>
            <a:solidFill>
              <a:schemeClr val="accent1"/>
            </a:solidFill>
            <a:ln w="19050">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a:solidFill>
                    <a:srgbClr val="FFFF00"/>
                  </a:solidFill>
                  <a:latin typeface="Helvetica" panose="020B0604020202020204" pitchFamily="34" charset="0"/>
                </a:rPr>
                <a:t>Label swapping</a:t>
              </a:r>
            </a:p>
            <a:p>
              <a:pPr algn="ctr">
                <a:spcBef>
                  <a:spcPct val="0"/>
                </a:spcBef>
                <a:buClrTx/>
                <a:buSzTx/>
                <a:buFontTx/>
                <a:buNone/>
              </a:pPr>
              <a:r>
                <a:rPr lang="sl-SI" altLang="en-US" sz="1100" u="none">
                  <a:solidFill>
                    <a:srgbClr val="FFFF00"/>
                  </a:solidFill>
                  <a:latin typeface="Helvetica" panose="020B0604020202020204" pitchFamily="34" charset="0"/>
                  <a:sym typeface="Wingdings" panose="05000000000000000000" pitchFamily="2" charset="2"/>
                </a:rPr>
                <a:t>L=5  L=3</a:t>
              </a:r>
              <a:endParaRPr lang="en-GB" altLang="en-US" sz="1100" u="none">
                <a:solidFill>
                  <a:srgbClr val="FFFF00"/>
                </a:solidFill>
                <a:latin typeface="Helvetica" panose="020B0604020202020204" pitchFamily="34" charset="0"/>
                <a:sym typeface="Wingdings" panose="05000000000000000000" pitchFamily="2" charset="2"/>
              </a:endParaRPr>
            </a:p>
          </p:txBody>
        </p:sp>
        <p:grpSp>
          <p:nvGrpSpPr>
            <p:cNvPr id="17424" name="Group 13"/>
            <p:cNvGrpSpPr>
              <a:grpSpLocks/>
            </p:cNvGrpSpPr>
            <p:nvPr/>
          </p:nvGrpSpPr>
          <p:grpSpPr bwMode="auto">
            <a:xfrm>
              <a:off x="336" y="1056"/>
              <a:ext cx="912" cy="680"/>
              <a:chOff x="0" y="0"/>
              <a:chExt cx="912" cy="680"/>
            </a:xfrm>
          </p:grpSpPr>
          <p:sp>
            <p:nvSpPr>
              <p:cNvPr id="17431" name="AutoShape 14"/>
              <p:cNvSpPr>
                <a:spLocks/>
              </p:cNvSpPr>
              <p:nvPr/>
            </p:nvSpPr>
            <p:spPr bwMode="auto">
              <a:xfrm>
                <a:off x="0" y="0"/>
                <a:ext cx="912" cy="672"/>
              </a:xfrm>
              <a:prstGeom prst="borderCallout3">
                <a:avLst>
                  <a:gd name="adj1" fmla="val 10713"/>
                  <a:gd name="adj2" fmla="val -5264"/>
                  <a:gd name="adj3" fmla="val 10713"/>
                  <a:gd name="adj4" fmla="val -22806"/>
                  <a:gd name="adj5" fmla="val -42264"/>
                  <a:gd name="adj6" fmla="val -22806"/>
                  <a:gd name="adj7" fmla="val -79611"/>
                  <a:gd name="adj8" fmla="val 31250"/>
                </a:avLst>
              </a:prstGeom>
              <a:solidFill>
                <a:schemeClr val="accent1"/>
              </a:solidFill>
              <a:ln w="19050">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100" u="none" dirty="0">
                    <a:solidFill>
                      <a:srgbClr val="FFFF00"/>
                    </a:solidFill>
                    <a:latin typeface="Helvetica" panose="020B0604020202020204" pitchFamily="34" charset="0"/>
                  </a:rPr>
                  <a:t>Label removal and</a:t>
                </a:r>
              </a:p>
              <a:p>
                <a:pPr algn="ctr">
                  <a:spcBef>
                    <a:spcPct val="0"/>
                  </a:spcBef>
                  <a:buClrTx/>
                  <a:buSzTx/>
                  <a:buFontTx/>
                  <a:buNone/>
                </a:pPr>
                <a:r>
                  <a:rPr lang="sl-SI" altLang="en-US" sz="1100" u="none" dirty="0">
                    <a:solidFill>
                      <a:srgbClr val="FFFF00"/>
                    </a:solidFill>
                    <a:latin typeface="Helvetica" panose="020B0604020202020204" pitchFamily="34" charset="0"/>
                  </a:rPr>
                  <a:t>routing lookup</a:t>
                </a:r>
              </a:p>
              <a:p>
                <a:pPr algn="ctr">
                  <a:spcBef>
                    <a:spcPct val="0"/>
                  </a:spcBef>
                  <a:buClrTx/>
                  <a:buSzTx/>
                  <a:buFontTx/>
                  <a:buNone/>
                </a:pPr>
                <a:r>
                  <a:rPr lang="sl-SI" altLang="en-US" sz="1100" u="none" dirty="0">
                    <a:solidFill>
                      <a:srgbClr val="FFFF00"/>
                    </a:solidFill>
                    <a:latin typeface="Helvetica" panose="020B0604020202020204" pitchFamily="34" charset="0"/>
                  </a:rPr>
                  <a:t>L=3</a:t>
                </a:r>
                <a:endParaRPr lang="en-GB" altLang="en-US" sz="1100" u="none" dirty="0">
                  <a:solidFill>
                    <a:srgbClr val="FFFF00"/>
                  </a:solidFill>
                  <a:latin typeface="Helvetica" panose="020B0604020202020204" pitchFamily="34" charset="0"/>
                </a:endParaRPr>
              </a:p>
            </p:txBody>
          </p:sp>
          <p:sp>
            <p:nvSpPr>
              <p:cNvPr id="17432" name="Line 15"/>
              <p:cNvSpPr>
                <a:spLocks noChangeShapeType="1"/>
              </p:cNvSpPr>
              <p:nvPr/>
            </p:nvSpPr>
            <p:spPr bwMode="auto">
              <a:xfrm>
                <a:off x="360" y="584"/>
                <a:ext cx="192" cy="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sp>
            <p:nvSpPr>
              <p:cNvPr id="17433" name="Line 16"/>
              <p:cNvSpPr>
                <a:spLocks noChangeShapeType="1"/>
              </p:cNvSpPr>
              <p:nvPr/>
            </p:nvSpPr>
            <p:spPr bwMode="auto">
              <a:xfrm flipV="1">
                <a:off x="338" y="580"/>
                <a:ext cx="192" cy="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grpSp>
        <p:graphicFrame>
          <p:nvGraphicFramePr>
            <p:cNvPr id="17410" name="Object 17"/>
            <p:cNvGraphicFramePr>
              <a:graphicFrameLocks noChangeAspect="1"/>
            </p:cNvGraphicFramePr>
            <p:nvPr/>
          </p:nvGraphicFramePr>
          <p:xfrm>
            <a:off x="528" y="208"/>
            <a:ext cx="576" cy="464"/>
          </p:xfrm>
          <a:graphic>
            <a:graphicData uri="http://schemas.openxmlformats.org/presentationml/2006/ole">
              <p:oleObj spid="_x0000_s14377" r:id="rId4" imgW="507111" imgH="407619" progId="">
                <p:embed/>
              </p:oleObj>
            </a:graphicData>
          </a:graphic>
        </p:graphicFrame>
        <p:graphicFrame>
          <p:nvGraphicFramePr>
            <p:cNvPr id="17411" name="Object 18"/>
            <p:cNvGraphicFramePr>
              <a:graphicFrameLocks noChangeAspect="1"/>
            </p:cNvGraphicFramePr>
            <p:nvPr/>
          </p:nvGraphicFramePr>
          <p:xfrm>
            <a:off x="2256" y="928"/>
            <a:ext cx="576" cy="464"/>
          </p:xfrm>
          <a:graphic>
            <a:graphicData uri="http://schemas.openxmlformats.org/presentationml/2006/ole">
              <p:oleObj spid="_x0000_s14378" r:id="rId5" imgW="507111" imgH="407619" progId="">
                <p:embed/>
              </p:oleObj>
            </a:graphicData>
          </a:graphic>
        </p:graphicFrame>
        <p:graphicFrame>
          <p:nvGraphicFramePr>
            <p:cNvPr id="17412" name="Object 19"/>
            <p:cNvGraphicFramePr>
              <a:graphicFrameLocks noChangeAspect="1"/>
            </p:cNvGraphicFramePr>
            <p:nvPr/>
          </p:nvGraphicFramePr>
          <p:xfrm>
            <a:off x="3984" y="144"/>
            <a:ext cx="576" cy="464"/>
          </p:xfrm>
          <a:graphic>
            <a:graphicData uri="http://schemas.openxmlformats.org/presentationml/2006/ole">
              <p:oleObj spid="_x0000_s14379" r:id="rId6" imgW="507111" imgH="407619" progId="">
                <p:embed/>
              </p:oleObj>
            </a:graphicData>
          </a:graphic>
        </p:graphicFrame>
        <p:sp>
          <p:nvSpPr>
            <p:cNvPr id="17425" name="Text Box 20"/>
            <p:cNvSpPr txBox="1">
              <a:spLocks noChangeArrowheads="1"/>
            </p:cNvSpPr>
            <p:nvPr/>
          </p:nvSpPr>
          <p:spPr bwMode="auto">
            <a:xfrm>
              <a:off x="4272" y="624"/>
              <a:ext cx="693"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zh-CN" altLang="en-US" sz="1200" u="none" dirty="0" smtClean="0">
                  <a:solidFill>
                    <a:srgbClr val="002060"/>
                  </a:solidFill>
                  <a:latin typeface="Arial" panose="020B0604020202020204" pitchFamily="34" charset="0"/>
                </a:rPr>
                <a:t>入口</a:t>
              </a:r>
              <a:r>
                <a:rPr lang="en-US" altLang="zh-CN" sz="1200" u="none" dirty="0" smtClean="0">
                  <a:solidFill>
                    <a:srgbClr val="002060"/>
                  </a:solidFill>
                  <a:latin typeface="Arial" panose="020B0604020202020204" pitchFamily="34" charset="0"/>
                </a:rPr>
                <a:t>E-LSR</a:t>
              </a:r>
              <a:endParaRPr lang="en-US" altLang="zh-CN" sz="1200" u="none" dirty="0">
                <a:solidFill>
                  <a:srgbClr val="002060"/>
                </a:solidFill>
                <a:latin typeface="Arial" panose="020B0604020202020204" pitchFamily="34" charset="0"/>
              </a:endParaRPr>
            </a:p>
          </p:txBody>
        </p:sp>
        <p:sp>
          <p:nvSpPr>
            <p:cNvPr id="17426" name="Text Box 21"/>
            <p:cNvSpPr txBox="1">
              <a:spLocks noChangeArrowheads="1"/>
            </p:cNvSpPr>
            <p:nvPr/>
          </p:nvSpPr>
          <p:spPr bwMode="auto">
            <a:xfrm>
              <a:off x="2352" y="1344"/>
              <a:ext cx="432"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200" u="none">
                  <a:solidFill>
                    <a:srgbClr val="002060"/>
                  </a:solidFill>
                  <a:latin typeface="Arial" panose="020B0604020202020204" pitchFamily="34" charset="0"/>
                </a:rPr>
                <a:t>LSR</a:t>
              </a:r>
            </a:p>
          </p:txBody>
        </p:sp>
        <p:sp>
          <p:nvSpPr>
            <p:cNvPr id="17427" name="Text Box 22"/>
            <p:cNvSpPr txBox="1">
              <a:spLocks noChangeArrowheads="1"/>
            </p:cNvSpPr>
            <p:nvPr/>
          </p:nvSpPr>
          <p:spPr bwMode="auto">
            <a:xfrm>
              <a:off x="431" y="672"/>
              <a:ext cx="741"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200" u="none" dirty="0" smtClean="0">
                  <a:solidFill>
                    <a:srgbClr val="002060"/>
                  </a:solidFill>
                  <a:latin typeface="Arial" panose="020B0604020202020204" pitchFamily="34" charset="0"/>
                </a:rPr>
                <a:t>出口</a:t>
              </a:r>
              <a:r>
                <a:rPr lang="en-US" altLang="zh-CN" sz="1200" u="none" dirty="0">
                  <a:solidFill>
                    <a:srgbClr val="002060"/>
                  </a:solidFill>
                  <a:latin typeface="Arial" panose="020B0604020202020204" pitchFamily="34" charset="0"/>
                </a:rPr>
                <a:t>E-LSR</a:t>
              </a:r>
            </a:p>
          </p:txBody>
        </p:sp>
        <p:sp>
          <p:nvSpPr>
            <p:cNvPr id="17428" name="Line 23"/>
            <p:cNvSpPr>
              <a:spLocks noChangeShapeType="1"/>
            </p:cNvSpPr>
            <p:nvPr/>
          </p:nvSpPr>
          <p:spPr bwMode="auto">
            <a:xfrm>
              <a:off x="144" y="384"/>
              <a:ext cx="384"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sp>
          <p:nvSpPr>
            <p:cNvPr id="17429" name="Line 24"/>
            <p:cNvSpPr>
              <a:spLocks noChangeShapeType="1"/>
            </p:cNvSpPr>
            <p:nvPr/>
          </p:nvSpPr>
          <p:spPr bwMode="auto">
            <a:xfrm flipH="1">
              <a:off x="864" y="14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400" u="none">
                <a:solidFill>
                  <a:srgbClr val="FFFF00"/>
                </a:solidFill>
              </a:endParaRPr>
            </a:p>
          </p:txBody>
        </p:sp>
        <p:sp>
          <p:nvSpPr>
            <p:cNvPr id="17430" name="Text Box 25"/>
            <p:cNvSpPr txBox="1">
              <a:spLocks noChangeArrowheads="1"/>
            </p:cNvSpPr>
            <p:nvPr/>
          </p:nvSpPr>
          <p:spPr bwMode="auto">
            <a:xfrm>
              <a:off x="-227" y="192"/>
              <a:ext cx="851"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200" u="none" dirty="0">
                  <a:solidFill>
                    <a:srgbClr val="002060"/>
                  </a:solidFill>
                  <a:latin typeface="Arial" panose="020B0604020202020204" pitchFamily="34" charset="0"/>
                </a:rPr>
                <a:t>10.1.0.0/16</a:t>
              </a:r>
            </a:p>
          </p:txBody>
        </p:sp>
      </p:grpSp>
    </p:spTree>
    <p:extLst>
      <p:ext uri="{BB962C8B-B14F-4D97-AF65-F5344CB8AC3E}">
        <p14:creationId xmlns:p14="http://schemas.microsoft.com/office/powerpoint/2010/main" xmlns="" val="1383689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276342" y="628328"/>
            <a:ext cx="5831099" cy="857515"/>
          </a:xfrm>
        </p:spPr>
        <p:txBody>
          <a:bodyPr/>
          <a:lstStyle/>
          <a:p>
            <a:pPr algn="l" defTabSz="687174">
              <a:defRPr/>
            </a:pPr>
            <a:r>
              <a:rPr lang="en-US"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交换操作：</a:t>
            </a:r>
            <a:r>
              <a:rPr lang="en-US" sz="2400" dirty="0">
                <a:solidFill>
                  <a:srgbClr val="007D7A"/>
                </a:solidFill>
                <a:latin typeface="Times New Roman" pitchFamily="18" charset="0"/>
                <a:ea typeface="微软雅黑" pitchFamily="34" charset="-122"/>
                <a:cs typeface="Times New Roman" pitchFamily="18" charset="0"/>
              </a:rPr>
              <a:t>PUSH</a:t>
            </a:r>
          </a:p>
        </p:txBody>
      </p:sp>
      <p:sp>
        <p:nvSpPr>
          <p:cNvPr id="18438" name="Line 3"/>
          <p:cNvSpPr>
            <a:spLocks noChangeShapeType="1"/>
          </p:cNvSpPr>
          <p:nvPr/>
        </p:nvSpPr>
        <p:spPr bwMode="auto">
          <a:xfrm>
            <a:off x="1717443" y="3716932"/>
            <a:ext cx="1464921"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4000" u="none"/>
          </a:p>
        </p:txBody>
      </p:sp>
      <p:sp>
        <p:nvSpPr>
          <p:cNvPr id="18439" name="Line 4"/>
          <p:cNvSpPr>
            <a:spLocks noChangeShapeType="1"/>
          </p:cNvSpPr>
          <p:nvPr/>
        </p:nvSpPr>
        <p:spPr bwMode="auto">
          <a:xfrm flipV="1">
            <a:off x="3749277" y="3716932"/>
            <a:ext cx="1560200"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4000" u="none"/>
          </a:p>
        </p:txBody>
      </p:sp>
      <p:sp>
        <p:nvSpPr>
          <p:cNvPr id="58373" name="AutoShape 5"/>
          <p:cNvSpPr>
            <a:spLocks noChangeArrowheads="1"/>
          </p:cNvSpPr>
          <p:nvPr/>
        </p:nvSpPr>
        <p:spPr bwMode="auto">
          <a:xfrm rot="19800000" flipH="1">
            <a:off x="3749276" y="3890817"/>
            <a:ext cx="1324384" cy="216761"/>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800" u="none">
                <a:solidFill>
                  <a:schemeClr val="bg1"/>
                </a:solidFill>
                <a:latin typeface="Helvetica" panose="020B0604020202020204" pitchFamily="34" charset="0"/>
              </a:rPr>
              <a:t>L=5</a:t>
            </a:r>
            <a:endParaRPr lang="en-GB" altLang="en-US" sz="1800" u="none">
              <a:solidFill>
                <a:schemeClr val="bg1"/>
              </a:solidFill>
              <a:latin typeface="Helvetica" panose="020B0604020202020204" pitchFamily="34" charset="0"/>
            </a:endParaRPr>
          </a:p>
        </p:txBody>
      </p:sp>
      <p:sp>
        <p:nvSpPr>
          <p:cNvPr id="58374" name="AutoShape 6"/>
          <p:cNvSpPr>
            <a:spLocks noChangeArrowheads="1"/>
          </p:cNvSpPr>
          <p:nvPr/>
        </p:nvSpPr>
        <p:spPr bwMode="auto">
          <a:xfrm flipH="1">
            <a:off x="5800164" y="3148609"/>
            <a:ext cx="1220107" cy="277722"/>
          </a:xfrm>
          <a:prstGeom prst="homePlate">
            <a:avLst>
              <a:gd name="adj" fmla="val 50347"/>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800" u="none" dirty="0">
                <a:solidFill>
                  <a:schemeClr val="bg1"/>
                </a:solidFill>
                <a:latin typeface="Helvetica" panose="020B0604020202020204" pitchFamily="34" charset="0"/>
              </a:rPr>
              <a:t>10.1.1.1</a:t>
            </a:r>
            <a:endParaRPr lang="en-GB" altLang="en-US" sz="1800" u="none" dirty="0">
              <a:solidFill>
                <a:schemeClr val="bg1"/>
              </a:solidFill>
              <a:latin typeface="Helvetica" panose="020B0604020202020204" pitchFamily="34" charset="0"/>
            </a:endParaRPr>
          </a:p>
        </p:txBody>
      </p:sp>
      <p:graphicFrame>
        <p:nvGraphicFramePr>
          <p:cNvPr id="18434" name="Object 7"/>
          <p:cNvGraphicFramePr>
            <a:graphicFrameLocks noChangeAspect="1"/>
          </p:cNvGraphicFramePr>
          <p:nvPr>
            <p:extLst>
              <p:ext uri="{D42A27DB-BD31-4B8C-83A1-F6EECF244321}">
                <p14:modId xmlns:p14="http://schemas.microsoft.com/office/powerpoint/2010/main" xmlns="" val="3833485885"/>
              </p:ext>
            </p:extLst>
          </p:nvPr>
        </p:nvGraphicFramePr>
        <p:xfrm>
          <a:off x="1055251" y="3388218"/>
          <a:ext cx="686012" cy="552621"/>
        </p:xfrm>
        <a:graphic>
          <a:graphicData uri="http://schemas.openxmlformats.org/presentationml/2006/ole">
            <p:oleObj spid="_x0000_s8233" r:id="rId3" imgW="507111" imgH="407619" progId="">
              <p:embed/>
            </p:oleObj>
          </a:graphicData>
        </a:graphic>
      </p:graphicFrame>
      <p:graphicFrame>
        <p:nvGraphicFramePr>
          <p:cNvPr id="18435" name="Object 8"/>
          <p:cNvGraphicFramePr>
            <a:graphicFrameLocks noChangeAspect="1"/>
          </p:cNvGraphicFramePr>
          <p:nvPr>
            <p:extLst>
              <p:ext uri="{D42A27DB-BD31-4B8C-83A1-F6EECF244321}">
                <p14:modId xmlns:p14="http://schemas.microsoft.com/office/powerpoint/2010/main" xmlns="" val="24331354"/>
              </p:ext>
            </p:extLst>
          </p:nvPr>
        </p:nvGraphicFramePr>
        <p:xfrm>
          <a:off x="3113286" y="4245733"/>
          <a:ext cx="686012" cy="552621"/>
        </p:xfrm>
        <a:graphic>
          <a:graphicData uri="http://schemas.openxmlformats.org/presentationml/2006/ole">
            <p:oleObj spid="_x0000_s8234" r:id="rId4" imgW="507111" imgH="407619" progId="">
              <p:embed/>
            </p:oleObj>
          </a:graphicData>
        </a:graphic>
      </p:graphicFrame>
      <p:graphicFrame>
        <p:nvGraphicFramePr>
          <p:cNvPr id="18436" name="Object 9"/>
          <p:cNvGraphicFramePr>
            <a:graphicFrameLocks noChangeAspect="1"/>
          </p:cNvGraphicFramePr>
          <p:nvPr>
            <p:extLst>
              <p:ext uri="{D42A27DB-BD31-4B8C-83A1-F6EECF244321}">
                <p14:modId xmlns:p14="http://schemas.microsoft.com/office/powerpoint/2010/main" xmlns="" val="2153935338"/>
              </p:ext>
            </p:extLst>
          </p:nvPr>
        </p:nvGraphicFramePr>
        <p:xfrm>
          <a:off x="5171321" y="3311994"/>
          <a:ext cx="686012" cy="552621"/>
        </p:xfrm>
        <a:graphic>
          <a:graphicData uri="http://schemas.openxmlformats.org/presentationml/2006/ole">
            <p:oleObj spid="_x0000_s8235" r:id="rId5" imgW="507111" imgH="407619" progId="">
              <p:embed/>
            </p:oleObj>
          </a:graphicData>
        </a:graphic>
      </p:graphicFrame>
      <p:graphicFrame>
        <p:nvGraphicFramePr>
          <p:cNvPr id="58378" name="Group 10"/>
          <p:cNvGraphicFramePr>
            <a:graphicFrameLocks noGrp="1"/>
          </p:cNvGraphicFramePr>
          <p:nvPr>
            <p:extLst>
              <p:ext uri="{D42A27DB-BD31-4B8C-83A1-F6EECF244321}">
                <p14:modId xmlns:p14="http://schemas.microsoft.com/office/powerpoint/2010/main" xmlns="" val="1501256245"/>
              </p:ext>
            </p:extLst>
          </p:nvPr>
        </p:nvGraphicFramePr>
        <p:xfrm>
          <a:off x="2987825" y="1560254"/>
          <a:ext cx="4464248" cy="1289846"/>
        </p:xfrm>
        <a:graphic>
          <a:graphicData uri="http://schemas.openxmlformats.org/drawingml/2006/table">
            <a:tbl>
              <a:tblPr/>
              <a:tblGrid>
                <a:gridCol w="1080119">
                  <a:extLst>
                    <a:ext uri="{9D8B030D-6E8A-4147-A177-3AD203B41FA5}">
                      <a16:colId xmlns="" xmlns:a16="http://schemas.microsoft.com/office/drawing/2014/main" val="20000"/>
                    </a:ext>
                  </a:extLst>
                </a:gridCol>
                <a:gridCol w="1209007">
                  <a:extLst>
                    <a:ext uri="{9D8B030D-6E8A-4147-A177-3AD203B41FA5}">
                      <a16:colId xmlns="" xmlns:a16="http://schemas.microsoft.com/office/drawing/2014/main" val="20001"/>
                    </a:ext>
                  </a:extLst>
                </a:gridCol>
                <a:gridCol w="1088209">
                  <a:extLst>
                    <a:ext uri="{9D8B030D-6E8A-4147-A177-3AD203B41FA5}">
                      <a16:colId xmlns="" xmlns:a16="http://schemas.microsoft.com/office/drawing/2014/main" val="20002"/>
                    </a:ext>
                  </a:extLst>
                </a:gridCol>
                <a:gridCol w="1086913">
                  <a:extLst>
                    <a:ext uri="{9D8B030D-6E8A-4147-A177-3AD203B41FA5}">
                      <a16:colId xmlns="" xmlns:a16="http://schemas.microsoft.com/office/drawing/2014/main" val="20003"/>
                    </a:ext>
                  </a:extLst>
                </a:gridCol>
              </a:tblGrid>
              <a:tr h="408511">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800" b="1" i="0" u="none" strike="noStrike" cap="none" normalizeH="0" baseline="0" dirty="0" smtClean="0">
                          <a:ln>
                            <a:noFill/>
                          </a:ln>
                          <a:solidFill>
                            <a:schemeClr val="tx1"/>
                          </a:solidFill>
                          <a:effectLst/>
                          <a:latin typeface="Times New Roman" panose="02020603050405020304" pitchFamily="18" charset="0"/>
                          <a:ea typeface="SimSun" panose="02010600030101010101" pitchFamily="2" charset="-122"/>
                        </a:rPr>
                        <a:t>输入端口</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800" b="1"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rPr>
                        <a:t>目的网络</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800" b="1"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rPr>
                        <a:t>输出端口</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800" b="1"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rPr>
                        <a:t>输出标记</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13275">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rgbClr val="E24FED"/>
                          </a:solidFill>
                          <a:effectLst/>
                          <a:latin typeface="Times New Roman" panose="02020603050405020304" pitchFamily="18" charset="0"/>
                          <a:ea typeface="SimSun" panose="02010600030101010101" pitchFamily="2" charset="-122"/>
                        </a:rPr>
                        <a:t>1</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rgbClr val="E24FED"/>
                          </a:solidFill>
                          <a:effectLst/>
                          <a:latin typeface="Times New Roman" panose="02020603050405020304" pitchFamily="18" charset="0"/>
                          <a:ea typeface="SimSun" panose="02010600030101010101" pitchFamily="2" charset="-122"/>
                        </a:rPr>
                        <a:t>10.1.0.0/16</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rgbClr val="E24FED"/>
                          </a:solidFill>
                          <a:effectLst/>
                          <a:latin typeface="Times New Roman" panose="02020603050405020304" pitchFamily="18" charset="0"/>
                          <a:ea typeface="SimSun" panose="02010600030101010101" pitchFamily="2" charset="-122"/>
                        </a:rPr>
                        <a:t>2</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rgbClr val="E24FED"/>
                          </a:solidFill>
                          <a:effectLst/>
                          <a:latin typeface="Times New Roman" panose="02020603050405020304" pitchFamily="18" charset="0"/>
                          <a:ea typeface="SimSun" panose="02010600030101010101" pitchFamily="2" charset="-122"/>
                        </a:rPr>
                        <a:t>5</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68060">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rPr>
                        <a:t>3</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SimSun" panose="02010600030101010101" pitchFamily="2" charset="-122"/>
                        </a:rPr>
                        <a:t>10.2.0.0/16</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rPr>
                        <a:t>2</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SimSun" panose="02010600030101010101" pitchFamily="2" charset="-122"/>
                        </a:rPr>
                        <a:t>15</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18464" name="Text Box 32"/>
          <p:cNvSpPr txBox="1">
            <a:spLocks noChangeArrowheads="1"/>
          </p:cNvSpPr>
          <p:nvPr/>
        </p:nvSpPr>
        <p:spPr bwMode="auto">
          <a:xfrm>
            <a:off x="5399992" y="3821740"/>
            <a:ext cx="1212430"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zh-CN" altLang="en-US" sz="1600" u="none" dirty="0" smtClean="0">
                <a:solidFill>
                  <a:schemeClr val="tx1"/>
                </a:solidFill>
                <a:latin typeface="Arial" panose="020B0604020202020204" pitchFamily="34" charset="0"/>
              </a:rPr>
              <a:t>入口</a:t>
            </a:r>
            <a:r>
              <a:rPr lang="en-US" altLang="zh-CN" sz="1600" u="none" dirty="0" smtClean="0">
                <a:solidFill>
                  <a:schemeClr val="tx1"/>
                </a:solidFill>
                <a:latin typeface="Arial" panose="020B0604020202020204" pitchFamily="34" charset="0"/>
              </a:rPr>
              <a:t>E-LSR</a:t>
            </a:r>
            <a:endParaRPr lang="en-US" altLang="zh-CN" sz="1600" u="none" dirty="0">
              <a:solidFill>
                <a:schemeClr val="tx1"/>
              </a:solidFill>
              <a:latin typeface="Arial" panose="020B0604020202020204" pitchFamily="34" charset="0"/>
            </a:endParaRPr>
          </a:p>
        </p:txBody>
      </p:sp>
      <p:sp>
        <p:nvSpPr>
          <p:cNvPr id="18465" name="Text Box 33"/>
          <p:cNvSpPr txBox="1">
            <a:spLocks noChangeArrowheads="1"/>
          </p:cNvSpPr>
          <p:nvPr/>
        </p:nvSpPr>
        <p:spPr bwMode="auto">
          <a:xfrm>
            <a:off x="3284789" y="4793590"/>
            <a:ext cx="514509"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600" u="none">
                <a:solidFill>
                  <a:schemeClr val="tx1"/>
                </a:solidFill>
                <a:latin typeface="Arial" panose="020B0604020202020204" pitchFamily="34" charset="0"/>
              </a:rPr>
              <a:t>LSR</a:t>
            </a:r>
          </a:p>
        </p:txBody>
      </p:sp>
      <p:sp>
        <p:nvSpPr>
          <p:cNvPr id="18466" name="Text Box 34"/>
          <p:cNvSpPr txBox="1">
            <a:spLocks noChangeArrowheads="1"/>
          </p:cNvSpPr>
          <p:nvPr/>
        </p:nvSpPr>
        <p:spPr bwMode="auto">
          <a:xfrm>
            <a:off x="683568" y="3936075"/>
            <a:ext cx="1189882"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600" u="none" dirty="0" smtClean="0">
                <a:solidFill>
                  <a:schemeClr val="tx1"/>
                </a:solidFill>
                <a:latin typeface="Arial" panose="020B0604020202020204" pitchFamily="34" charset="0"/>
              </a:rPr>
              <a:t>出口</a:t>
            </a:r>
            <a:r>
              <a:rPr lang="en-US" altLang="zh-CN" sz="1600" u="none" dirty="0">
                <a:solidFill>
                  <a:schemeClr val="tx1"/>
                </a:solidFill>
                <a:latin typeface="Arial" panose="020B0604020202020204" pitchFamily="34" charset="0"/>
              </a:rPr>
              <a:t>E-LSR</a:t>
            </a:r>
          </a:p>
        </p:txBody>
      </p:sp>
      <p:sp>
        <p:nvSpPr>
          <p:cNvPr id="18467" name="Freeform 35"/>
          <p:cNvSpPr>
            <a:spLocks/>
          </p:cNvSpPr>
          <p:nvPr/>
        </p:nvSpPr>
        <p:spPr bwMode="auto">
          <a:xfrm>
            <a:off x="1684095" y="3771718"/>
            <a:ext cx="3715897" cy="1076657"/>
          </a:xfrm>
          <a:custGeom>
            <a:avLst/>
            <a:gdLst>
              <a:gd name="T0" fmla="*/ 0 w 3120"/>
              <a:gd name="T1" fmla="*/ 2147483647 h 904"/>
              <a:gd name="T2" fmla="*/ 2147483647 w 3120"/>
              <a:gd name="T3" fmla="*/ 2147483647 h 904"/>
              <a:gd name="T4" fmla="*/ 2147483647 w 3120"/>
              <a:gd name="T5" fmla="*/ 2147483647 h 904"/>
              <a:gd name="T6" fmla="*/ 2147483647 w 3120"/>
              <a:gd name="T7" fmla="*/ 2147483647 h 904"/>
              <a:gd name="T8" fmla="*/ 2147483647 w 3120"/>
              <a:gd name="T9" fmla="*/ 0 h 904"/>
              <a:gd name="T10" fmla="*/ 0 60000 65536"/>
              <a:gd name="T11" fmla="*/ 0 60000 65536"/>
              <a:gd name="T12" fmla="*/ 0 60000 65536"/>
              <a:gd name="T13" fmla="*/ 0 60000 65536"/>
              <a:gd name="T14" fmla="*/ 0 60000 65536"/>
              <a:gd name="T15" fmla="*/ 0 w 3120"/>
              <a:gd name="T16" fmla="*/ 0 h 904"/>
              <a:gd name="T17" fmla="*/ 3120 w 3120"/>
              <a:gd name="T18" fmla="*/ 904 h 904"/>
            </a:gdLst>
            <a:ahLst/>
            <a:cxnLst>
              <a:cxn ang="T10">
                <a:pos x="T0" y="T1"/>
              </a:cxn>
              <a:cxn ang="T11">
                <a:pos x="T2" y="T3"/>
              </a:cxn>
              <a:cxn ang="T12">
                <a:pos x="T4" y="T5"/>
              </a:cxn>
              <a:cxn ang="T13">
                <a:pos x="T6" y="T7"/>
              </a:cxn>
              <a:cxn ang="T14">
                <a:pos x="T8" y="T9"/>
              </a:cxn>
            </a:cxnLst>
            <a:rect l="T15" t="T16" r="T17" b="T18"/>
            <a:pathLst>
              <a:path w="3120" h="904">
                <a:moveTo>
                  <a:pt x="0" y="96"/>
                </a:moveTo>
                <a:cubicBezTo>
                  <a:pt x="364" y="324"/>
                  <a:pt x="728" y="552"/>
                  <a:pt x="960" y="672"/>
                </a:cubicBezTo>
                <a:cubicBezTo>
                  <a:pt x="1192" y="792"/>
                  <a:pt x="1256" y="800"/>
                  <a:pt x="1392" y="816"/>
                </a:cubicBezTo>
                <a:cubicBezTo>
                  <a:pt x="1528" y="832"/>
                  <a:pt x="1488" y="904"/>
                  <a:pt x="1776" y="768"/>
                </a:cubicBezTo>
                <a:cubicBezTo>
                  <a:pt x="2064" y="632"/>
                  <a:pt x="2592" y="316"/>
                  <a:pt x="3120" y="0"/>
                </a:cubicBezTo>
              </a:path>
            </a:pathLst>
          </a:custGeom>
          <a:noFill/>
          <a:ln w="38100">
            <a:solidFill>
              <a:schemeClr val="tx1"/>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lIns="61932" tIns="30966" rIns="61932" bIns="30966"/>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3600" u="none"/>
          </a:p>
        </p:txBody>
      </p:sp>
      <p:sp>
        <p:nvSpPr>
          <p:cNvPr id="18468" name="Text Box 36"/>
          <p:cNvSpPr txBox="1">
            <a:spLocks noChangeArrowheads="1"/>
          </p:cNvSpPr>
          <p:nvPr/>
        </p:nvSpPr>
        <p:spPr bwMode="auto">
          <a:xfrm>
            <a:off x="276342" y="3307231"/>
            <a:ext cx="950412" cy="24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400" u="none" dirty="0">
                <a:solidFill>
                  <a:schemeClr val="tx1"/>
                </a:solidFill>
                <a:latin typeface="Arial" panose="020B0604020202020204" pitchFamily="34" charset="0"/>
              </a:rPr>
              <a:t>10.1.0.0/16</a:t>
            </a:r>
          </a:p>
        </p:txBody>
      </p:sp>
      <p:sp>
        <p:nvSpPr>
          <p:cNvPr id="18469" name="Line 37"/>
          <p:cNvSpPr>
            <a:spLocks noChangeShapeType="1"/>
          </p:cNvSpPr>
          <p:nvPr/>
        </p:nvSpPr>
        <p:spPr bwMode="auto">
          <a:xfrm>
            <a:off x="597910" y="3600215"/>
            <a:ext cx="457341"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4000" u="none"/>
          </a:p>
        </p:txBody>
      </p:sp>
      <p:sp>
        <p:nvSpPr>
          <p:cNvPr id="18470" name="Line 38"/>
          <p:cNvSpPr>
            <a:spLocks noChangeShapeType="1"/>
          </p:cNvSpPr>
          <p:nvPr/>
        </p:nvSpPr>
        <p:spPr bwMode="auto">
          <a:xfrm flipH="1">
            <a:off x="1455425" y="3314376"/>
            <a:ext cx="285838" cy="22867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4000" u="none"/>
          </a:p>
        </p:txBody>
      </p:sp>
    </p:spTree>
    <p:extLst>
      <p:ext uri="{BB962C8B-B14F-4D97-AF65-F5344CB8AC3E}">
        <p14:creationId xmlns:p14="http://schemas.microsoft.com/office/powerpoint/2010/main" xmlns="" val="1777792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nimBg="1" autoUpdateAnimBg="0"/>
      <p:bldP spid="5837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611560" y="556320"/>
            <a:ext cx="5831099" cy="857515"/>
          </a:xfrm>
        </p:spPr>
        <p:txBody>
          <a:bodyPr/>
          <a:lstStyle/>
          <a:p>
            <a:pPr algn="l" defTabSz="687174">
              <a:defRPr/>
            </a:pPr>
            <a:r>
              <a:rPr lang="en-US"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交换操作：</a:t>
            </a:r>
            <a:r>
              <a:rPr lang="en-US" sz="2400" dirty="0">
                <a:solidFill>
                  <a:srgbClr val="007D7A"/>
                </a:solidFill>
                <a:latin typeface="Times New Roman" pitchFamily="18" charset="0"/>
                <a:ea typeface="微软雅黑" pitchFamily="34" charset="-122"/>
                <a:cs typeface="Times New Roman" pitchFamily="18" charset="0"/>
              </a:rPr>
              <a:t>SWAP</a:t>
            </a:r>
          </a:p>
        </p:txBody>
      </p:sp>
      <p:sp>
        <p:nvSpPr>
          <p:cNvPr id="19462" name="Line 3"/>
          <p:cNvSpPr>
            <a:spLocks noChangeShapeType="1"/>
          </p:cNvSpPr>
          <p:nvPr/>
        </p:nvSpPr>
        <p:spPr bwMode="auto">
          <a:xfrm>
            <a:off x="1791833" y="2194340"/>
            <a:ext cx="1464921"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u="none"/>
          </a:p>
        </p:txBody>
      </p:sp>
      <p:sp>
        <p:nvSpPr>
          <p:cNvPr id="19463" name="Line 4"/>
          <p:cNvSpPr>
            <a:spLocks noChangeShapeType="1"/>
          </p:cNvSpPr>
          <p:nvPr/>
        </p:nvSpPr>
        <p:spPr bwMode="auto">
          <a:xfrm flipV="1">
            <a:off x="3823667" y="2194340"/>
            <a:ext cx="1560200"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u="none"/>
          </a:p>
        </p:txBody>
      </p:sp>
      <p:sp>
        <p:nvSpPr>
          <p:cNvPr id="59397" name="AutoShape 5"/>
          <p:cNvSpPr>
            <a:spLocks noChangeArrowheads="1"/>
          </p:cNvSpPr>
          <p:nvPr/>
        </p:nvSpPr>
        <p:spPr bwMode="auto">
          <a:xfrm rot="19800000" flipH="1">
            <a:off x="3823666" y="2368225"/>
            <a:ext cx="1324384" cy="216761"/>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400" u="none" dirty="0">
                <a:solidFill>
                  <a:srgbClr val="FFFF00"/>
                </a:solidFill>
                <a:latin typeface="Helvetica" panose="020B0604020202020204" pitchFamily="34" charset="0"/>
              </a:rPr>
              <a:t>L=5</a:t>
            </a:r>
            <a:endParaRPr lang="en-GB" altLang="en-US" sz="1400" u="none" dirty="0">
              <a:solidFill>
                <a:srgbClr val="FFFF00"/>
              </a:solidFill>
              <a:latin typeface="Helvetica" panose="020B0604020202020204" pitchFamily="34" charset="0"/>
            </a:endParaRPr>
          </a:p>
        </p:txBody>
      </p:sp>
      <p:graphicFrame>
        <p:nvGraphicFramePr>
          <p:cNvPr id="19458" name="Object 6"/>
          <p:cNvGraphicFramePr>
            <a:graphicFrameLocks noChangeAspect="1"/>
          </p:cNvGraphicFramePr>
          <p:nvPr>
            <p:extLst>
              <p:ext uri="{D42A27DB-BD31-4B8C-83A1-F6EECF244321}">
                <p14:modId xmlns:p14="http://schemas.microsoft.com/office/powerpoint/2010/main" xmlns="" val="492426589"/>
              </p:ext>
            </p:extLst>
          </p:nvPr>
        </p:nvGraphicFramePr>
        <p:xfrm>
          <a:off x="1129641" y="1865626"/>
          <a:ext cx="686012" cy="552621"/>
        </p:xfrm>
        <a:graphic>
          <a:graphicData uri="http://schemas.openxmlformats.org/presentationml/2006/ole">
            <p:oleObj spid="_x0000_s9257" r:id="rId3" imgW="507111" imgH="407619" progId="">
              <p:embed/>
            </p:oleObj>
          </a:graphicData>
        </a:graphic>
      </p:graphicFrame>
      <p:graphicFrame>
        <p:nvGraphicFramePr>
          <p:cNvPr id="19459" name="Object 7"/>
          <p:cNvGraphicFramePr>
            <a:graphicFrameLocks noChangeAspect="1"/>
          </p:cNvGraphicFramePr>
          <p:nvPr>
            <p:extLst>
              <p:ext uri="{D42A27DB-BD31-4B8C-83A1-F6EECF244321}">
                <p14:modId xmlns:p14="http://schemas.microsoft.com/office/powerpoint/2010/main" xmlns="" val="583228356"/>
              </p:ext>
            </p:extLst>
          </p:nvPr>
        </p:nvGraphicFramePr>
        <p:xfrm>
          <a:off x="3187676" y="2723141"/>
          <a:ext cx="686012" cy="552621"/>
        </p:xfrm>
        <a:graphic>
          <a:graphicData uri="http://schemas.openxmlformats.org/presentationml/2006/ole">
            <p:oleObj spid="_x0000_s9258" r:id="rId4" imgW="507111" imgH="407619" progId="">
              <p:embed/>
            </p:oleObj>
          </a:graphicData>
        </a:graphic>
      </p:graphicFrame>
      <p:graphicFrame>
        <p:nvGraphicFramePr>
          <p:cNvPr id="19460" name="Object 8"/>
          <p:cNvGraphicFramePr>
            <a:graphicFrameLocks noChangeAspect="1"/>
          </p:cNvGraphicFramePr>
          <p:nvPr>
            <p:extLst>
              <p:ext uri="{D42A27DB-BD31-4B8C-83A1-F6EECF244321}">
                <p14:modId xmlns:p14="http://schemas.microsoft.com/office/powerpoint/2010/main" xmlns="" val="3566355186"/>
              </p:ext>
            </p:extLst>
          </p:nvPr>
        </p:nvGraphicFramePr>
        <p:xfrm>
          <a:off x="5245711" y="1789403"/>
          <a:ext cx="686012" cy="552621"/>
        </p:xfrm>
        <a:graphic>
          <a:graphicData uri="http://schemas.openxmlformats.org/presentationml/2006/ole">
            <p:oleObj spid="_x0000_s9259" r:id="rId5" imgW="507111" imgH="407619" progId="">
              <p:embed/>
            </p:oleObj>
          </a:graphicData>
        </a:graphic>
      </p:graphicFrame>
      <p:sp>
        <p:nvSpPr>
          <p:cNvPr id="19465" name="Text Box 9"/>
          <p:cNvSpPr txBox="1">
            <a:spLocks noChangeArrowheads="1"/>
          </p:cNvSpPr>
          <p:nvPr/>
        </p:nvSpPr>
        <p:spPr bwMode="auto">
          <a:xfrm>
            <a:off x="5474381" y="2294965"/>
            <a:ext cx="1232691"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600" u="none" dirty="0" smtClean="0">
                <a:solidFill>
                  <a:schemeClr val="tx1"/>
                </a:solidFill>
                <a:latin typeface="Arial" panose="020B0604020202020204" pitchFamily="34" charset="0"/>
              </a:rPr>
              <a:t>入口</a:t>
            </a:r>
            <a:r>
              <a:rPr lang="en-US" altLang="zh-CN" sz="1600" u="none" dirty="0">
                <a:solidFill>
                  <a:schemeClr val="tx1"/>
                </a:solidFill>
                <a:latin typeface="Arial" panose="020B0604020202020204" pitchFamily="34" charset="0"/>
              </a:rPr>
              <a:t>E-LSR</a:t>
            </a:r>
          </a:p>
        </p:txBody>
      </p:sp>
      <p:sp>
        <p:nvSpPr>
          <p:cNvPr id="19466" name="Text Box 10"/>
          <p:cNvSpPr txBox="1">
            <a:spLocks noChangeArrowheads="1"/>
          </p:cNvSpPr>
          <p:nvPr/>
        </p:nvSpPr>
        <p:spPr bwMode="auto">
          <a:xfrm>
            <a:off x="3359179" y="3266815"/>
            <a:ext cx="514509"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600" u="none">
                <a:solidFill>
                  <a:schemeClr val="tx1"/>
                </a:solidFill>
                <a:latin typeface="Arial" panose="020B0604020202020204" pitchFamily="34" charset="0"/>
              </a:rPr>
              <a:t>LSR</a:t>
            </a:r>
          </a:p>
        </p:txBody>
      </p:sp>
      <p:sp>
        <p:nvSpPr>
          <p:cNvPr id="19467" name="Text Box 11"/>
          <p:cNvSpPr txBox="1">
            <a:spLocks noChangeArrowheads="1"/>
          </p:cNvSpPr>
          <p:nvPr/>
        </p:nvSpPr>
        <p:spPr bwMode="auto">
          <a:xfrm>
            <a:off x="790209" y="2409301"/>
            <a:ext cx="1164776"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600" u="none" dirty="0" smtClean="0">
                <a:solidFill>
                  <a:schemeClr val="tx1"/>
                </a:solidFill>
                <a:latin typeface="Arial" panose="020B0604020202020204" pitchFamily="34" charset="0"/>
              </a:rPr>
              <a:t>出口</a:t>
            </a:r>
            <a:r>
              <a:rPr lang="en-US" altLang="zh-CN" sz="1600" u="none" dirty="0">
                <a:solidFill>
                  <a:schemeClr val="tx1"/>
                </a:solidFill>
                <a:latin typeface="Arial" panose="020B0604020202020204" pitchFamily="34" charset="0"/>
              </a:rPr>
              <a:t>E-LSR</a:t>
            </a:r>
          </a:p>
        </p:txBody>
      </p:sp>
      <p:sp>
        <p:nvSpPr>
          <p:cNvPr id="19468" name="Freeform 12"/>
          <p:cNvSpPr>
            <a:spLocks/>
          </p:cNvSpPr>
          <p:nvPr/>
        </p:nvSpPr>
        <p:spPr bwMode="auto">
          <a:xfrm>
            <a:off x="1758485" y="2249126"/>
            <a:ext cx="3715897" cy="1076657"/>
          </a:xfrm>
          <a:custGeom>
            <a:avLst/>
            <a:gdLst>
              <a:gd name="T0" fmla="*/ 0 w 3120"/>
              <a:gd name="T1" fmla="*/ 2147483647 h 904"/>
              <a:gd name="T2" fmla="*/ 2147483647 w 3120"/>
              <a:gd name="T3" fmla="*/ 2147483647 h 904"/>
              <a:gd name="T4" fmla="*/ 2147483647 w 3120"/>
              <a:gd name="T5" fmla="*/ 2147483647 h 904"/>
              <a:gd name="T6" fmla="*/ 2147483647 w 3120"/>
              <a:gd name="T7" fmla="*/ 2147483647 h 904"/>
              <a:gd name="T8" fmla="*/ 2147483647 w 3120"/>
              <a:gd name="T9" fmla="*/ 0 h 904"/>
              <a:gd name="T10" fmla="*/ 0 60000 65536"/>
              <a:gd name="T11" fmla="*/ 0 60000 65536"/>
              <a:gd name="T12" fmla="*/ 0 60000 65536"/>
              <a:gd name="T13" fmla="*/ 0 60000 65536"/>
              <a:gd name="T14" fmla="*/ 0 60000 65536"/>
              <a:gd name="T15" fmla="*/ 0 w 3120"/>
              <a:gd name="T16" fmla="*/ 0 h 904"/>
              <a:gd name="T17" fmla="*/ 3120 w 3120"/>
              <a:gd name="T18" fmla="*/ 904 h 904"/>
            </a:gdLst>
            <a:ahLst/>
            <a:cxnLst>
              <a:cxn ang="T10">
                <a:pos x="T0" y="T1"/>
              </a:cxn>
              <a:cxn ang="T11">
                <a:pos x="T2" y="T3"/>
              </a:cxn>
              <a:cxn ang="T12">
                <a:pos x="T4" y="T5"/>
              </a:cxn>
              <a:cxn ang="T13">
                <a:pos x="T6" y="T7"/>
              </a:cxn>
              <a:cxn ang="T14">
                <a:pos x="T8" y="T9"/>
              </a:cxn>
            </a:cxnLst>
            <a:rect l="T15" t="T16" r="T17" b="T18"/>
            <a:pathLst>
              <a:path w="3120" h="904">
                <a:moveTo>
                  <a:pt x="0" y="96"/>
                </a:moveTo>
                <a:cubicBezTo>
                  <a:pt x="364" y="324"/>
                  <a:pt x="728" y="552"/>
                  <a:pt x="960" y="672"/>
                </a:cubicBezTo>
                <a:cubicBezTo>
                  <a:pt x="1192" y="792"/>
                  <a:pt x="1256" y="800"/>
                  <a:pt x="1392" y="816"/>
                </a:cubicBezTo>
                <a:cubicBezTo>
                  <a:pt x="1528" y="832"/>
                  <a:pt x="1488" y="904"/>
                  <a:pt x="1776" y="768"/>
                </a:cubicBezTo>
                <a:cubicBezTo>
                  <a:pt x="2064" y="632"/>
                  <a:pt x="2592" y="316"/>
                  <a:pt x="3120" y="0"/>
                </a:cubicBezTo>
              </a:path>
            </a:pathLst>
          </a:custGeom>
          <a:noFill/>
          <a:ln w="38100">
            <a:solidFill>
              <a:schemeClr val="tx1"/>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lIns="61932" tIns="30966" rIns="61932" bIns="30966"/>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p>
        </p:txBody>
      </p:sp>
      <p:sp>
        <p:nvSpPr>
          <p:cNvPr id="19469" name="Text Box 13"/>
          <p:cNvSpPr txBox="1">
            <a:spLocks noChangeArrowheads="1"/>
          </p:cNvSpPr>
          <p:nvPr/>
        </p:nvSpPr>
        <p:spPr bwMode="auto">
          <a:xfrm>
            <a:off x="190179" y="1682345"/>
            <a:ext cx="1269970"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600" u="none" dirty="0">
                <a:solidFill>
                  <a:schemeClr val="tx1"/>
                </a:solidFill>
                <a:latin typeface="Arial" panose="020B0604020202020204" pitchFamily="34" charset="0"/>
              </a:rPr>
              <a:t>10.1.0.0/16</a:t>
            </a:r>
          </a:p>
        </p:txBody>
      </p:sp>
      <p:sp>
        <p:nvSpPr>
          <p:cNvPr id="19470" name="Line 14"/>
          <p:cNvSpPr>
            <a:spLocks noChangeShapeType="1"/>
          </p:cNvSpPr>
          <p:nvPr/>
        </p:nvSpPr>
        <p:spPr bwMode="auto">
          <a:xfrm>
            <a:off x="672300" y="2077623"/>
            <a:ext cx="457341"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u="none"/>
          </a:p>
        </p:txBody>
      </p:sp>
      <p:graphicFrame>
        <p:nvGraphicFramePr>
          <p:cNvPr id="59407" name="Group 15"/>
          <p:cNvGraphicFramePr>
            <a:graphicFrameLocks noGrp="1"/>
          </p:cNvGraphicFramePr>
          <p:nvPr>
            <p:extLst>
              <p:ext uri="{D42A27DB-BD31-4B8C-83A1-F6EECF244321}">
                <p14:modId xmlns:p14="http://schemas.microsoft.com/office/powerpoint/2010/main" xmlns="" val="1830391161"/>
              </p:ext>
            </p:extLst>
          </p:nvPr>
        </p:nvGraphicFramePr>
        <p:xfrm>
          <a:off x="1427922" y="3652664"/>
          <a:ext cx="4503801" cy="1175511"/>
        </p:xfrm>
        <a:graphic>
          <a:graphicData uri="http://schemas.openxmlformats.org/drawingml/2006/table">
            <a:tbl>
              <a:tblPr/>
              <a:tblGrid>
                <a:gridCol w="1224136">
                  <a:extLst>
                    <a:ext uri="{9D8B030D-6E8A-4147-A177-3AD203B41FA5}">
                      <a16:colId xmlns="" xmlns:a16="http://schemas.microsoft.com/office/drawing/2014/main" val="20000"/>
                    </a:ext>
                  </a:extLst>
                </a:gridCol>
                <a:gridCol w="1127854">
                  <a:extLst>
                    <a:ext uri="{9D8B030D-6E8A-4147-A177-3AD203B41FA5}">
                      <a16:colId xmlns="" xmlns:a16="http://schemas.microsoft.com/office/drawing/2014/main" val="20001"/>
                    </a:ext>
                  </a:extLst>
                </a:gridCol>
                <a:gridCol w="1164478">
                  <a:extLst>
                    <a:ext uri="{9D8B030D-6E8A-4147-A177-3AD203B41FA5}">
                      <a16:colId xmlns="" xmlns:a16="http://schemas.microsoft.com/office/drawing/2014/main" val="20002"/>
                    </a:ext>
                  </a:extLst>
                </a:gridCol>
                <a:gridCol w="987333">
                  <a:extLst>
                    <a:ext uri="{9D8B030D-6E8A-4147-A177-3AD203B41FA5}">
                      <a16:colId xmlns="" xmlns:a16="http://schemas.microsoft.com/office/drawing/2014/main" val="20003"/>
                    </a:ext>
                  </a:extLst>
                </a:gridCol>
              </a:tblGrid>
              <a:tr h="370399">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dirty="0" smtClean="0">
                          <a:ln>
                            <a:noFill/>
                          </a:ln>
                          <a:solidFill>
                            <a:srgbClr val="002060"/>
                          </a:solidFill>
                          <a:effectLst/>
                          <a:latin typeface="Times New Roman" panose="02020603050405020304" pitchFamily="18" charset="0"/>
                          <a:ea typeface="SimSun" panose="02010600030101010101" pitchFamily="2" charset="-122"/>
                        </a:rPr>
                        <a:t>输入端口</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dirty="0" smtClean="0">
                          <a:ln>
                            <a:noFill/>
                          </a:ln>
                          <a:solidFill>
                            <a:srgbClr val="C00000"/>
                          </a:solidFill>
                          <a:effectLst/>
                          <a:latin typeface="Times New Roman" panose="02020603050405020304" pitchFamily="18" charset="0"/>
                          <a:ea typeface="SimSun" panose="02010600030101010101" pitchFamily="2" charset="-122"/>
                        </a:rPr>
                        <a:t>输入标记</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输出端口</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dirty="0" smtClean="0">
                          <a:ln>
                            <a:noFill/>
                          </a:ln>
                          <a:solidFill>
                            <a:srgbClr val="C00000"/>
                          </a:solidFill>
                          <a:effectLst/>
                          <a:latin typeface="Times New Roman" panose="02020603050405020304" pitchFamily="18" charset="0"/>
                          <a:ea typeface="SimSun" panose="02010600030101010101" pitchFamily="2" charset="-122"/>
                        </a:rPr>
                        <a:t>输出标记</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75163">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1</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cap="none" normalizeH="0" baseline="0" dirty="0" smtClean="0">
                          <a:ln>
                            <a:noFill/>
                          </a:ln>
                          <a:solidFill>
                            <a:srgbClr val="C00000"/>
                          </a:solidFill>
                          <a:effectLst/>
                          <a:latin typeface="Times New Roman" panose="02020603050405020304" pitchFamily="18" charset="0"/>
                          <a:ea typeface="SimSun" panose="02010600030101010101" pitchFamily="2" charset="-122"/>
                        </a:rPr>
                        <a:t>5</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cap="none" normalizeH="0" baseline="0" dirty="0" smtClean="0">
                          <a:ln>
                            <a:noFill/>
                          </a:ln>
                          <a:solidFill>
                            <a:srgbClr val="002060"/>
                          </a:solidFill>
                          <a:effectLst/>
                          <a:latin typeface="Times New Roman" panose="02020603050405020304" pitchFamily="18" charset="0"/>
                          <a:ea typeface="SimSun" panose="02010600030101010101" pitchFamily="2" charset="-122"/>
                        </a:rPr>
                        <a:t>2</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cap="none" normalizeH="0" baseline="0" dirty="0" smtClean="0">
                          <a:ln>
                            <a:noFill/>
                          </a:ln>
                          <a:solidFill>
                            <a:srgbClr val="C00000"/>
                          </a:solidFill>
                          <a:effectLst/>
                          <a:latin typeface="Times New Roman" panose="02020603050405020304" pitchFamily="18" charset="0"/>
                          <a:ea typeface="SimSun" panose="02010600030101010101" pitchFamily="2" charset="-122"/>
                        </a:rPr>
                        <a:t>3</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29949">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3</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kern="1200" cap="none" normalizeH="0" baseline="0" dirty="0" smtClean="0">
                          <a:ln>
                            <a:noFill/>
                          </a:ln>
                          <a:solidFill>
                            <a:srgbClr val="002060"/>
                          </a:solidFill>
                          <a:effectLst/>
                          <a:latin typeface="Times New Roman" panose="02020603050405020304" pitchFamily="18" charset="0"/>
                          <a:ea typeface="SimSun" panose="02010600030101010101" pitchFamily="2" charset="-122"/>
                          <a:cs typeface="+mn-cs"/>
                        </a:rPr>
                        <a:t>15</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kern="1200" cap="none" normalizeH="0" baseline="0" smtClean="0">
                          <a:ln>
                            <a:noFill/>
                          </a:ln>
                          <a:solidFill>
                            <a:srgbClr val="002060"/>
                          </a:solidFill>
                          <a:effectLst/>
                          <a:latin typeface="Times New Roman" panose="02020603050405020304" pitchFamily="18" charset="0"/>
                          <a:ea typeface="SimSun" panose="02010600030101010101" pitchFamily="2" charset="-122"/>
                          <a:cs typeface="+mn-cs"/>
                        </a:rPr>
                        <a:t>2</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1" i="0" u="none" strike="noStrike" kern="1200" cap="none" normalizeH="0" baseline="0" dirty="0" smtClean="0">
                          <a:ln>
                            <a:noFill/>
                          </a:ln>
                          <a:solidFill>
                            <a:srgbClr val="002060"/>
                          </a:solidFill>
                          <a:effectLst/>
                          <a:latin typeface="Times New Roman" panose="02020603050405020304" pitchFamily="18" charset="0"/>
                          <a:ea typeface="SimSun" panose="02010600030101010101" pitchFamily="2" charset="-122"/>
                          <a:cs typeface="+mn-cs"/>
                        </a:rPr>
                        <a:t>23</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59429" name="AutoShape 37"/>
          <p:cNvSpPr>
            <a:spLocks noChangeArrowheads="1"/>
          </p:cNvSpPr>
          <p:nvPr/>
        </p:nvSpPr>
        <p:spPr bwMode="auto">
          <a:xfrm rot="1800000" flipH="1">
            <a:off x="1920460" y="2261036"/>
            <a:ext cx="1324384" cy="216761"/>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400" u="none" dirty="0">
                <a:solidFill>
                  <a:srgbClr val="FFFF00"/>
                </a:solidFill>
                <a:latin typeface="Helvetica" panose="020B0604020202020204" pitchFamily="34" charset="0"/>
              </a:rPr>
              <a:t>L=3</a:t>
            </a:r>
            <a:endParaRPr lang="en-GB" altLang="en-US" sz="1400" u="none" dirty="0">
              <a:solidFill>
                <a:srgbClr val="FFFF00"/>
              </a:solidFill>
              <a:latin typeface="Helvetica" panose="020B0604020202020204" pitchFamily="34" charset="0"/>
            </a:endParaRPr>
          </a:p>
        </p:txBody>
      </p:sp>
      <p:sp>
        <p:nvSpPr>
          <p:cNvPr id="19494" name="Line 38"/>
          <p:cNvSpPr>
            <a:spLocks noChangeShapeType="1"/>
          </p:cNvSpPr>
          <p:nvPr/>
        </p:nvSpPr>
        <p:spPr bwMode="auto">
          <a:xfrm flipH="1">
            <a:off x="1529815" y="1784639"/>
            <a:ext cx="285838" cy="22867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u="none"/>
          </a:p>
        </p:txBody>
      </p:sp>
    </p:spTree>
    <p:extLst>
      <p:ext uri="{BB962C8B-B14F-4D97-AF65-F5344CB8AC3E}">
        <p14:creationId xmlns:p14="http://schemas.microsoft.com/office/powerpoint/2010/main" xmlns="" val="1745079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autoUpdateAnimBg="0"/>
      <p:bldP spid="59429"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483574" y="628328"/>
            <a:ext cx="5831099" cy="857515"/>
          </a:xfrm>
        </p:spPr>
        <p:txBody>
          <a:bodyPr/>
          <a:lstStyle/>
          <a:p>
            <a:pPr algn="l" defTabSz="687174">
              <a:defRPr/>
            </a:pPr>
            <a:r>
              <a:rPr lang="en-US"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交换操作：</a:t>
            </a:r>
            <a:r>
              <a:rPr lang="en-US" sz="2400" dirty="0">
                <a:solidFill>
                  <a:srgbClr val="007D7A"/>
                </a:solidFill>
                <a:latin typeface="Times New Roman" pitchFamily="18" charset="0"/>
                <a:ea typeface="微软雅黑" pitchFamily="34" charset="-122"/>
                <a:cs typeface="Times New Roman" pitchFamily="18" charset="0"/>
              </a:rPr>
              <a:t>POP</a:t>
            </a:r>
          </a:p>
        </p:txBody>
      </p:sp>
      <p:sp>
        <p:nvSpPr>
          <p:cNvPr id="20486" name="Line 3"/>
          <p:cNvSpPr>
            <a:spLocks noChangeShapeType="1"/>
          </p:cNvSpPr>
          <p:nvPr/>
        </p:nvSpPr>
        <p:spPr bwMode="auto">
          <a:xfrm>
            <a:off x="1831779" y="3334717"/>
            <a:ext cx="1464921"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u="none"/>
          </a:p>
        </p:txBody>
      </p:sp>
      <p:sp>
        <p:nvSpPr>
          <p:cNvPr id="20487" name="Line 4"/>
          <p:cNvSpPr>
            <a:spLocks noChangeShapeType="1"/>
          </p:cNvSpPr>
          <p:nvPr/>
        </p:nvSpPr>
        <p:spPr bwMode="auto">
          <a:xfrm flipV="1">
            <a:off x="3863612" y="3334717"/>
            <a:ext cx="1560200" cy="86823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u="none"/>
          </a:p>
        </p:txBody>
      </p:sp>
      <p:graphicFrame>
        <p:nvGraphicFramePr>
          <p:cNvPr id="20482" name="Object 5"/>
          <p:cNvGraphicFramePr>
            <a:graphicFrameLocks noChangeAspect="1"/>
          </p:cNvGraphicFramePr>
          <p:nvPr>
            <p:extLst>
              <p:ext uri="{D42A27DB-BD31-4B8C-83A1-F6EECF244321}">
                <p14:modId xmlns:p14="http://schemas.microsoft.com/office/powerpoint/2010/main" xmlns="" val="1264881991"/>
              </p:ext>
            </p:extLst>
          </p:nvPr>
        </p:nvGraphicFramePr>
        <p:xfrm>
          <a:off x="1169586" y="3006002"/>
          <a:ext cx="686012" cy="552621"/>
        </p:xfrm>
        <a:graphic>
          <a:graphicData uri="http://schemas.openxmlformats.org/presentationml/2006/ole">
            <p:oleObj spid="_x0000_s10284" r:id="rId4" imgW="507111" imgH="407619" progId="">
              <p:embed/>
            </p:oleObj>
          </a:graphicData>
        </a:graphic>
      </p:graphicFrame>
      <p:graphicFrame>
        <p:nvGraphicFramePr>
          <p:cNvPr id="20483" name="Object 6"/>
          <p:cNvGraphicFramePr>
            <a:graphicFrameLocks noChangeAspect="1"/>
          </p:cNvGraphicFramePr>
          <p:nvPr>
            <p:extLst>
              <p:ext uri="{D42A27DB-BD31-4B8C-83A1-F6EECF244321}">
                <p14:modId xmlns:p14="http://schemas.microsoft.com/office/powerpoint/2010/main" xmlns="" val="1664054074"/>
              </p:ext>
            </p:extLst>
          </p:nvPr>
        </p:nvGraphicFramePr>
        <p:xfrm>
          <a:off x="3227621" y="3863517"/>
          <a:ext cx="686012" cy="552621"/>
        </p:xfrm>
        <a:graphic>
          <a:graphicData uri="http://schemas.openxmlformats.org/presentationml/2006/ole">
            <p:oleObj spid="_x0000_s10285" r:id="rId5" imgW="507111" imgH="407619" progId="">
              <p:embed/>
            </p:oleObj>
          </a:graphicData>
        </a:graphic>
      </p:graphicFrame>
      <p:graphicFrame>
        <p:nvGraphicFramePr>
          <p:cNvPr id="20484" name="Object 7"/>
          <p:cNvGraphicFramePr>
            <a:graphicFrameLocks noChangeAspect="1"/>
          </p:cNvGraphicFramePr>
          <p:nvPr>
            <p:extLst>
              <p:ext uri="{D42A27DB-BD31-4B8C-83A1-F6EECF244321}">
                <p14:modId xmlns:p14="http://schemas.microsoft.com/office/powerpoint/2010/main" xmlns="" val="531585784"/>
              </p:ext>
            </p:extLst>
          </p:nvPr>
        </p:nvGraphicFramePr>
        <p:xfrm>
          <a:off x="5285656" y="2929779"/>
          <a:ext cx="686012" cy="552621"/>
        </p:xfrm>
        <a:graphic>
          <a:graphicData uri="http://schemas.openxmlformats.org/presentationml/2006/ole">
            <p:oleObj spid="_x0000_s10286" r:id="rId6" imgW="507111" imgH="407619" progId="">
              <p:embed/>
            </p:oleObj>
          </a:graphicData>
        </a:graphic>
      </p:graphicFrame>
      <p:sp>
        <p:nvSpPr>
          <p:cNvPr id="20488" name="Text Box 8"/>
          <p:cNvSpPr txBox="1">
            <a:spLocks noChangeArrowheads="1"/>
          </p:cNvSpPr>
          <p:nvPr/>
        </p:nvSpPr>
        <p:spPr bwMode="auto">
          <a:xfrm>
            <a:off x="5514326" y="3439524"/>
            <a:ext cx="1108827" cy="481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600" u="none" dirty="0" smtClean="0">
                <a:solidFill>
                  <a:schemeClr val="tx1"/>
                </a:solidFill>
                <a:latin typeface="Arial" panose="020B0604020202020204" pitchFamily="34" charset="0"/>
              </a:rPr>
              <a:t>入口</a:t>
            </a:r>
            <a:r>
              <a:rPr lang="en-US" altLang="zh-CN" sz="1600" u="none" dirty="0">
                <a:solidFill>
                  <a:schemeClr val="tx1"/>
                </a:solidFill>
                <a:latin typeface="Arial" panose="020B0604020202020204" pitchFamily="34" charset="0"/>
              </a:rPr>
              <a:t>E-LSR</a:t>
            </a:r>
          </a:p>
          <a:p>
            <a:pPr algn="ctr" eaLnBrk="1" hangingPunct="1">
              <a:lnSpc>
                <a:spcPct val="85000"/>
              </a:lnSpc>
              <a:spcBef>
                <a:spcPct val="0"/>
              </a:spcBef>
              <a:buClr>
                <a:schemeClr val="accent1"/>
              </a:buClr>
              <a:buSzTx/>
            </a:pPr>
            <a:endParaRPr lang="en-US" altLang="zh-CN" sz="1600" u="none" dirty="0">
              <a:solidFill>
                <a:schemeClr val="tx1"/>
              </a:solidFill>
              <a:latin typeface="Arial" panose="020B0604020202020204" pitchFamily="34" charset="0"/>
            </a:endParaRPr>
          </a:p>
        </p:txBody>
      </p:sp>
      <p:sp>
        <p:nvSpPr>
          <p:cNvPr id="20489" name="Text Box 9"/>
          <p:cNvSpPr txBox="1">
            <a:spLocks noChangeArrowheads="1"/>
          </p:cNvSpPr>
          <p:nvPr/>
        </p:nvSpPr>
        <p:spPr bwMode="auto">
          <a:xfrm>
            <a:off x="3399124" y="4411374"/>
            <a:ext cx="514509"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600" u="none">
                <a:solidFill>
                  <a:schemeClr val="tx1"/>
                </a:solidFill>
                <a:latin typeface="Arial" panose="020B0604020202020204" pitchFamily="34" charset="0"/>
              </a:rPr>
              <a:t>LSR</a:t>
            </a:r>
          </a:p>
        </p:txBody>
      </p:sp>
      <p:sp>
        <p:nvSpPr>
          <p:cNvPr id="20490" name="Text Box 10"/>
          <p:cNvSpPr txBox="1">
            <a:spLocks noChangeArrowheads="1"/>
          </p:cNvSpPr>
          <p:nvPr/>
        </p:nvSpPr>
        <p:spPr bwMode="auto">
          <a:xfrm>
            <a:off x="827584" y="3553860"/>
            <a:ext cx="1120910" cy="481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buClr>
                <a:schemeClr val="accent1"/>
              </a:buClr>
            </a:pPr>
            <a:r>
              <a:rPr lang="zh-CN" altLang="en-US" sz="1600" u="none" dirty="0" smtClean="0">
                <a:solidFill>
                  <a:schemeClr val="tx1"/>
                </a:solidFill>
                <a:latin typeface="Arial" panose="020B0604020202020204" pitchFamily="34" charset="0"/>
              </a:rPr>
              <a:t>出口</a:t>
            </a:r>
            <a:r>
              <a:rPr lang="en-US" altLang="zh-CN" sz="1600" u="none" dirty="0">
                <a:solidFill>
                  <a:schemeClr val="tx1"/>
                </a:solidFill>
                <a:latin typeface="Arial" panose="020B0604020202020204" pitchFamily="34" charset="0"/>
              </a:rPr>
              <a:t>E-LSR</a:t>
            </a:r>
          </a:p>
          <a:p>
            <a:pPr algn="ctr" eaLnBrk="1" hangingPunct="1">
              <a:lnSpc>
                <a:spcPct val="85000"/>
              </a:lnSpc>
              <a:spcBef>
                <a:spcPct val="0"/>
              </a:spcBef>
              <a:buClr>
                <a:schemeClr val="accent1"/>
              </a:buClr>
              <a:buSzTx/>
            </a:pPr>
            <a:endParaRPr lang="en-US" altLang="zh-CN" sz="1600" u="none" dirty="0">
              <a:solidFill>
                <a:schemeClr val="tx1"/>
              </a:solidFill>
              <a:latin typeface="Arial" panose="020B0604020202020204" pitchFamily="34" charset="0"/>
            </a:endParaRPr>
          </a:p>
        </p:txBody>
      </p:sp>
      <p:sp>
        <p:nvSpPr>
          <p:cNvPr id="20491" name="Freeform 11"/>
          <p:cNvSpPr>
            <a:spLocks/>
          </p:cNvSpPr>
          <p:nvPr/>
        </p:nvSpPr>
        <p:spPr bwMode="auto">
          <a:xfrm>
            <a:off x="1798430" y="3389502"/>
            <a:ext cx="3715897" cy="1076657"/>
          </a:xfrm>
          <a:custGeom>
            <a:avLst/>
            <a:gdLst>
              <a:gd name="T0" fmla="*/ 0 w 3120"/>
              <a:gd name="T1" fmla="*/ 2147483647 h 904"/>
              <a:gd name="T2" fmla="*/ 2147483647 w 3120"/>
              <a:gd name="T3" fmla="*/ 2147483647 h 904"/>
              <a:gd name="T4" fmla="*/ 2147483647 w 3120"/>
              <a:gd name="T5" fmla="*/ 2147483647 h 904"/>
              <a:gd name="T6" fmla="*/ 2147483647 w 3120"/>
              <a:gd name="T7" fmla="*/ 2147483647 h 904"/>
              <a:gd name="T8" fmla="*/ 2147483647 w 3120"/>
              <a:gd name="T9" fmla="*/ 0 h 904"/>
              <a:gd name="T10" fmla="*/ 0 60000 65536"/>
              <a:gd name="T11" fmla="*/ 0 60000 65536"/>
              <a:gd name="T12" fmla="*/ 0 60000 65536"/>
              <a:gd name="T13" fmla="*/ 0 60000 65536"/>
              <a:gd name="T14" fmla="*/ 0 60000 65536"/>
              <a:gd name="T15" fmla="*/ 0 w 3120"/>
              <a:gd name="T16" fmla="*/ 0 h 904"/>
              <a:gd name="T17" fmla="*/ 3120 w 3120"/>
              <a:gd name="T18" fmla="*/ 904 h 904"/>
            </a:gdLst>
            <a:ahLst/>
            <a:cxnLst>
              <a:cxn ang="T10">
                <a:pos x="T0" y="T1"/>
              </a:cxn>
              <a:cxn ang="T11">
                <a:pos x="T2" y="T3"/>
              </a:cxn>
              <a:cxn ang="T12">
                <a:pos x="T4" y="T5"/>
              </a:cxn>
              <a:cxn ang="T13">
                <a:pos x="T6" y="T7"/>
              </a:cxn>
              <a:cxn ang="T14">
                <a:pos x="T8" y="T9"/>
              </a:cxn>
            </a:cxnLst>
            <a:rect l="T15" t="T16" r="T17" b="T18"/>
            <a:pathLst>
              <a:path w="3120" h="904">
                <a:moveTo>
                  <a:pt x="0" y="96"/>
                </a:moveTo>
                <a:cubicBezTo>
                  <a:pt x="364" y="324"/>
                  <a:pt x="728" y="552"/>
                  <a:pt x="960" y="672"/>
                </a:cubicBezTo>
                <a:cubicBezTo>
                  <a:pt x="1192" y="792"/>
                  <a:pt x="1256" y="800"/>
                  <a:pt x="1392" y="816"/>
                </a:cubicBezTo>
                <a:cubicBezTo>
                  <a:pt x="1528" y="832"/>
                  <a:pt x="1488" y="904"/>
                  <a:pt x="1776" y="768"/>
                </a:cubicBezTo>
                <a:cubicBezTo>
                  <a:pt x="2064" y="632"/>
                  <a:pt x="2592" y="316"/>
                  <a:pt x="3120" y="0"/>
                </a:cubicBezTo>
              </a:path>
            </a:pathLst>
          </a:custGeom>
          <a:noFill/>
          <a:ln w="38100">
            <a:solidFill>
              <a:schemeClr val="tx1"/>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lIns="61932" tIns="30966" rIns="61932" bIns="30966"/>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2800" u="none"/>
          </a:p>
        </p:txBody>
      </p:sp>
      <p:sp>
        <p:nvSpPr>
          <p:cNvPr id="20492" name="Text Box 12"/>
          <p:cNvSpPr txBox="1">
            <a:spLocks noChangeArrowheads="1"/>
          </p:cNvSpPr>
          <p:nvPr/>
        </p:nvSpPr>
        <p:spPr bwMode="auto">
          <a:xfrm>
            <a:off x="251520" y="2925016"/>
            <a:ext cx="1089570"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30966" rIns="61932" bIns="30966">
            <a:spAutoFit/>
          </a:bodyPr>
          <a:lstStyle>
            <a:lvl1pPr marL="222250" indent="-222250" defTabSz="915988"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defTabSz="915988"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defTabSz="915988"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defTabSz="915988"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defTabSz="915988"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defTabSz="915988"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eaLnBrk="1" hangingPunct="1">
              <a:lnSpc>
                <a:spcPct val="85000"/>
              </a:lnSpc>
              <a:spcBef>
                <a:spcPct val="0"/>
              </a:spcBef>
              <a:buClr>
                <a:schemeClr val="accent1"/>
              </a:buClr>
              <a:buSzTx/>
            </a:pPr>
            <a:r>
              <a:rPr lang="en-US" altLang="zh-CN" sz="1600" u="none" dirty="0">
                <a:solidFill>
                  <a:schemeClr val="tx1"/>
                </a:solidFill>
                <a:latin typeface="Arial" panose="020B0604020202020204" pitchFamily="34" charset="0"/>
              </a:rPr>
              <a:t>10.1.0.0/16</a:t>
            </a:r>
          </a:p>
        </p:txBody>
      </p:sp>
      <p:sp>
        <p:nvSpPr>
          <p:cNvPr id="20493" name="Line 13"/>
          <p:cNvSpPr>
            <a:spLocks noChangeShapeType="1"/>
          </p:cNvSpPr>
          <p:nvPr/>
        </p:nvSpPr>
        <p:spPr bwMode="auto">
          <a:xfrm>
            <a:off x="712245" y="3217999"/>
            <a:ext cx="457341"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u="none"/>
          </a:p>
        </p:txBody>
      </p:sp>
      <p:graphicFrame>
        <p:nvGraphicFramePr>
          <p:cNvPr id="60430" name="Group 14"/>
          <p:cNvGraphicFramePr>
            <a:graphicFrameLocks noGrp="1"/>
          </p:cNvGraphicFramePr>
          <p:nvPr>
            <p:extLst>
              <p:ext uri="{D42A27DB-BD31-4B8C-83A1-F6EECF244321}">
                <p14:modId xmlns:p14="http://schemas.microsoft.com/office/powerpoint/2010/main" xmlns="" val="3633615811"/>
              </p:ext>
            </p:extLst>
          </p:nvPr>
        </p:nvGraphicFramePr>
        <p:xfrm>
          <a:off x="1031904" y="1506329"/>
          <a:ext cx="4753251" cy="998052"/>
        </p:xfrm>
        <a:graphic>
          <a:graphicData uri="http://schemas.openxmlformats.org/drawingml/2006/table">
            <a:tbl>
              <a:tblPr/>
              <a:tblGrid>
                <a:gridCol w="1069511">
                  <a:extLst>
                    <a:ext uri="{9D8B030D-6E8A-4147-A177-3AD203B41FA5}">
                      <a16:colId xmlns="" xmlns:a16="http://schemas.microsoft.com/office/drawing/2014/main" val="20000"/>
                    </a:ext>
                  </a:extLst>
                </a:gridCol>
                <a:gridCol w="1368450">
                  <a:extLst>
                    <a:ext uri="{9D8B030D-6E8A-4147-A177-3AD203B41FA5}">
                      <a16:colId xmlns="" xmlns:a16="http://schemas.microsoft.com/office/drawing/2014/main" val="20001"/>
                    </a:ext>
                  </a:extLst>
                </a:gridCol>
                <a:gridCol w="1157645">
                  <a:extLst>
                    <a:ext uri="{9D8B030D-6E8A-4147-A177-3AD203B41FA5}">
                      <a16:colId xmlns="" xmlns:a16="http://schemas.microsoft.com/office/drawing/2014/main" val="20002"/>
                    </a:ext>
                  </a:extLst>
                </a:gridCol>
                <a:gridCol w="1157645">
                  <a:extLst>
                    <a:ext uri="{9D8B030D-6E8A-4147-A177-3AD203B41FA5}">
                      <a16:colId xmlns="" xmlns:a16="http://schemas.microsoft.com/office/drawing/2014/main" val="20003"/>
                    </a:ext>
                  </a:extLst>
                </a:gridCol>
              </a:tblGrid>
              <a:tr h="312040">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dirty="0" smtClean="0">
                          <a:ln>
                            <a:noFill/>
                          </a:ln>
                          <a:solidFill>
                            <a:srgbClr val="002060"/>
                          </a:solidFill>
                          <a:effectLst/>
                          <a:latin typeface="Times New Roman" panose="02020603050405020304" pitchFamily="18" charset="0"/>
                          <a:ea typeface="SimSun" panose="02010600030101010101" pitchFamily="2" charset="-122"/>
                        </a:rPr>
                        <a:t>输入端口</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smtClean="0">
                          <a:ln>
                            <a:noFill/>
                          </a:ln>
                          <a:solidFill>
                            <a:srgbClr val="C00000"/>
                          </a:solidFill>
                          <a:effectLst/>
                          <a:latin typeface="Times New Roman" panose="02020603050405020304" pitchFamily="18" charset="0"/>
                          <a:ea typeface="SimSun" panose="02010600030101010101" pitchFamily="2" charset="-122"/>
                        </a:rPr>
                        <a:t>输入标记</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输出端口</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zh-CN" sz="1600" b="1" i="0" u="none" strike="noStrike" cap="none" normalizeH="0" baseline="0" smtClean="0">
                          <a:ln>
                            <a:noFill/>
                          </a:ln>
                          <a:solidFill>
                            <a:srgbClr val="C00000"/>
                          </a:solidFill>
                          <a:effectLst/>
                          <a:latin typeface="Times New Roman" panose="02020603050405020304" pitchFamily="18" charset="0"/>
                          <a:ea typeface="SimSun" panose="02010600030101010101" pitchFamily="2" charset="-122"/>
                        </a:rPr>
                        <a:t>输出标记</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15613">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2</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cap="none" normalizeH="0" baseline="0" smtClean="0">
                          <a:ln>
                            <a:noFill/>
                          </a:ln>
                          <a:solidFill>
                            <a:srgbClr val="C00000"/>
                          </a:solidFill>
                          <a:effectLst/>
                          <a:latin typeface="Times New Roman" panose="02020603050405020304" pitchFamily="18" charset="0"/>
                          <a:ea typeface="SimSun" panose="02010600030101010101" pitchFamily="2" charset="-122"/>
                        </a:rPr>
                        <a:t>3</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1</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cap="none" normalizeH="0" baseline="0" smtClean="0">
                          <a:ln>
                            <a:noFill/>
                          </a:ln>
                          <a:solidFill>
                            <a:srgbClr val="C00000"/>
                          </a:solidFill>
                          <a:effectLst/>
                          <a:latin typeface="Times New Roman" panose="02020603050405020304" pitchFamily="18" charset="0"/>
                          <a:ea typeface="SimSun" panose="02010600030101010101" pitchFamily="2" charset="-122"/>
                        </a:rPr>
                        <a:t>0(POP)</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70399">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cap="none" normalizeH="0" baseline="0" smtClean="0">
                          <a:ln>
                            <a:noFill/>
                          </a:ln>
                          <a:solidFill>
                            <a:srgbClr val="002060"/>
                          </a:solidFill>
                          <a:effectLst/>
                          <a:latin typeface="Times New Roman" panose="02020603050405020304" pitchFamily="18" charset="0"/>
                          <a:ea typeface="SimSun" panose="02010600030101010101" pitchFamily="2" charset="-122"/>
                        </a:rPr>
                        <a:t>3</a:t>
                      </a:r>
                    </a:p>
                  </a:txBody>
                  <a:tcPr marL="61932" marR="61932" marT="30966" marB="3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kern="1200" cap="none" normalizeH="0" baseline="0" dirty="0" smtClean="0">
                          <a:ln>
                            <a:noFill/>
                          </a:ln>
                          <a:solidFill>
                            <a:srgbClr val="002060"/>
                          </a:solidFill>
                          <a:effectLst/>
                          <a:latin typeface="Times New Roman" panose="02020603050405020304" pitchFamily="18" charset="0"/>
                          <a:ea typeface="SimSun" panose="02010600030101010101" pitchFamily="2" charset="-122"/>
                          <a:cs typeface="+mn-cs"/>
                        </a:rPr>
                        <a:t>23</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kern="1200" cap="none" normalizeH="0" baseline="0" dirty="0" smtClean="0">
                          <a:ln>
                            <a:noFill/>
                          </a:ln>
                          <a:solidFill>
                            <a:srgbClr val="002060"/>
                          </a:solidFill>
                          <a:effectLst/>
                          <a:latin typeface="Times New Roman" panose="02020603050405020304" pitchFamily="18" charset="0"/>
                          <a:ea typeface="SimSun" panose="02010600030101010101" pitchFamily="2" charset="-122"/>
                          <a:cs typeface="+mn-cs"/>
                        </a:rPr>
                        <a:t>4</a:t>
                      </a:r>
                    </a:p>
                  </a:txBody>
                  <a:tcPr marL="61932" marR="61932" marT="30966" marB="3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buClr>
                          <a:srgbClr val="CCFFFF"/>
                        </a:buClr>
                        <a:buSzPct val="115000"/>
                        <a:buFont typeface="Webdings" panose="05030102010509060703" pitchFamily="18" charset="2"/>
                        <a:defRPr sz="3600" u="sng">
                          <a:solidFill>
                            <a:srgbClr val="FFCCFF"/>
                          </a:solidFill>
                          <a:latin typeface="Times New Roman" panose="02020603050405020304" pitchFamily="18" charset="0"/>
                          <a:ea typeface="SimSun" panose="02010600030101010101" pitchFamily="2" charset="-122"/>
                        </a:defRPr>
                      </a:lvl2pPr>
                      <a:lvl3pPr marL="1143000" indent="-228600" eaLnBrk="0" hangingPunct="0">
                        <a:buClr>
                          <a:srgbClr val="FFFFCC"/>
                        </a:buClr>
                        <a:buSzPct val="115000"/>
                        <a:buFont typeface="Webdings" panose="05030102010509060703" pitchFamily="18" charset="2"/>
                        <a:defRPr sz="3600" i="1">
                          <a:solidFill>
                            <a:srgbClr val="CCFFCC"/>
                          </a:solidFill>
                          <a:latin typeface="Times New Roman" panose="02020603050405020304" pitchFamily="18" charset="0"/>
                          <a:ea typeface="SimSun" panose="02010600030101010101" pitchFamily="2" charset="-122"/>
                        </a:defRPr>
                      </a:lvl3pPr>
                      <a:lvl4pPr marL="1600200" indent="-228600" eaLnBrk="0" hangingPunct="0">
                        <a:buClr>
                          <a:srgbClr val="FFFFFF"/>
                        </a:buClr>
                        <a:buSzPct val="115000"/>
                        <a:buFont typeface="Webdings" panose="05030102010509060703" pitchFamily="18" charset="2"/>
                        <a:defRPr sz="3200">
                          <a:solidFill>
                            <a:srgbClr val="CCECFF"/>
                          </a:solidFill>
                          <a:latin typeface="Times New Roman" panose="02020603050405020304" pitchFamily="18" charset="0"/>
                          <a:ea typeface="SimSun" panose="02010600030101010101" pitchFamily="2" charset="-122"/>
                        </a:defRPr>
                      </a:lvl4pPr>
                      <a:lvl5pPr marL="2057400" indent="-228600" eaLnBrk="0" hangingPunct="0">
                        <a:buClr>
                          <a:srgbClr val="99FFCC"/>
                        </a:buClr>
                        <a:buSzPct val="115000"/>
                        <a:defRPr sz="2800">
                          <a:solidFill>
                            <a:srgbClr val="FFCCCC"/>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99FFCC"/>
                        </a:buClr>
                        <a:buSzPct val="115000"/>
                        <a:buFont typeface="Wingdings" panose="05000000000000000000" pitchFamily="2" charset="2"/>
                        <a:defRPr sz="2800">
                          <a:solidFill>
                            <a:srgbClr val="FFCCCC"/>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FFFF00"/>
                        </a:buClr>
                        <a:buSzPct val="80000"/>
                        <a:buFont typeface="Wingdings" panose="05000000000000000000" pitchFamily="2" charset="2"/>
                        <a:buNone/>
                        <a:tabLst/>
                      </a:pPr>
                      <a:r>
                        <a:rPr kumimoji="0" lang="en-US" altLang="zh-CN" sz="1600" b="0" i="0" u="none" strike="noStrike" kern="1200" cap="none" normalizeH="0" baseline="0" dirty="0" smtClean="0">
                          <a:ln>
                            <a:noFill/>
                          </a:ln>
                          <a:solidFill>
                            <a:srgbClr val="002060"/>
                          </a:solidFill>
                          <a:effectLst/>
                          <a:latin typeface="Times New Roman" panose="02020603050405020304" pitchFamily="18" charset="0"/>
                          <a:ea typeface="SimSun" panose="02010600030101010101" pitchFamily="2" charset="-122"/>
                          <a:cs typeface="+mn-cs"/>
                        </a:rPr>
                        <a:t>12</a:t>
                      </a:r>
                    </a:p>
                  </a:txBody>
                  <a:tcPr marL="61932" marR="61932" marT="30966" marB="3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60452" name="AutoShape 36"/>
          <p:cNvSpPr>
            <a:spLocks noChangeArrowheads="1"/>
          </p:cNvSpPr>
          <p:nvPr/>
        </p:nvSpPr>
        <p:spPr bwMode="auto">
          <a:xfrm rot="1800000" flipH="1">
            <a:off x="1960405" y="3401412"/>
            <a:ext cx="1324384" cy="216761"/>
          </a:xfrm>
          <a:prstGeom prst="homePlate">
            <a:avLst>
              <a:gd name="adj" fmla="val 8203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400" u="none">
                <a:solidFill>
                  <a:srgbClr val="FFFF00"/>
                </a:solidFill>
                <a:latin typeface="Helvetica" panose="020B0604020202020204" pitchFamily="34" charset="0"/>
              </a:rPr>
              <a:t>L=3</a:t>
            </a:r>
            <a:endParaRPr lang="en-GB" altLang="en-US" sz="1400" u="none">
              <a:solidFill>
                <a:srgbClr val="FFFF00"/>
              </a:solidFill>
              <a:latin typeface="Helvetica" panose="020B0604020202020204" pitchFamily="34" charset="0"/>
            </a:endParaRPr>
          </a:p>
        </p:txBody>
      </p:sp>
      <p:sp>
        <p:nvSpPr>
          <p:cNvPr id="20517" name="Line 37"/>
          <p:cNvSpPr>
            <a:spLocks noChangeShapeType="1"/>
          </p:cNvSpPr>
          <p:nvPr/>
        </p:nvSpPr>
        <p:spPr bwMode="auto">
          <a:xfrm flipH="1">
            <a:off x="1626928" y="2932161"/>
            <a:ext cx="285838" cy="22867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u="none"/>
          </a:p>
        </p:txBody>
      </p:sp>
      <p:sp>
        <p:nvSpPr>
          <p:cNvPr id="60454" name="AutoShape 38"/>
          <p:cNvSpPr>
            <a:spLocks noChangeArrowheads="1"/>
          </p:cNvSpPr>
          <p:nvPr/>
        </p:nvSpPr>
        <p:spPr bwMode="auto">
          <a:xfrm flipH="1">
            <a:off x="597910" y="2646323"/>
            <a:ext cx="800347" cy="228671"/>
          </a:xfrm>
          <a:prstGeom prst="homePlate">
            <a:avLst>
              <a:gd name="adj" fmla="val 46991"/>
            </a:avLst>
          </a:prstGeom>
          <a:solidFill>
            <a:schemeClr val="accent1"/>
          </a:solidFill>
          <a:ln w="19050">
            <a:solidFill>
              <a:schemeClr val="tx1"/>
            </a:solidFill>
            <a:miter lim="800000"/>
            <a:headEnd/>
            <a:tailEnd/>
          </a:ln>
        </p:spPr>
        <p:txBody>
          <a:bodyPr wrap="none"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0"/>
              </a:spcBef>
              <a:buClrTx/>
              <a:buSzTx/>
              <a:buFontTx/>
              <a:buNone/>
            </a:pPr>
            <a:r>
              <a:rPr lang="sl-SI" altLang="en-US" sz="1400" u="none" dirty="0">
                <a:solidFill>
                  <a:srgbClr val="FFFF00"/>
                </a:solidFill>
                <a:latin typeface="Helvetica" panose="020B0604020202020204" pitchFamily="34" charset="0"/>
              </a:rPr>
              <a:t>10.1.1.1</a:t>
            </a:r>
            <a:endParaRPr lang="en-GB" altLang="en-US" sz="1400" u="none" dirty="0">
              <a:solidFill>
                <a:srgbClr val="FFFF00"/>
              </a:solidFill>
              <a:latin typeface="Helvetica" panose="020B0604020202020204" pitchFamily="34" charset="0"/>
            </a:endParaRPr>
          </a:p>
        </p:txBody>
      </p:sp>
    </p:spTree>
    <p:extLst>
      <p:ext uri="{BB962C8B-B14F-4D97-AF65-F5344CB8AC3E}">
        <p14:creationId xmlns:p14="http://schemas.microsoft.com/office/powerpoint/2010/main" xmlns="" val="1355688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animBg="1" autoUpdateAnimBg="0"/>
      <p:bldP spid="6045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4294967295"/>
          </p:nvPr>
        </p:nvSpPr>
        <p:spPr>
          <a:xfrm>
            <a:off x="395536" y="844352"/>
            <a:ext cx="7632848" cy="3544394"/>
          </a:xfrm>
        </p:spPr>
        <p:txBody>
          <a:bodyPr/>
          <a:lstStyle/>
          <a:p>
            <a:pPr marL="0" indent="0" defTabSz="687174">
              <a:spcBef>
                <a:spcPct val="0"/>
              </a:spcBef>
              <a:buNone/>
              <a:defRPr/>
            </a:pPr>
            <a:r>
              <a:rPr lang="zh-CN" altLang="en-US" b="1" dirty="0">
                <a:solidFill>
                  <a:srgbClr val="007D7A"/>
                </a:solidFill>
                <a:latin typeface="Times New Roman" pitchFamily="18" charset="0"/>
                <a:ea typeface="微软雅黑" pitchFamily="34" charset="-122"/>
                <a:cs typeface="Times New Roman" pitchFamily="18" charset="0"/>
              </a:rPr>
              <a:t>有关标记分配有几个比较形象的记忆口诀</a:t>
            </a:r>
            <a:r>
              <a:rPr lang="zh-CN" altLang="en-US" b="1" dirty="0" smtClean="0">
                <a:solidFill>
                  <a:srgbClr val="007D7A"/>
                </a:solidFill>
                <a:latin typeface="Times New Roman" pitchFamily="18" charset="0"/>
                <a:ea typeface="微软雅黑" pitchFamily="34" charset="-122"/>
                <a:cs typeface="Times New Roman" pitchFamily="18" charset="0"/>
              </a:rPr>
              <a:t>：</a:t>
            </a:r>
            <a:endParaRPr lang="en-US" altLang="zh-CN" b="1" dirty="0" smtClean="0">
              <a:solidFill>
                <a:srgbClr val="007D7A"/>
              </a:solidFill>
              <a:latin typeface="Times New Roman" pitchFamily="18" charset="0"/>
              <a:ea typeface="微软雅黑" pitchFamily="34" charset="-122"/>
              <a:cs typeface="Times New Roman" pitchFamily="18" charset="0"/>
            </a:endParaRPr>
          </a:p>
          <a:p>
            <a:pPr marL="0" indent="0" defTabSz="687174">
              <a:spcBef>
                <a:spcPct val="0"/>
              </a:spcBef>
              <a:buNone/>
              <a:defRPr/>
            </a:pPr>
            <a:endParaRPr lang="zh-CN" altLang="en-US" sz="1400" b="1" dirty="0">
              <a:solidFill>
                <a:srgbClr val="007D7A"/>
              </a:solidFill>
              <a:latin typeface="Times New Roman" pitchFamily="18" charset="0"/>
              <a:ea typeface="微软雅黑" pitchFamily="34" charset="-122"/>
              <a:cs typeface="Times New Roman" pitchFamily="18" charset="0"/>
            </a:endParaRPr>
          </a:p>
          <a:p>
            <a:pPr marL="358775" lvl="1" indent="-268288" eaLnBrk="1" hangingPunct="1">
              <a:lnSpc>
                <a:spcPct val="150000"/>
              </a:lnSpc>
              <a:spcBef>
                <a:spcPts val="0"/>
              </a:spcBef>
              <a:buFont typeface="Wingdings" pitchFamily="2" charset="2"/>
              <a:buChar char="Ø"/>
              <a:defRPr/>
            </a:pPr>
            <a:r>
              <a:rPr lang="zh-CN" altLang="en-US" sz="2200" kern="1200" dirty="0">
                <a:solidFill>
                  <a:srgbClr val="C00000"/>
                </a:solidFill>
                <a:latin typeface="Times New Roman" pitchFamily="18" charset="0"/>
                <a:ea typeface="微软雅黑" pitchFamily="34" charset="-122"/>
                <a:cs typeface="Times New Roman" pitchFamily="18" charset="0"/>
              </a:rPr>
              <a:t>入标记</a:t>
            </a:r>
            <a:r>
              <a:rPr lang="zh-CN" altLang="en-US" sz="2200" kern="1200" dirty="0">
                <a:solidFill>
                  <a:srgbClr val="1A3868"/>
                </a:solidFill>
                <a:latin typeface="Times New Roman" pitchFamily="18" charset="0"/>
                <a:ea typeface="微软雅黑" pitchFamily="34" charset="-122"/>
                <a:cs typeface="Times New Roman" pitchFamily="18" charset="0"/>
              </a:rPr>
              <a:t>是我分给别人的，</a:t>
            </a:r>
            <a:r>
              <a:rPr lang="zh-CN" altLang="en-US" sz="2200" kern="1200" dirty="0">
                <a:solidFill>
                  <a:srgbClr val="C00000"/>
                </a:solidFill>
                <a:latin typeface="Times New Roman" pitchFamily="18" charset="0"/>
                <a:ea typeface="微软雅黑" pitchFamily="34" charset="-122"/>
                <a:cs typeface="Times New Roman" pitchFamily="18" charset="0"/>
              </a:rPr>
              <a:t>出标记</a:t>
            </a:r>
            <a:r>
              <a:rPr lang="zh-CN" altLang="en-US" sz="2200" kern="1200" dirty="0">
                <a:solidFill>
                  <a:srgbClr val="1A3868"/>
                </a:solidFill>
                <a:latin typeface="Times New Roman" pitchFamily="18" charset="0"/>
                <a:ea typeface="微软雅黑" pitchFamily="34" charset="-122"/>
                <a:cs typeface="Times New Roman" pitchFamily="18" charset="0"/>
              </a:rPr>
              <a:t>是别人分给我的；</a:t>
            </a:r>
          </a:p>
          <a:p>
            <a:pPr marL="358775" lvl="1" indent="-268288" eaLnBrk="1" hangingPunct="1">
              <a:lnSpc>
                <a:spcPct val="150000"/>
              </a:lnSpc>
              <a:spcBef>
                <a:spcPts val="0"/>
              </a:spcBef>
              <a:buFont typeface="Wingdings" pitchFamily="2" charset="2"/>
              <a:buChar char="Ø"/>
              <a:defRPr/>
            </a:pPr>
            <a:r>
              <a:rPr lang="zh-CN" altLang="en-US" sz="2200" kern="1200" dirty="0">
                <a:solidFill>
                  <a:srgbClr val="1A3868"/>
                </a:solidFill>
                <a:latin typeface="Times New Roman" pitchFamily="18" charset="0"/>
                <a:ea typeface="微软雅黑" pitchFamily="34" charset="-122"/>
                <a:cs typeface="Times New Roman" pitchFamily="18" charset="0"/>
              </a:rPr>
              <a:t>我分配的标记是给别人用的，我不会添加到报文中；</a:t>
            </a:r>
          </a:p>
          <a:p>
            <a:pPr marL="358775" lvl="1" indent="-268288" eaLnBrk="1" hangingPunct="1">
              <a:lnSpc>
                <a:spcPct val="150000"/>
              </a:lnSpc>
              <a:spcBef>
                <a:spcPts val="0"/>
              </a:spcBef>
              <a:buFont typeface="Wingdings" pitchFamily="2" charset="2"/>
              <a:buChar char="Ø"/>
              <a:defRPr/>
            </a:pPr>
            <a:r>
              <a:rPr lang="zh-CN" altLang="en-US" sz="2200" kern="1200" dirty="0">
                <a:solidFill>
                  <a:srgbClr val="C00000"/>
                </a:solidFill>
                <a:latin typeface="Times New Roman" pitchFamily="18" charset="0"/>
                <a:ea typeface="微软雅黑" pitchFamily="34" charset="-122"/>
                <a:cs typeface="Times New Roman" pitchFamily="18" charset="0"/>
              </a:rPr>
              <a:t>下游为上游分配出标记</a:t>
            </a:r>
            <a:r>
              <a:rPr lang="zh-CN" altLang="en-US" sz="2200" kern="1200" dirty="0">
                <a:solidFill>
                  <a:srgbClr val="1A3868"/>
                </a:solidFill>
                <a:latin typeface="Times New Roman" pitchFamily="18" charset="0"/>
                <a:ea typeface="微软雅黑" pitchFamily="34" charset="-122"/>
                <a:cs typeface="Times New Roman" pitchFamily="18" charset="0"/>
              </a:rPr>
              <a:t>。</a:t>
            </a:r>
          </a:p>
        </p:txBody>
      </p:sp>
      <p:graphicFrame>
        <p:nvGraphicFramePr>
          <p:cNvPr id="3" name="Object 4"/>
          <p:cNvGraphicFramePr>
            <a:graphicFrameLocks noChangeAspect="1"/>
          </p:cNvGraphicFramePr>
          <p:nvPr>
            <p:extLst>
              <p:ext uri="{D42A27DB-BD31-4B8C-83A1-F6EECF244321}">
                <p14:modId xmlns:p14="http://schemas.microsoft.com/office/powerpoint/2010/main" xmlns="" val="2531777847"/>
              </p:ext>
            </p:extLst>
          </p:nvPr>
        </p:nvGraphicFramePr>
        <p:xfrm>
          <a:off x="395536" y="3076600"/>
          <a:ext cx="7020901" cy="1875813"/>
        </p:xfrm>
        <a:graphic>
          <a:graphicData uri="http://schemas.openxmlformats.org/presentationml/2006/ole">
            <p:oleObj spid="_x0000_s17418" r:id="rId3" imgW="4985173" imgH="844311" progId="">
              <p:embed/>
            </p:oleObj>
          </a:graphicData>
        </a:graphic>
      </p:graphicFrame>
    </p:spTree>
    <p:extLst>
      <p:ext uri="{BB962C8B-B14F-4D97-AF65-F5344CB8AC3E}">
        <p14:creationId xmlns:p14="http://schemas.microsoft.com/office/powerpoint/2010/main" xmlns="" val="13593179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7187" y="788020"/>
            <a:ext cx="4070797" cy="560388"/>
          </a:xfrm>
        </p:spPr>
        <p:txBody>
          <a:bodyPr/>
          <a:lstStyle/>
          <a:p>
            <a:pPr algn="l">
              <a:buFontTx/>
              <a:buNone/>
            </a:pPr>
            <a:r>
              <a:rPr lang="en-US" altLang="zh-CN" sz="2400" dirty="0" smtClean="0">
                <a:solidFill>
                  <a:srgbClr val="007D7A"/>
                </a:solidFill>
                <a:latin typeface="Times New Roman" pitchFamily="18" charset="0"/>
                <a:ea typeface="微软雅黑" pitchFamily="34" charset="-122"/>
                <a:cs typeface="Times New Roman" pitchFamily="18" charset="0"/>
              </a:rPr>
              <a:t>MPLS</a:t>
            </a:r>
            <a:r>
              <a:rPr lang="zh-CN" altLang="en-US" sz="2400" dirty="0" smtClean="0">
                <a:solidFill>
                  <a:srgbClr val="007D7A"/>
                </a:solidFill>
                <a:latin typeface="Times New Roman" pitchFamily="18" charset="0"/>
                <a:ea typeface="微软雅黑" pitchFamily="34" charset="-122"/>
                <a:cs typeface="Times New Roman" pitchFamily="18" charset="0"/>
              </a:rPr>
              <a:t>是面向连接的</a:t>
            </a:r>
            <a:endParaRPr lang="en-US" altLang="zh-CN"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179512" y="1492424"/>
            <a:ext cx="6624736" cy="3365582"/>
          </a:xfrm>
        </p:spPr>
        <p:txBody>
          <a:bodyPr/>
          <a:lstStyle/>
          <a:p>
            <a:pPr marL="342900" lvl="1" indent="-342900">
              <a:spcBef>
                <a:spcPts val="1200"/>
              </a:spcBef>
              <a:buFontTx/>
              <a:buChar char="•"/>
            </a:pPr>
            <a:r>
              <a:rPr lang="zh-CN" altLang="en-US" kern="1200" dirty="0">
                <a:solidFill>
                  <a:srgbClr val="C00000"/>
                </a:solidFill>
                <a:latin typeface="Times New Roman" pitchFamily="18" charset="0"/>
                <a:ea typeface="微软雅黑" pitchFamily="34" charset="-122"/>
                <a:cs typeface="Times New Roman" pitchFamily="18" charset="0"/>
              </a:rPr>
              <a:t>标记交换路径（</a:t>
            </a:r>
            <a:r>
              <a:rPr lang="en-US" altLang="zh-CN" kern="1200" dirty="0">
                <a:solidFill>
                  <a:srgbClr val="C00000"/>
                </a:solidFill>
                <a:latin typeface="Times New Roman" pitchFamily="18" charset="0"/>
                <a:ea typeface="微软雅黑" pitchFamily="34" charset="-122"/>
                <a:cs typeface="Times New Roman" pitchFamily="18" charset="0"/>
              </a:rPr>
              <a:t>LSP</a:t>
            </a:r>
            <a:r>
              <a:rPr lang="zh-CN" altLang="en-US" kern="1200" dirty="0">
                <a:solidFill>
                  <a:srgbClr val="C00000"/>
                </a:solidFill>
                <a:latin typeface="Times New Roman" pitchFamily="18" charset="0"/>
                <a:ea typeface="微软雅黑" pitchFamily="34" charset="-122"/>
                <a:cs typeface="Times New Roman" pitchFamily="18" charset="0"/>
              </a:rPr>
              <a:t>）</a:t>
            </a:r>
            <a:r>
              <a:rPr lang="en-US" altLang="zh-CN" kern="1200" dirty="0">
                <a:solidFill>
                  <a:srgbClr val="1A3868"/>
                </a:solidFill>
                <a:latin typeface="Times New Roman" pitchFamily="18" charset="0"/>
                <a:ea typeface="微软雅黑" pitchFamily="34" charset="-122"/>
                <a:cs typeface="Times New Roman" pitchFamily="18" charset="0"/>
              </a:rPr>
              <a:t>——</a:t>
            </a:r>
            <a:r>
              <a:rPr lang="zh-CN" altLang="en-US" kern="1200" dirty="0">
                <a:solidFill>
                  <a:srgbClr val="1A3868"/>
                </a:solidFill>
                <a:latin typeface="Times New Roman" pitchFamily="18" charset="0"/>
                <a:ea typeface="微软雅黑" pitchFamily="34" charset="-122"/>
                <a:cs typeface="Times New Roman" pitchFamily="18" charset="0"/>
              </a:rPr>
              <a:t>是用</a:t>
            </a:r>
            <a:r>
              <a:rPr lang="en-US" altLang="zh-CN" kern="1200" dirty="0">
                <a:solidFill>
                  <a:srgbClr val="1A3868"/>
                </a:solidFill>
                <a:latin typeface="Times New Roman" pitchFamily="18" charset="0"/>
                <a:ea typeface="微软雅黑" pitchFamily="34" charset="-122"/>
                <a:cs typeface="Times New Roman" pitchFamily="18" charset="0"/>
              </a:rPr>
              <a:t>MPLS</a:t>
            </a:r>
            <a:r>
              <a:rPr lang="zh-CN" altLang="en-US" kern="1200" dirty="0">
                <a:solidFill>
                  <a:srgbClr val="1A3868"/>
                </a:solidFill>
                <a:latin typeface="Times New Roman" pitchFamily="18" charset="0"/>
                <a:ea typeface="微软雅黑" pitchFamily="34" charset="-122"/>
                <a:cs typeface="Times New Roman" pitchFamily="18" charset="0"/>
              </a:rPr>
              <a:t>协议建立起来的分组转发路径，由标记分组源</a:t>
            </a:r>
            <a:r>
              <a:rPr lang="en-US" altLang="zh-CN" kern="1200" dirty="0">
                <a:solidFill>
                  <a:srgbClr val="1A3868"/>
                </a:solidFill>
                <a:latin typeface="Times New Roman" pitchFamily="18" charset="0"/>
                <a:ea typeface="微软雅黑" pitchFamily="34" charset="-122"/>
                <a:cs typeface="Times New Roman" pitchFamily="18" charset="0"/>
              </a:rPr>
              <a:t>LSR</a:t>
            </a:r>
            <a:r>
              <a:rPr lang="zh-CN" altLang="en-US" kern="1200" dirty="0">
                <a:solidFill>
                  <a:srgbClr val="1A3868"/>
                </a:solidFill>
                <a:latin typeface="Times New Roman" pitchFamily="18" charset="0"/>
                <a:ea typeface="微软雅黑" pitchFamily="34" charset="-122"/>
                <a:cs typeface="Times New Roman" pitchFamily="18" charset="0"/>
              </a:rPr>
              <a:t>与目的</a:t>
            </a:r>
            <a:r>
              <a:rPr lang="en-US" altLang="zh-CN" kern="1200" dirty="0">
                <a:solidFill>
                  <a:srgbClr val="1A3868"/>
                </a:solidFill>
                <a:latin typeface="Times New Roman" pitchFamily="18" charset="0"/>
                <a:ea typeface="微软雅黑" pitchFamily="34" charset="-122"/>
                <a:cs typeface="Times New Roman" pitchFamily="18" charset="0"/>
              </a:rPr>
              <a:t>LSR</a:t>
            </a:r>
            <a:r>
              <a:rPr lang="zh-CN" altLang="en-US" kern="1200" dirty="0">
                <a:solidFill>
                  <a:srgbClr val="1A3868"/>
                </a:solidFill>
                <a:latin typeface="Times New Roman" pitchFamily="18" charset="0"/>
                <a:ea typeface="微软雅黑" pitchFamily="34" charset="-122"/>
                <a:cs typeface="Times New Roman" pitchFamily="18" charset="0"/>
              </a:rPr>
              <a:t>之间的一系列</a:t>
            </a:r>
            <a:r>
              <a:rPr lang="en-US" altLang="zh-CN" kern="1200" dirty="0">
                <a:solidFill>
                  <a:srgbClr val="1A3868"/>
                </a:solidFill>
                <a:latin typeface="Times New Roman" pitchFamily="18" charset="0"/>
                <a:ea typeface="微软雅黑" pitchFamily="34" charset="-122"/>
                <a:cs typeface="Times New Roman" pitchFamily="18" charset="0"/>
              </a:rPr>
              <a:t>LSR</a:t>
            </a:r>
            <a:r>
              <a:rPr lang="zh-CN" altLang="en-US" kern="1200" dirty="0">
                <a:solidFill>
                  <a:srgbClr val="1A3868"/>
                </a:solidFill>
                <a:latin typeface="Times New Roman" pitchFamily="18" charset="0"/>
                <a:ea typeface="微软雅黑" pitchFamily="34" charset="-122"/>
                <a:cs typeface="Times New Roman" pitchFamily="18" charset="0"/>
              </a:rPr>
              <a:t>以及它们之间的链路构成，类似于</a:t>
            </a:r>
            <a:r>
              <a:rPr lang="en-US" altLang="zh-CN" kern="1200" dirty="0">
                <a:solidFill>
                  <a:srgbClr val="1A3868"/>
                </a:solidFill>
                <a:latin typeface="Times New Roman" pitchFamily="18" charset="0"/>
                <a:ea typeface="微软雅黑" pitchFamily="34" charset="-122"/>
                <a:cs typeface="Times New Roman" pitchFamily="18" charset="0"/>
              </a:rPr>
              <a:t>ATM</a:t>
            </a:r>
            <a:r>
              <a:rPr lang="zh-CN" altLang="en-US" kern="1200" dirty="0">
                <a:solidFill>
                  <a:srgbClr val="1A3868"/>
                </a:solidFill>
                <a:latin typeface="Times New Roman" pitchFamily="18" charset="0"/>
                <a:ea typeface="微软雅黑" pitchFamily="34" charset="-122"/>
                <a:cs typeface="Times New Roman" pitchFamily="18" charset="0"/>
              </a:rPr>
              <a:t>中的虚电路。是从入口到出口的一个</a:t>
            </a:r>
            <a:r>
              <a:rPr lang="zh-CN" altLang="en-US" kern="1200" dirty="0">
                <a:solidFill>
                  <a:srgbClr val="C00000"/>
                </a:solidFill>
                <a:latin typeface="Times New Roman" pitchFamily="18" charset="0"/>
                <a:ea typeface="微软雅黑" pitchFamily="34" charset="-122"/>
                <a:cs typeface="Times New Roman" pitchFamily="18" charset="0"/>
              </a:rPr>
              <a:t>单向路径</a:t>
            </a:r>
            <a:r>
              <a:rPr lang="zh-CN" altLang="en-US" kern="1200" dirty="0">
                <a:solidFill>
                  <a:srgbClr val="1A3868"/>
                </a:solidFill>
                <a:latin typeface="Times New Roman" pitchFamily="18" charset="0"/>
                <a:ea typeface="微软雅黑" pitchFamily="34" charset="-122"/>
                <a:cs typeface="Times New Roman" pitchFamily="18" charset="0"/>
              </a:rPr>
              <a:t>。</a:t>
            </a:r>
          </a:p>
          <a:p>
            <a:pPr>
              <a:spcBef>
                <a:spcPts val="1200"/>
              </a:spcBef>
            </a:pPr>
            <a:r>
              <a:rPr lang="en-US" altLang="zh-CN" sz="2000" kern="1200" dirty="0" smtClean="0">
                <a:solidFill>
                  <a:srgbClr val="1A3868"/>
                </a:solidFill>
                <a:latin typeface="Times New Roman" pitchFamily="18" charset="0"/>
                <a:ea typeface="微软雅黑" pitchFamily="34" charset="-122"/>
                <a:cs typeface="Times New Roman" pitchFamily="18" charset="0"/>
              </a:rPr>
              <a:t>LSR</a:t>
            </a:r>
            <a:r>
              <a:rPr lang="zh-CN" altLang="en-US" sz="2000" kern="1200" dirty="0" smtClean="0">
                <a:solidFill>
                  <a:srgbClr val="1A3868"/>
                </a:solidFill>
                <a:latin typeface="Times New Roman" pitchFamily="18" charset="0"/>
                <a:ea typeface="微软雅黑" pitchFamily="34" charset="-122"/>
                <a:cs typeface="Times New Roman" pitchFamily="18" charset="0"/>
              </a:rPr>
              <a:t>根据数据包的初始标记，事先</a:t>
            </a:r>
            <a:r>
              <a:rPr lang="zh-CN" altLang="en-US" sz="2000" kern="1200" dirty="0">
                <a:solidFill>
                  <a:srgbClr val="1A3868"/>
                </a:solidFill>
                <a:latin typeface="Times New Roman" pitchFamily="18" charset="0"/>
                <a:ea typeface="微软雅黑" pitchFamily="34" charset="-122"/>
                <a:cs typeface="Times New Roman" pitchFamily="18" charset="0"/>
              </a:rPr>
              <a:t>建立好一条符合需要的</a:t>
            </a:r>
            <a:r>
              <a:rPr lang="zh-CN" altLang="en-US" sz="2000" kern="1200" dirty="0">
                <a:solidFill>
                  <a:srgbClr val="C00000"/>
                </a:solidFill>
                <a:latin typeface="Times New Roman" pitchFamily="18" charset="0"/>
                <a:ea typeface="微软雅黑" pitchFamily="34" charset="-122"/>
                <a:cs typeface="Times New Roman" pitchFamily="18" charset="0"/>
              </a:rPr>
              <a:t>标记交换路径</a:t>
            </a:r>
            <a:r>
              <a:rPr lang="en-US" altLang="zh-CN" sz="2000" kern="1200" dirty="0">
                <a:solidFill>
                  <a:srgbClr val="C00000"/>
                </a:solidFill>
                <a:latin typeface="Times New Roman" pitchFamily="18" charset="0"/>
                <a:ea typeface="微软雅黑" pitchFamily="34" charset="-122"/>
                <a:cs typeface="Times New Roman" pitchFamily="18" charset="0"/>
              </a:rPr>
              <a:t>LSP</a:t>
            </a:r>
            <a:r>
              <a:rPr lang="zh-CN" altLang="en-US" sz="2000" kern="1200" dirty="0">
                <a:solidFill>
                  <a:srgbClr val="1A3868"/>
                </a:solidFill>
                <a:latin typeface="Times New Roman" pitchFamily="18" charset="0"/>
                <a:ea typeface="微软雅黑" pitchFamily="34" charset="-122"/>
                <a:cs typeface="Times New Roman" pitchFamily="18" charset="0"/>
              </a:rPr>
              <a:t>，然后发送数据</a:t>
            </a:r>
            <a:r>
              <a:rPr lang="zh-CN" altLang="en-US" sz="2000" kern="1200" dirty="0" smtClean="0">
                <a:solidFill>
                  <a:srgbClr val="1A3868"/>
                </a:solidFill>
                <a:latin typeface="Times New Roman" pitchFamily="18" charset="0"/>
                <a:ea typeface="微软雅黑" pitchFamily="34" charset="-122"/>
                <a:cs typeface="Times New Roman" pitchFamily="18" charset="0"/>
              </a:rPr>
              <a:t>信息 </a:t>
            </a:r>
            <a:r>
              <a:rPr lang="zh-CN" altLang="en-US" sz="2000" kern="1200" dirty="0">
                <a:solidFill>
                  <a:srgbClr val="1A3868"/>
                </a:solidFill>
                <a:latin typeface="Times New Roman" pitchFamily="18" charset="0"/>
                <a:ea typeface="微软雅黑" pitchFamily="34" charset="-122"/>
                <a:cs typeface="Times New Roman" pitchFamily="18" charset="0"/>
              </a:rPr>
              <a:t>，如同一条虚连接，因此</a:t>
            </a:r>
            <a:r>
              <a:rPr lang="en-US" altLang="zh-CN" sz="2000" kern="1200" dirty="0" smtClean="0">
                <a:solidFill>
                  <a:srgbClr val="C00000"/>
                </a:solidFill>
                <a:latin typeface="Times New Roman" pitchFamily="18" charset="0"/>
                <a:ea typeface="微软雅黑" pitchFamily="34" charset="-122"/>
                <a:cs typeface="Times New Roman" pitchFamily="18" charset="0"/>
              </a:rPr>
              <a:t>MPLS</a:t>
            </a:r>
            <a:r>
              <a:rPr lang="zh-CN" altLang="en-US" sz="2000" kern="1200" dirty="0" smtClean="0">
                <a:solidFill>
                  <a:srgbClr val="C00000"/>
                </a:solidFill>
                <a:latin typeface="Times New Roman" pitchFamily="18" charset="0"/>
                <a:ea typeface="微软雅黑" pitchFamily="34" charset="-122"/>
                <a:cs typeface="Times New Roman" pitchFamily="18" charset="0"/>
              </a:rPr>
              <a:t>是面向连接</a:t>
            </a:r>
            <a:r>
              <a:rPr lang="zh-CN" altLang="en-US" sz="2000" kern="1200" dirty="0" smtClean="0">
                <a:solidFill>
                  <a:srgbClr val="1A3868"/>
                </a:solidFill>
                <a:latin typeface="Times New Roman" pitchFamily="18" charset="0"/>
                <a:ea typeface="微软雅黑" pitchFamily="34" charset="-122"/>
                <a:cs typeface="Times New Roman" pitchFamily="18" charset="0"/>
              </a:rPr>
              <a:t>的。</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spcBef>
                <a:spcPts val="1200"/>
              </a:spcBef>
              <a:buFontTx/>
              <a:buNone/>
            </a:pPr>
            <a:endParaRPr lang="zh-CN" altLang="en-US" sz="2000" u="sng" dirty="0">
              <a:solidFill>
                <a:srgbClr val="2D2DB9"/>
              </a:solidFill>
            </a:endParaRPr>
          </a:p>
          <a:p>
            <a:pPr>
              <a:spcBef>
                <a:spcPts val="1200"/>
              </a:spcBef>
            </a:pPr>
            <a:endParaRPr lang="zh-CN" altLang="en-US" sz="2000" b="1" dirty="0">
              <a:solidFill>
                <a:srgbClr val="2D2DB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898092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552" y="772344"/>
            <a:ext cx="7772400" cy="722313"/>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MPLS</a:t>
            </a:r>
            <a:r>
              <a:rPr lang="zh-CN" altLang="en-US" sz="2400" dirty="0" smtClean="0">
                <a:solidFill>
                  <a:srgbClr val="007D7A"/>
                </a:solidFill>
                <a:latin typeface="Times New Roman" pitchFamily="18" charset="0"/>
                <a:ea typeface="微软雅黑" pitchFamily="34" charset="-122"/>
                <a:cs typeface="Times New Roman" pitchFamily="18" charset="0"/>
              </a:rPr>
              <a:t>支持多协议</a:t>
            </a:r>
            <a:endParaRPr lang="zh-CN" altLang="en-US"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179512" y="1503633"/>
            <a:ext cx="6768752" cy="3216226"/>
          </a:xfrm>
        </p:spPr>
        <p:txBody>
          <a:bodyPr/>
          <a:lstStyle/>
          <a:p>
            <a:pPr>
              <a:spcAft>
                <a:spcPts val="600"/>
              </a:spcAft>
            </a:pPr>
            <a:r>
              <a:rPr lang="zh-CN" altLang="en-US" sz="2200" kern="1200" dirty="0" smtClean="0">
                <a:solidFill>
                  <a:srgbClr val="1A3868"/>
                </a:solidFill>
                <a:latin typeface="Times New Roman" pitchFamily="18" charset="0"/>
                <a:ea typeface="微软雅黑" pitchFamily="34" charset="-122"/>
                <a:cs typeface="Times New Roman" pitchFamily="18" charset="0"/>
              </a:rPr>
              <a:t>可以使用</a:t>
            </a:r>
            <a:r>
              <a:rPr lang="zh-CN" altLang="en-US" sz="2200" kern="1200" dirty="0" smtClean="0">
                <a:solidFill>
                  <a:srgbClr val="C00000"/>
                </a:solidFill>
                <a:latin typeface="Times New Roman" pitchFamily="18" charset="0"/>
                <a:ea typeface="微软雅黑" pitchFamily="34" charset="-122"/>
                <a:cs typeface="Times New Roman" pitchFamily="18" charset="0"/>
              </a:rPr>
              <a:t>多种数据链路层协议</a:t>
            </a:r>
            <a:r>
              <a:rPr lang="zh-CN" altLang="en-US" sz="2200" kern="1200" dirty="0" smtClean="0">
                <a:solidFill>
                  <a:srgbClr val="1A3868"/>
                </a:solidFill>
                <a:latin typeface="Times New Roman" pitchFamily="18" charset="0"/>
                <a:ea typeface="微软雅黑" pitchFamily="34" charset="-122"/>
                <a:cs typeface="Times New Roman" pitchFamily="18" charset="0"/>
              </a:rPr>
              <a:t>，如</a:t>
            </a:r>
            <a:r>
              <a:rPr lang="en-US" altLang="zh-CN" sz="2200" kern="1200" dirty="0" smtClean="0">
                <a:solidFill>
                  <a:srgbClr val="1A3868"/>
                </a:solidFill>
                <a:latin typeface="Times New Roman" pitchFamily="18" charset="0"/>
                <a:ea typeface="微软雅黑" pitchFamily="34" charset="-122"/>
                <a:cs typeface="Times New Roman" pitchFamily="18" charset="0"/>
              </a:rPr>
              <a:t>PPP</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en-US" altLang="zh-CN" sz="2200" kern="1200" dirty="0" smtClean="0">
                <a:solidFill>
                  <a:srgbClr val="1A3868"/>
                </a:solidFill>
                <a:latin typeface="Times New Roman" pitchFamily="18" charset="0"/>
                <a:ea typeface="微软雅黑" pitchFamily="34" charset="-122"/>
                <a:cs typeface="Times New Roman" pitchFamily="18" charset="0"/>
              </a:rPr>
              <a:t> Ethernet</a:t>
            </a:r>
            <a:r>
              <a:rPr lang="zh-CN" altLang="en-US" sz="2200" kern="1200" dirty="0" smtClean="0">
                <a:solidFill>
                  <a:srgbClr val="1A3868"/>
                </a:solidFill>
                <a:latin typeface="Times New Roman" pitchFamily="18" charset="0"/>
                <a:ea typeface="微软雅黑" pitchFamily="34" charset="-122"/>
                <a:cs typeface="Times New Roman" pitchFamily="18" charset="0"/>
              </a:rPr>
              <a:t>、</a:t>
            </a:r>
            <a:r>
              <a:rPr lang="en-US" altLang="zh-CN" sz="2200" kern="1200" dirty="0" smtClean="0">
                <a:solidFill>
                  <a:srgbClr val="1A3868"/>
                </a:solidFill>
                <a:latin typeface="Times New Roman" pitchFamily="18" charset="0"/>
                <a:ea typeface="微软雅黑" pitchFamily="34" charset="-122"/>
                <a:cs typeface="Times New Roman" pitchFamily="18" charset="0"/>
              </a:rPr>
              <a:t>ATM</a:t>
            </a:r>
            <a:r>
              <a:rPr lang="zh-CN" altLang="en-US" sz="2200" kern="1200" dirty="0" smtClean="0">
                <a:solidFill>
                  <a:srgbClr val="1A3868"/>
                </a:solidFill>
                <a:latin typeface="Times New Roman" pitchFamily="18" charset="0"/>
                <a:ea typeface="微软雅黑" pitchFamily="34" charset="-122"/>
                <a:cs typeface="Times New Roman" pitchFamily="18" charset="0"/>
              </a:rPr>
              <a:t>、帧中继等。</a:t>
            </a:r>
            <a:endParaRPr lang="zh-CN" altLang="en-US" sz="2200" kern="1200" dirty="0">
              <a:solidFill>
                <a:srgbClr val="1A3868"/>
              </a:solidFill>
              <a:latin typeface="Times New Roman" pitchFamily="18" charset="0"/>
              <a:ea typeface="微软雅黑" pitchFamily="34" charset="-122"/>
              <a:cs typeface="Times New Roman" pitchFamily="18" charset="0"/>
            </a:endParaRPr>
          </a:p>
        </p:txBody>
      </p:sp>
      <p:graphicFrame>
        <p:nvGraphicFramePr>
          <p:cNvPr id="4" name="Object 2"/>
          <p:cNvGraphicFramePr>
            <a:graphicFrameLocks noChangeAspect="1"/>
          </p:cNvGraphicFramePr>
          <p:nvPr>
            <p:extLst>
              <p:ext uri="{D42A27DB-BD31-4B8C-83A1-F6EECF244321}">
                <p14:modId xmlns:p14="http://schemas.microsoft.com/office/powerpoint/2010/main" xmlns="" val="710083948"/>
              </p:ext>
            </p:extLst>
          </p:nvPr>
        </p:nvGraphicFramePr>
        <p:xfrm>
          <a:off x="1043608" y="2500536"/>
          <a:ext cx="4889056" cy="2310611"/>
        </p:xfrm>
        <a:graphic>
          <a:graphicData uri="http://schemas.openxmlformats.org/presentationml/2006/ole">
            <p:oleObj spid="_x0000_s15373" r:id="rId4" imgW="9011908" imgH="3696216" progId="PBrush">
              <p:embed/>
            </p:oleObj>
          </a:graphicData>
        </a:graphic>
      </p:graphicFrame>
    </p:spTree>
    <p:extLst>
      <p:ext uri="{BB962C8B-B14F-4D97-AF65-F5344CB8AC3E}">
        <p14:creationId xmlns:p14="http://schemas.microsoft.com/office/powerpoint/2010/main" xmlns="" val="1621312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AutoShape 31"/>
          <p:cNvSpPr>
            <a:spLocks noChangeArrowheads="1"/>
          </p:cNvSpPr>
          <p:nvPr/>
        </p:nvSpPr>
        <p:spPr bwMode="auto">
          <a:xfrm rot="5400000">
            <a:off x="1535584" y="4260604"/>
            <a:ext cx="216761" cy="351342"/>
          </a:xfrm>
          <a:prstGeom prst="downArrow">
            <a:avLst>
              <a:gd name="adj1" fmla="val 47222"/>
              <a:gd name="adj2" fmla="val 83745"/>
            </a:avLst>
          </a:prstGeom>
          <a:solidFill>
            <a:schemeClr val="hlink"/>
          </a:solidFill>
          <a:ln w="9525">
            <a:solidFill>
              <a:schemeClr val="tx1"/>
            </a:solidFill>
            <a:miter lim="800000"/>
            <a:headEnd/>
            <a:tailEnd/>
          </a:ln>
        </p:spPr>
        <p:txBody>
          <a:bodyPr wrap="none" anchor="ct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378883" name="Rectangle 2"/>
          <p:cNvSpPr>
            <a:spLocks noChangeArrowheads="1"/>
          </p:cNvSpPr>
          <p:nvPr/>
        </p:nvSpPr>
        <p:spPr bwMode="auto">
          <a:xfrm>
            <a:off x="1799390" y="4302884"/>
            <a:ext cx="3187096" cy="292984"/>
          </a:xfrm>
          <a:prstGeom prst="rect">
            <a:avLst/>
          </a:prstGeom>
          <a:solidFill>
            <a:srgbClr val="CCECFF"/>
          </a:solidFill>
          <a:ln w="9525">
            <a:solidFill>
              <a:schemeClr val="tx1"/>
            </a:solidFill>
            <a:miter lim="800000"/>
            <a:headEnd/>
            <a:tailEnd/>
          </a:ln>
        </p:spPr>
        <p:txBody>
          <a:bodyPr wrap="none" anchor="ct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378884" name="Rectangle 3"/>
          <p:cNvSpPr>
            <a:spLocks noGrp="1" noChangeArrowheads="1"/>
          </p:cNvSpPr>
          <p:nvPr>
            <p:ph type="title" idx="4294967295"/>
          </p:nvPr>
        </p:nvSpPr>
        <p:spPr>
          <a:xfrm>
            <a:off x="369007" y="607972"/>
            <a:ext cx="5545261" cy="800347"/>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ICMP </a:t>
            </a:r>
            <a:r>
              <a:rPr lang="zh-CN" altLang="en-US" sz="2400" dirty="0">
                <a:solidFill>
                  <a:srgbClr val="007D7A"/>
                </a:solidFill>
                <a:latin typeface="Times New Roman" pitchFamily="18" charset="0"/>
                <a:ea typeface="微软雅黑" pitchFamily="34" charset="-122"/>
                <a:cs typeface="Times New Roman" pitchFamily="18" charset="0"/>
              </a:rPr>
              <a:t>报文的格式 </a:t>
            </a:r>
          </a:p>
        </p:txBody>
      </p:sp>
      <p:sp>
        <p:nvSpPr>
          <p:cNvPr id="378885" name="Rectangle 4"/>
          <p:cNvSpPr>
            <a:spLocks noChangeArrowheads="1"/>
          </p:cNvSpPr>
          <p:nvPr/>
        </p:nvSpPr>
        <p:spPr bwMode="auto">
          <a:xfrm>
            <a:off x="2668815" y="4320748"/>
            <a:ext cx="2303379" cy="275119"/>
          </a:xfrm>
          <a:prstGeom prst="rect">
            <a:avLst/>
          </a:prstGeom>
          <a:solidFill>
            <a:srgbClr val="FFFF99"/>
          </a:solidFill>
          <a:ln w="9525">
            <a:solidFill>
              <a:srgbClr val="0000FF"/>
            </a:solidFill>
            <a:miter lim="800000"/>
            <a:headEnd/>
            <a:tailEnd/>
          </a:ln>
        </p:spPr>
        <p:txBody>
          <a:bodyPr wrap="none" anchor="ct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378886" name="Freeform 5"/>
          <p:cNvSpPr>
            <a:spLocks/>
          </p:cNvSpPr>
          <p:nvPr/>
        </p:nvSpPr>
        <p:spPr bwMode="auto">
          <a:xfrm>
            <a:off x="1817254" y="3387010"/>
            <a:ext cx="4211349" cy="351342"/>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FFF99"/>
          </a:solidFill>
          <a:ln w="9525">
            <a:solidFill>
              <a:srgbClr val="0000FF"/>
            </a:solidFill>
            <a:round/>
            <a:headEnd/>
            <a:tailEnd/>
          </a:ln>
        </p:spPr>
        <p:txBody>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378887" name="Line 6"/>
          <p:cNvSpPr>
            <a:spLocks noChangeShapeType="1"/>
          </p:cNvSpPr>
          <p:nvPr/>
        </p:nvSpPr>
        <p:spPr bwMode="auto">
          <a:xfrm>
            <a:off x="1799390" y="4770944"/>
            <a:ext cx="3187096"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378888" name="Text Box 7"/>
          <p:cNvSpPr txBox="1">
            <a:spLocks noChangeArrowheads="1"/>
          </p:cNvSpPr>
          <p:nvPr/>
        </p:nvSpPr>
        <p:spPr bwMode="auto">
          <a:xfrm>
            <a:off x="1873232" y="4300501"/>
            <a:ext cx="67518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a:solidFill>
                  <a:srgbClr val="333399"/>
                </a:solidFill>
                <a:ea typeface="黑体" panose="02010609060101010101" pitchFamily="49" charset="-122"/>
              </a:rPr>
              <a:t>首  部</a:t>
            </a:r>
          </a:p>
        </p:txBody>
      </p:sp>
      <p:sp>
        <p:nvSpPr>
          <p:cNvPr id="538632" name="Rectangle 8"/>
          <p:cNvSpPr>
            <a:spLocks noChangeArrowheads="1"/>
          </p:cNvSpPr>
          <p:nvPr/>
        </p:nvSpPr>
        <p:spPr bwMode="auto">
          <a:xfrm>
            <a:off x="2668815" y="3720488"/>
            <a:ext cx="2317671" cy="294175"/>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ltLang="zh-CN" sz="1500" b="0" u="none">
                <a:solidFill>
                  <a:srgbClr val="333399"/>
                </a:solidFill>
                <a:latin typeface="Arial" charset="0"/>
                <a:ea typeface="黑体" pitchFamily="2" charset="-122"/>
              </a:rPr>
              <a:t>ICMP </a:t>
            </a:r>
            <a:r>
              <a:rPr lang="zh-CN" altLang="en-US" sz="1500" b="0" u="none">
                <a:solidFill>
                  <a:srgbClr val="333399"/>
                </a:solidFill>
                <a:latin typeface="Arial" charset="0"/>
                <a:ea typeface="黑体" pitchFamily="2" charset="-122"/>
              </a:rPr>
              <a:t>报文</a:t>
            </a:r>
          </a:p>
        </p:txBody>
      </p:sp>
      <p:sp>
        <p:nvSpPr>
          <p:cNvPr id="378890" name="Text Box 9"/>
          <p:cNvSpPr txBox="1">
            <a:spLocks noChangeArrowheads="1"/>
          </p:cNvSpPr>
          <p:nvPr/>
        </p:nvSpPr>
        <p:spPr bwMode="auto">
          <a:xfrm>
            <a:off x="1732694" y="1951864"/>
            <a:ext cx="29206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0</a:t>
            </a:r>
          </a:p>
        </p:txBody>
      </p:sp>
      <p:sp>
        <p:nvSpPr>
          <p:cNvPr id="378891" name="Line 10"/>
          <p:cNvSpPr>
            <a:spLocks noChangeShapeType="1"/>
          </p:cNvSpPr>
          <p:nvPr/>
        </p:nvSpPr>
        <p:spPr bwMode="auto">
          <a:xfrm>
            <a:off x="2668814" y="4302884"/>
            <a:ext cx="0" cy="29298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378892" name="Text Box 11"/>
          <p:cNvSpPr txBox="1">
            <a:spLocks noChangeArrowheads="1"/>
          </p:cNvSpPr>
          <p:nvPr/>
        </p:nvSpPr>
        <p:spPr bwMode="auto">
          <a:xfrm>
            <a:off x="3141638" y="4300501"/>
            <a:ext cx="1271502"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a:solidFill>
                  <a:srgbClr val="333399"/>
                </a:solidFill>
                <a:ea typeface="黑体" panose="02010609060101010101" pitchFamily="49" charset="-122"/>
              </a:rPr>
              <a:t>数  据  部  分</a:t>
            </a:r>
          </a:p>
        </p:txBody>
      </p:sp>
      <p:sp>
        <p:nvSpPr>
          <p:cNvPr id="378893" name="AutoShape 12"/>
          <p:cNvSpPr>
            <a:spLocks noChangeArrowheads="1"/>
          </p:cNvSpPr>
          <p:nvPr/>
        </p:nvSpPr>
        <p:spPr bwMode="auto">
          <a:xfrm>
            <a:off x="3682349" y="4014663"/>
            <a:ext cx="216761" cy="351343"/>
          </a:xfrm>
          <a:prstGeom prst="downArrow">
            <a:avLst>
              <a:gd name="adj1" fmla="val 47222"/>
              <a:gd name="adj2" fmla="val 83746"/>
            </a:avLst>
          </a:prstGeom>
          <a:solidFill>
            <a:schemeClr val="accent1"/>
          </a:solidFill>
          <a:ln w="9525">
            <a:solidFill>
              <a:schemeClr val="tx1"/>
            </a:solidFill>
            <a:miter lim="800000"/>
            <a:headEnd/>
            <a:tailEnd/>
          </a:ln>
        </p:spPr>
        <p:txBody>
          <a:bodyPr vert="eaVert" wrap="none" anchor="ct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538637" name="Rectangle 13"/>
          <p:cNvSpPr>
            <a:spLocks noChangeArrowheads="1"/>
          </p:cNvSpPr>
          <p:nvPr/>
        </p:nvSpPr>
        <p:spPr bwMode="auto">
          <a:xfrm>
            <a:off x="1799390" y="2236512"/>
            <a:ext cx="4201821" cy="117312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l">
              <a:defRPr/>
            </a:pPr>
            <a:endParaRPr lang="zh-CN" altLang="en-US" sz="2101" b="0" u="none">
              <a:solidFill>
                <a:schemeClr val="tx1"/>
              </a:solidFill>
              <a:latin typeface="Tahoma" pitchFamily="34" charset="0"/>
              <a:ea typeface="黑体" pitchFamily="2" charset="-122"/>
            </a:endParaRPr>
          </a:p>
        </p:txBody>
      </p:sp>
      <p:sp>
        <p:nvSpPr>
          <p:cNvPr id="378895" name="Line 14"/>
          <p:cNvSpPr>
            <a:spLocks noChangeShapeType="1"/>
          </p:cNvSpPr>
          <p:nvPr/>
        </p:nvSpPr>
        <p:spPr bwMode="auto">
          <a:xfrm rot="5400000" flipV="1">
            <a:off x="3900300" y="405956"/>
            <a:ext cx="0" cy="42018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378896" name="Line 15"/>
          <p:cNvSpPr>
            <a:spLocks noChangeShapeType="1"/>
          </p:cNvSpPr>
          <p:nvPr/>
        </p:nvSpPr>
        <p:spPr bwMode="auto">
          <a:xfrm flipV="1">
            <a:off x="2848654" y="2213883"/>
            <a:ext cx="0" cy="29298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378897" name="Line 16"/>
          <p:cNvSpPr>
            <a:spLocks noChangeShapeType="1"/>
          </p:cNvSpPr>
          <p:nvPr/>
        </p:nvSpPr>
        <p:spPr bwMode="auto">
          <a:xfrm flipV="1">
            <a:off x="3899109" y="2213883"/>
            <a:ext cx="0" cy="29298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378898" name="Line 17"/>
          <p:cNvSpPr>
            <a:spLocks noChangeShapeType="1"/>
          </p:cNvSpPr>
          <p:nvPr/>
        </p:nvSpPr>
        <p:spPr bwMode="auto">
          <a:xfrm flipV="1">
            <a:off x="3899109" y="2213883"/>
            <a:ext cx="0" cy="29298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538642" name="Text Box 18"/>
          <p:cNvSpPr txBox="1">
            <a:spLocks noChangeArrowheads="1"/>
          </p:cNvSpPr>
          <p:nvPr/>
        </p:nvSpPr>
        <p:spPr bwMode="auto">
          <a:xfrm>
            <a:off x="4551773" y="2193636"/>
            <a:ext cx="76174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a:solidFill>
                  <a:srgbClr val="333399"/>
                </a:solidFill>
                <a:ea typeface="黑体" panose="02010609060101010101" pitchFamily="49" charset="-122"/>
              </a:rPr>
              <a:t>检验和</a:t>
            </a:r>
          </a:p>
        </p:txBody>
      </p:sp>
      <p:sp>
        <p:nvSpPr>
          <p:cNvPr id="538643" name="Text Box 19"/>
          <p:cNvSpPr txBox="1">
            <a:spLocks noChangeArrowheads="1"/>
          </p:cNvSpPr>
          <p:nvPr/>
        </p:nvSpPr>
        <p:spPr bwMode="auto">
          <a:xfrm>
            <a:off x="2016151" y="2193636"/>
            <a:ext cx="56938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a:solidFill>
                  <a:srgbClr val="333399"/>
                </a:solidFill>
                <a:ea typeface="黑体" panose="02010609060101010101" pitchFamily="49" charset="-122"/>
              </a:rPr>
              <a:t>类型</a:t>
            </a:r>
          </a:p>
        </p:txBody>
      </p:sp>
      <p:sp>
        <p:nvSpPr>
          <p:cNvPr id="538644" name="Text Box 20"/>
          <p:cNvSpPr txBox="1">
            <a:spLocks noChangeArrowheads="1"/>
          </p:cNvSpPr>
          <p:nvPr/>
        </p:nvSpPr>
        <p:spPr bwMode="auto">
          <a:xfrm>
            <a:off x="3126156" y="2193636"/>
            <a:ext cx="56938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a:solidFill>
                  <a:srgbClr val="333399"/>
                </a:solidFill>
                <a:ea typeface="黑体" panose="02010609060101010101" pitchFamily="49" charset="-122"/>
              </a:rPr>
              <a:t>代码</a:t>
            </a:r>
          </a:p>
        </p:txBody>
      </p:sp>
      <p:sp>
        <p:nvSpPr>
          <p:cNvPr id="378902" name="Text Box 21"/>
          <p:cNvSpPr txBox="1">
            <a:spLocks noChangeArrowheads="1"/>
          </p:cNvSpPr>
          <p:nvPr/>
        </p:nvSpPr>
        <p:spPr bwMode="auto">
          <a:xfrm>
            <a:off x="1974465" y="2491384"/>
            <a:ext cx="367414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zh-CN" altLang="en-US" sz="1500" b="0" u="none" dirty="0">
                <a:solidFill>
                  <a:srgbClr val="002060"/>
                </a:solidFill>
                <a:ea typeface="黑体" panose="02010609060101010101" pitchFamily="49" charset="-122"/>
              </a:rPr>
              <a:t>（这 </a:t>
            </a:r>
            <a:r>
              <a:rPr lang="en-US" altLang="zh-CN" sz="1500" b="0" u="none" dirty="0">
                <a:solidFill>
                  <a:srgbClr val="002060"/>
                </a:solidFill>
                <a:ea typeface="黑体" panose="02010609060101010101" pitchFamily="49" charset="-122"/>
              </a:rPr>
              <a:t>4 </a:t>
            </a:r>
            <a:r>
              <a:rPr lang="zh-CN" altLang="en-US" sz="1500" b="0" u="none" dirty="0">
                <a:solidFill>
                  <a:srgbClr val="002060"/>
                </a:solidFill>
                <a:ea typeface="黑体" panose="02010609060101010101" pitchFamily="49" charset="-122"/>
              </a:rPr>
              <a:t>个字节取决于 </a:t>
            </a:r>
            <a:r>
              <a:rPr lang="en-US" altLang="zh-CN" sz="1500" b="0" u="none" dirty="0">
                <a:solidFill>
                  <a:srgbClr val="002060"/>
                </a:solidFill>
                <a:ea typeface="黑体" panose="02010609060101010101" pitchFamily="49" charset="-122"/>
              </a:rPr>
              <a:t>ICMP </a:t>
            </a:r>
            <a:r>
              <a:rPr lang="zh-CN" altLang="en-US" sz="1500" b="0" u="none" dirty="0">
                <a:solidFill>
                  <a:srgbClr val="002060"/>
                </a:solidFill>
                <a:ea typeface="黑体" panose="02010609060101010101" pitchFamily="49" charset="-122"/>
              </a:rPr>
              <a:t>报文的类型</a:t>
            </a:r>
            <a:r>
              <a:rPr lang="zh-CN" altLang="en-US" sz="1500" b="0" u="none" dirty="0">
                <a:solidFill>
                  <a:schemeClr val="tx2"/>
                </a:solidFill>
                <a:ea typeface="黑体" panose="02010609060101010101" pitchFamily="49" charset="-122"/>
              </a:rPr>
              <a:t>）</a:t>
            </a:r>
          </a:p>
        </p:txBody>
      </p:sp>
      <p:sp>
        <p:nvSpPr>
          <p:cNvPr id="378903" name="Text Box 22"/>
          <p:cNvSpPr txBox="1">
            <a:spLocks noChangeArrowheads="1"/>
          </p:cNvSpPr>
          <p:nvPr/>
        </p:nvSpPr>
        <p:spPr bwMode="auto">
          <a:xfrm>
            <a:off x="2768857" y="1951864"/>
            <a:ext cx="29206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8</a:t>
            </a:r>
          </a:p>
        </p:txBody>
      </p:sp>
      <p:sp>
        <p:nvSpPr>
          <p:cNvPr id="378904" name="Text Box 23"/>
          <p:cNvSpPr txBox="1">
            <a:spLocks noChangeArrowheads="1"/>
          </p:cNvSpPr>
          <p:nvPr/>
        </p:nvSpPr>
        <p:spPr bwMode="auto">
          <a:xfrm>
            <a:off x="3765718" y="1951864"/>
            <a:ext cx="39946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16</a:t>
            </a:r>
          </a:p>
        </p:txBody>
      </p:sp>
      <p:sp>
        <p:nvSpPr>
          <p:cNvPr id="378905" name="Rectangle 24"/>
          <p:cNvSpPr>
            <a:spLocks noChangeArrowheads="1"/>
          </p:cNvSpPr>
          <p:nvPr/>
        </p:nvSpPr>
        <p:spPr bwMode="auto">
          <a:xfrm>
            <a:off x="2872474" y="4654226"/>
            <a:ext cx="955176" cy="21437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endParaRPr kumimoji="0" lang="zh-CN" altLang="en-US" sz="2101" b="0" u="none">
              <a:solidFill>
                <a:schemeClr val="tx1"/>
              </a:solidFill>
              <a:latin typeface="Tahoma" panose="020B0604030504040204" pitchFamily="34" charset="0"/>
              <a:ea typeface="黑体" panose="02010609060101010101" pitchFamily="49" charset="-122"/>
            </a:endParaRPr>
          </a:p>
        </p:txBody>
      </p:sp>
      <p:sp>
        <p:nvSpPr>
          <p:cNvPr id="378906" name="Text Box 25"/>
          <p:cNvSpPr txBox="1">
            <a:spLocks noChangeArrowheads="1"/>
          </p:cNvSpPr>
          <p:nvPr/>
        </p:nvSpPr>
        <p:spPr bwMode="auto">
          <a:xfrm>
            <a:off x="5753485" y="1951864"/>
            <a:ext cx="39946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31</a:t>
            </a:r>
          </a:p>
        </p:txBody>
      </p:sp>
      <p:sp>
        <p:nvSpPr>
          <p:cNvPr id="378907" name="Text Box 26"/>
          <p:cNvSpPr txBox="1">
            <a:spLocks noChangeArrowheads="1"/>
          </p:cNvSpPr>
          <p:nvPr/>
        </p:nvSpPr>
        <p:spPr bwMode="auto">
          <a:xfrm>
            <a:off x="2847463" y="4625643"/>
            <a:ext cx="99232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IP </a:t>
            </a:r>
            <a:r>
              <a:rPr lang="zh-CN" altLang="en-US" sz="1500" b="0" u="none">
                <a:solidFill>
                  <a:srgbClr val="333399"/>
                </a:solidFill>
                <a:ea typeface="黑体" panose="02010609060101010101" pitchFamily="49" charset="-122"/>
              </a:rPr>
              <a:t>数据报</a:t>
            </a:r>
          </a:p>
        </p:txBody>
      </p:sp>
      <p:sp>
        <p:nvSpPr>
          <p:cNvPr id="378908" name="Line 27"/>
          <p:cNvSpPr>
            <a:spLocks noChangeShapeType="1"/>
          </p:cNvSpPr>
          <p:nvPr/>
        </p:nvSpPr>
        <p:spPr bwMode="auto">
          <a:xfrm rot="-5400000">
            <a:off x="3900300" y="700131"/>
            <a:ext cx="0" cy="42018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2101" u="none"/>
          </a:p>
        </p:txBody>
      </p:sp>
      <p:sp>
        <p:nvSpPr>
          <p:cNvPr id="538652" name="Text Box 28"/>
          <p:cNvSpPr txBox="1">
            <a:spLocks noChangeArrowheads="1"/>
          </p:cNvSpPr>
          <p:nvPr/>
        </p:nvSpPr>
        <p:spPr bwMode="auto">
          <a:xfrm>
            <a:off x="282650" y="2059054"/>
            <a:ext cx="1324401"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algn="ctr" eaLnBrk="1" hangingPunct="1">
              <a:lnSpc>
                <a:spcPct val="90000"/>
              </a:lnSpc>
            </a:pPr>
            <a:r>
              <a:rPr lang="zh-CN" altLang="en-US" sz="1600" u="none" dirty="0">
                <a:solidFill>
                  <a:srgbClr val="002060"/>
                </a:solidFill>
                <a:latin typeface="宋体" panose="02010600030101010101" pitchFamily="2" charset="-122"/>
                <a:ea typeface="宋体" panose="02010600030101010101" pitchFamily="2" charset="-122"/>
              </a:rPr>
              <a:t>前 </a:t>
            </a:r>
            <a:r>
              <a:rPr lang="en-US" altLang="zh-CN" sz="1600" u="none" dirty="0">
                <a:solidFill>
                  <a:srgbClr val="002060"/>
                </a:solidFill>
                <a:latin typeface="宋体" panose="02010600030101010101" pitchFamily="2" charset="-122"/>
                <a:ea typeface="宋体" panose="02010600030101010101" pitchFamily="2" charset="-122"/>
              </a:rPr>
              <a:t>4 </a:t>
            </a:r>
            <a:r>
              <a:rPr lang="zh-CN" altLang="en-US" sz="1600" u="none" dirty="0">
                <a:solidFill>
                  <a:srgbClr val="002060"/>
                </a:solidFill>
                <a:latin typeface="宋体" panose="02010600030101010101" pitchFamily="2" charset="-122"/>
                <a:ea typeface="宋体" panose="02010600030101010101" pitchFamily="2" charset="-122"/>
              </a:rPr>
              <a:t>个字节</a:t>
            </a:r>
          </a:p>
          <a:p>
            <a:pPr algn="ctr" eaLnBrk="1" hangingPunct="1">
              <a:lnSpc>
                <a:spcPct val="90000"/>
              </a:lnSpc>
            </a:pPr>
            <a:r>
              <a:rPr lang="zh-CN" altLang="en-US" sz="1600" u="none" dirty="0" smtClean="0">
                <a:solidFill>
                  <a:srgbClr val="002060"/>
                </a:solidFill>
                <a:latin typeface="宋体" panose="02010600030101010101" pitchFamily="2" charset="-122"/>
                <a:ea typeface="宋体" panose="02010600030101010101" pitchFamily="2" charset="-122"/>
              </a:rPr>
              <a:t>格式一致</a:t>
            </a:r>
            <a:endParaRPr lang="zh-CN" altLang="en-US" sz="1600" u="none" dirty="0">
              <a:solidFill>
                <a:srgbClr val="002060"/>
              </a:solidFill>
              <a:latin typeface="宋体" panose="02010600030101010101" pitchFamily="2" charset="-122"/>
              <a:ea typeface="宋体" panose="02010600030101010101" pitchFamily="2" charset="-122"/>
            </a:endParaRPr>
          </a:p>
        </p:txBody>
      </p:sp>
      <p:sp>
        <p:nvSpPr>
          <p:cNvPr id="378910" name="Text Box 29"/>
          <p:cNvSpPr txBox="1">
            <a:spLocks noChangeArrowheads="1"/>
          </p:cNvSpPr>
          <p:nvPr/>
        </p:nvSpPr>
        <p:spPr bwMode="auto">
          <a:xfrm>
            <a:off x="2238866" y="2949916"/>
            <a:ext cx="340804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gn="l" eaLnBrk="0" hangingPunct="0">
              <a:defRPr kumimoji="1" b="1">
                <a:solidFill>
                  <a:schemeClr val="accent2"/>
                </a:solidFill>
                <a:latin typeface="Arial" panose="020B0604020202020204" pitchFamily="34" charset="0"/>
                <a:ea typeface="华文行楷" panose="02010800040101010101" pitchFamily="2" charset="-122"/>
              </a:defRPr>
            </a:lvl1pPr>
            <a:lvl2pPr marL="742950" indent="-285750" algn="l" eaLnBrk="0" hangingPunct="0">
              <a:defRPr kumimoji="1" b="1">
                <a:solidFill>
                  <a:schemeClr val="accent2"/>
                </a:solidFill>
                <a:latin typeface="Arial" panose="020B0604020202020204" pitchFamily="34" charset="0"/>
                <a:ea typeface="华文行楷" panose="02010800040101010101" pitchFamily="2" charset="-122"/>
              </a:defRPr>
            </a:lvl2pPr>
            <a:lvl3pPr marL="1143000" indent="-228600" algn="l" eaLnBrk="0" hangingPunct="0">
              <a:defRPr kumimoji="1" b="1">
                <a:solidFill>
                  <a:schemeClr val="accent2"/>
                </a:solidFill>
                <a:latin typeface="Arial" panose="020B0604020202020204" pitchFamily="34" charset="0"/>
                <a:ea typeface="华文行楷" panose="02010800040101010101" pitchFamily="2" charset="-122"/>
              </a:defRPr>
            </a:lvl3pPr>
            <a:lvl4pPr marL="1600200" indent="-228600" algn="l" eaLnBrk="0" hangingPunct="0">
              <a:defRPr kumimoji="1" b="1">
                <a:solidFill>
                  <a:schemeClr val="accent2"/>
                </a:solidFill>
                <a:latin typeface="Arial" panose="020B0604020202020204" pitchFamily="34" charset="0"/>
                <a:ea typeface="华文行楷" panose="02010800040101010101" pitchFamily="2" charset="-122"/>
              </a:defRPr>
            </a:lvl4pPr>
            <a:lvl5pPr marL="2057400" indent="-228600" algn="l" eaLnBrk="0" hangingPunct="0">
              <a:defRPr kumimoji="1" b="1">
                <a:solidFill>
                  <a:schemeClr val="accent2"/>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kumimoji="1" b="1">
                <a:solidFill>
                  <a:schemeClr val="accent2"/>
                </a:solidFill>
                <a:latin typeface="Arial" panose="020B0604020202020204" pitchFamily="34" charset="0"/>
                <a:ea typeface="华文行楷" panose="02010800040101010101" pitchFamily="2" charset="-122"/>
              </a:defRPr>
            </a:lvl9pPr>
          </a:lstStyle>
          <a:p>
            <a:pPr eaLnBrk="1" hangingPunct="1"/>
            <a:r>
              <a:rPr lang="en-US" altLang="zh-CN" sz="1500" b="0" u="none">
                <a:solidFill>
                  <a:srgbClr val="333399"/>
                </a:solidFill>
                <a:ea typeface="黑体" panose="02010609060101010101" pitchFamily="49" charset="-122"/>
              </a:rPr>
              <a:t>ICMP </a:t>
            </a:r>
            <a:r>
              <a:rPr lang="zh-CN" altLang="en-US" sz="1500" b="0" u="none">
                <a:solidFill>
                  <a:srgbClr val="333399"/>
                </a:solidFill>
                <a:ea typeface="黑体" panose="02010609060101010101" pitchFamily="49" charset="-122"/>
              </a:rPr>
              <a:t>的数据部分（长度取决于类型）</a:t>
            </a:r>
          </a:p>
        </p:txBody>
      </p:sp>
      <p:sp>
        <p:nvSpPr>
          <p:cNvPr id="538654" name="Line 30"/>
          <p:cNvSpPr>
            <a:spLocks noChangeShapeType="1"/>
          </p:cNvSpPr>
          <p:nvPr/>
        </p:nvSpPr>
        <p:spPr bwMode="auto">
          <a:xfrm>
            <a:off x="1436137" y="2330600"/>
            <a:ext cx="363253" cy="0"/>
          </a:xfrm>
          <a:prstGeom prst="line">
            <a:avLst/>
          </a:prstGeom>
          <a:noFill/>
          <a:ln w="28575">
            <a:solidFill>
              <a:schemeClr val="tx1"/>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2101" u="none"/>
          </a:p>
        </p:txBody>
      </p:sp>
      <p:sp>
        <p:nvSpPr>
          <p:cNvPr id="2" name="矩形 1"/>
          <p:cNvSpPr/>
          <p:nvPr/>
        </p:nvSpPr>
        <p:spPr>
          <a:xfrm>
            <a:off x="371388" y="1192532"/>
            <a:ext cx="6078921" cy="707886"/>
          </a:xfrm>
          <a:prstGeom prst="rect">
            <a:avLst/>
          </a:prstGeom>
        </p:spPr>
        <p:txBody>
          <a:bodyPr wrap="square">
            <a:spAutoFit/>
          </a:bodyPr>
          <a:lstStyle/>
          <a:p>
            <a:pPr algn="just">
              <a:buClr>
                <a:srgbClr val="0000FF"/>
              </a:buClr>
              <a:buSzPct val="80000"/>
              <a:buFont typeface="Wingdings" panose="05000000000000000000" pitchFamily="2" charset="2"/>
              <a:buNone/>
            </a:pPr>
            <a:r>
              <a:rPr lang="en-US" altLang="zh-CN" sz="2000" b="0" u="none" dirty="0">
                <a:solidFill>
                  <a:srgbClr val="1A3868"/>
                </a:solidFill>
              </a:rPr>
              <a:t>ICMP </a:t>
            </a:r>
            <a:r>
              <a:rPr lang="zh-CN" altLang="en-US" sz="2000" b="0" u="none" dirty="0">
                <a:solidFill>
                  <a:srgbClr val="1A3868"/>
                </a:solidFill>
              </a:rPr>
              <a:t>报文的种类有两种，即 </a:t>
            </a:r>
            <a:r>
              <a:rPr lang="en-US" altLang="zh-CN" sz="2000" b="0" u="none" dirty="0">
                <a:solidFill>
                  <a:srgbClr val="C00000"/>
                </a:solidFill>
              </a:rPr>
              <a:t>ICMP </a:t>
            </a:r>
            <a:r>
              <a:rPr lang="zh-CN" altLang="en-US" sz="2000" b="0" u="none" dirty="0">
                <a:solidFill>
                  <a:srgbClr val="C00000"/>
                </a:solidFill>
              </a:rPr>
              <a:t>差错报告报文</a:t>
            </a:r>
            <a:r>
              <a:rPr lang="zh-CN" altLang="en-US" sz="2000" b="0" u="none" dirty="0">
                <a:solidFill>
                  <a:srgbClr val="1A3868"/>
                </a:solidFill>
              </a:rPr>
              <a:t>和 </a:t>
            </a:r>
            <a:r>
              <a:rPr lang="en-US" altLang="zh-CN" sz="2000" b="0" u="none" dirty="0">
                <a:solidFill>
                  <a:srgbClr val="C00000"/>
                </a:solidFill>
              </a:rPr>
              <a:t>ICMP </a:t>
            </a:r>
            <a:r>
              <a:rPr lang="zh-CN" altLang="en-US" sz="2000" b="0" u="none" dirty="0">
                <a:solidFill>
                  <a:srgbClr val="C00000"/>
                </a:solidFill>
              </a:rPr>
              <a:t>查询报文</a:t>
            </a:r>
            <a:r>
              <a:rPr lang="zh-CN" altLang="en-US" sz="2000" b="0" u="none" dirty="0">
                <a:solidFill>
                  <a:srgbClr val="1A3868"/>
                </a:solidFill>
              </a:rPr>
              <a:t>。</a:t>
            </a:r>
          </a:p>
        </p:txBody>
      </p:sp>
    </p:spTree>
    <p:extLst>
      <p:ext uri="{BB962C8B-B14F-4D97-AF65-F5344CB8AC3E}">
        <p14:creationId xmlns:p14="http://schemas.microsoft.com/office/powerpoint/2010/main" xmlns="" val="2126041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5386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5386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53864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53864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5386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2" grpId="0"/>
      <p:bldP spid="538643" grpId="0"/>
      <p:bldP spid="538644" grpId="0"/>
      <p:bldP spid="538652" grpId="0"/>
      <p:bldP spid="5386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5750" y="457200"/>
            <a:ext cx="8172450" cy="1150938"/>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支持多协议的结构示意图</a:t>
            </a:r>
          </a:p>
        </p:txBody>
      </p:sp>
      <p:sp>
        <p:nvSpPr>
          <p:cNvPr id="3" name="内容占位符 2"/>
          <p:cNvSpPr>
            <a:spLocks noGrp="1"/>
          </p:cNvSpPr>
          <p:nvPr>
            <p:ph idx="4294967295"/>
          </p:nvPr>
        </p:nvSpPr>
        <p:spPr>
          <a:xfrm>
            <a:off x="685800" y="1285875"/>
            <a:ext cx="7772400" cy="3287713"/>
          </a:xfrm>
        </p:spPr>
        <p:txBody>
          <a:bodyPr/>
          <a:lstStyle/>
          <a:p>
            <a:endParaRPr lang="zh-CN" altLang="en-US">
              <a:solidFill>
                <a:srgbClr val="2D2DB9"/>
              </a:solidFill>
            </a:endParaRPr>
          </a:p>
          <a:p>
            <a:endParaRPr lang="zh-CN" altLang="en-US" sz="4800" b="1">
              <a:solidFill>
                <a:srgbClr val="2D2DB9"/>
              </a:solidFill>
              <a:latin typeface="Times New Roman" panose="02020603050405020304" pitchFamily="18" charset="0"/>
              <a:cs typeface="Times New Roman" panose="02020603050405020304" pitchFamily="18" charset="0"/>
            </a:endParaRPr>
          </a:p>
        </p:txBody>
      </p:sp>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b="1">
                <a:solidFill>
                  <a:schemeClr val="tx1"/>
                </a:solidFill>
                <a:latin typeface="Copperplate Gothic Bold" panose="020E0705020206020404" pitchFamily="34" charset="0"/>
                <a:ea typeface="Gulim" pitchFamily="34" charset="-127"/>
              </a:defRPr>
            </a:lvl1pPr>
            <a:lvl2pPr marL="742950" indent="-285750">
              <a:defRPr sz="2400" b="1">
                <a:solidFill>
                  <a:schemeClr val="tx1"/>
                </a:solidFill>
                <a:latin typeface="Copperplate Gothic Bold" panose="020E0705020206020404" pitchFamily="34" charset="0"/>
                <a:ea typeface="Gulim" pitchFamily="34" charset="-127"/>
              </a:defRPr>
            </a:lvl2pPr>
            <a:lvl3pPr marL="1143000" indent="-228600">
              <a:defRPr sz="2400" b="1">
                <a:solidFill>
                  <a:schemeClr val="tx1"/>
                </a:solidFill>
                <a:latin typeface="Copperplate Gothic Bold" panose="020E0705020206020404" pitchFamily="34" charset="0"/>
                <a:ea typeface="Gulim" pitchFamily="34" charset="-127"/>
              </a:defRPr>
            </a:lvl3pPr>
            <a:lvl4pPr marL="1600200" indent="-228600">
              <a:defRPr sz="2400" b="1">
                <a:solidFill>
                  <a:schemeClr val="tx1"/>
                </a:solidFill>
                <a:latin typeface="Copperplate Gothic Bold" panose="020E0705020206020404" pitchFamily="34" charset="0"/>
                <a:ea typeface="Gulim" pitchFamily="34" charset="-127"/>
              </a:defRPr>
            </a:lvl4pPr>
            <a:lvl5pPr marL="2057400" indent="-228600">
              <a:defRPr sz="2400" b="1">
                <a:solidFill>
                  <a:schemeClr val="tx1"/>
                </a:solidFill>
                <a:latin typeface="Copperplate Gothic Bold" panose="020E0705020206020404" pitchFamily="34" charset="0"/>
                <a:ea typeface="Gulim" pitchFamily="34" charset="-127"/>
              </a:defRPr>
            </a:lvl5pPr>
            <a:lvl6pPr marL="25146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6pPr>
            <a:lvl7pPr marL="29718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7pPr>
            <a:lvl8pPr marL="34290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8pPr>
            <a:lvl9pPr marL="3886200" indent="-228600" eaLnBrk="0" fontAlgn="base" hangingPunct="0">
              <a:spcBef>
                <a:spcPct val="0"/>
              </a:spcBef>
              <a:spcAft>
                <a:spcPct val="0"/>
              </a:spcAft>
              <a:defRPr sz="2400" b="1">
                <a:solidFill>
                  <a:schemeClr val="tx1"/>
                </a:solidFill>
                <a:latin typeface="Copperplate Gothic Bold" panose="020E0705020206020404" pitchFamily="34" charset="0"/>
                <a:ea typeface="Gulim" pitchFamily="34" charset="-127"/>
              </a:defRPr>
            </a:lvl9pPr>
          </a:lstStyle>
          <a:p>
            <a:endParaRPr lang="zh-CN" altLang="en-US"/>
          </a:p>
        </p:txBody>
      </p:sp>
      <p:graphicFrame>
        <p:nvGraphicFramePr>
          <p:cNvPr id="19458" name="Object 1"/>
          <p:cNvGraphicFramePr>
            <a:graphicFrameLocks noChangeAspect="1"/>
          </p:cNvGraphicFramePr>
          <p:nvPr>
            <p:extLst>
              <p:ext uri="{D42A27DB-BD31-4B8C-83A1-F6EECF244321}">
                <p14:modId xmlns:p14="http://schemas.microsoft.com/office/powerpoint/2010/main" xmlns="" val="1908085024"/>
              </p:ext>
            </p:extLst>
          </p:nvPr>
        </p:nvGraphicFramePr>
        <p:xfrm>
          <a:off x="501799" y="1555763"/>
          <a:ext cx="7740352" cy="3070200"/>
        </p:xfrm>
        <a:graphic>
          <a:graphicData uri="http://schemas.openxmlformats.org/presentationml/2006/ole">
            <p:oleObj spid="_x0000_s4121" name="Visio" r:id="rId4" imgW="5105252" imgH="1759038" progId="">
              <p:embed/>
            </p:oleObj>
          </a:graphicData>
        </a:graphic>
      </p:graphicFrame>
    </p:spTree>
    <p:extLst>
      <p:ext uri="{BB962C8B-B14F-4D97-AF65-F5344CB8AC3E}">
        <p14:creationId xmlns:p14="http://schemas.microsoft.com/office/powerpoint/2010/main" xmlns="" val="3678867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7187" y="788020"/>
            <a:ext cx="4070797" cy="560388"/>
          </a:xfrm>
        </p:spPr>
        <p:txBody>
          <a:bodyPr/>
          <a:lstStyle/>
          <a:p>
            <a:pPr algn="l">
              <a:buFontTx/>
              <a:buNone/>
            </a:pPr>
            <a:r>
              <a:rPr lang="zh-CN" altLang="en-US" sz="2400" dirty="0" smtClean="0">
                <a:solidFill>
                  <a:srgbClr val="007D7A"/>
                </a:solidFill>
                <a:latin typeface="Times New Roman" pitchFamily="18" charset="0"/>
                <a:ea typeface="微软雅黑" pitchFamily="34" charset="-122"/>
                <a:cs typeface="Times New Roman" pitchFamily="18" charset="0"/>
              </a:rPr>
              <a:t>转发等价类</a:t>
            </a:r>
            <a:endParaRPr lang="en-US" altLang="zh-CN" sz="2400" dirty="0">
              <a:solidFill>
                <a:srgbClr val="007D7A"/>
              </a:solidFill>
              <a:latin typeface="Times New Roman" pitchFamily="18" charset="0"/>
              <a:ea typeface="微软雅黑" pitchFamily="34" charset="-122"/>
              <a:cs typeface="Times New Roman" pitchFamily="18" charset="0"/>
            </a:endParaRPr>
          </a:p>
        </p:txBody>
      </p:sp>
      <p:sp>
        <p:nvSpPr>
          <p:cNvPr id="3" name="内容占位符 2"/>
          <p:cNvSpPr>
            <a:spLocks noGrp="1"/>
          </p:cNvSpPr>
          <p:nvPr>
            <p:ph idx="4294967295"/>
          </p:nvPr>
        </p:nvSpPr>
        <p:spPr>
          <a:xfrm>
            <a:off x="179512" y="1492424"/>
            <a:ext cx="6624736" cy="3365582"/>
          </a:xfrm>
        </p:spPr>
        <p:txBody>
          <a:bodyPr/>
          <a:lstStyle/>
          <a:p>
            <a:pPr>
              <a:lnSpc>
                <a:spcPct val="150000"/>
              </a:lnSpc>
            </a:pPr>
            <a:r>
              <a:rPr lang="zh-CN" altLang="en-US" sz="2000" kern="1200" dirty="0" smtClean="0">
                <a:solidFill>
                  <a:srgbClr val="C00000"/>
                </a:solidFill>
                <a:latin typeface="Times New Roman" pitchFamily="18" charset="0"/>
                <a:ea typeface="微软雅黑" pitchFamily="34" charset="-122"/>
                <a:cs typeface="Times New Roman" pitchFamily="18" charset="0"/>
              </a:rPr>
              <a:t>转发等价类</a:t>
            </a:r>
            <a:r>
              <a:rPr lang="en-US" altLang="zh-CN" sz="2000" kern="1200" dirty="0" smtClean="0">
                <a:solidFill>
                  <a:srgbClr val="C00000"/>
                </a:solidFill>
                <a:latin typeface="Times New Roman" pitchFamily="18" charset="0"/>
                <a:ea typeface="微软雅黑" pitchFamily="34" charset="-122"/>
                <a:cs typeface="Times New Roman" pitchFamily="18" charset="0"/>
              </a:rPr>
              <a:t>(FEC) </a:t>
            </a:r>
            <a:r>
              <a:rPr lang="zh-CN" altLang="en-US" sz="2000" kern="1200" dirty="0" smtClean="0">
                <a:solidFill>
                  <a:srgbClr val="1A3868"/>
                </a:solidFill>
                <a:latin typeface="Times New Roman" pitchFamily="18" charset="0"/>
                <a:ea typeface="微软雅黑" pitchFamily="34" charset="-122"/>
                <a:cs typeface="Times New Roman" pitchFamily="18" charset="0"/>
              </a:rPr>
              <a:t>用来描述一系列</a:t>
            </a:r>
            <a:r>
              <a:rPr lang="zh-CN" altLang="en-US" sz="2000" kern="1200" dirty="0" smtClean="0">
                <a:solidFill>
                  <a:srgbClr val="1A3868"/>
                </a:solidFill>
                <a:latin typeface="Times New Roman" pitchFamily="18" charset="0"/>
                <a:ea typeface="微软雅黑" pitchFamily="34" charset="-122"/>
                <a:cs typeface="Times New Roman" pitchFamily="18" charset="0"/>
              </a:rPr>
              <a:t>分组用相似</a:t>
            </a:r>
            <a:r>
              <a:rPr lang="zh-CN" altLang="en-US" sz="2000" kern="1200" dirty="0" smtClean="0">
                <a:solidFill>
                  <a:srgbClr val="1A3868"/>
                </a:solidFill>
                <a:latin typeface="Times New Roman" pitchFamily="18" charset="0"/>
                <a:ea typeface="微软雅黑" pitchFamily="34" charset="-122"/>
                <a:cs typeface="Times New Roman" pitchFamily="18" charset="0"/>
              </a:rPr>
              <a:t>或同样的特征</a:t>
            </a:r>
            <a:r>
              <a:rPr lang="zh-CN" altLang="en-US" sz="2000" kern="1200" dirty="0" smtClean="0">
                <a:solidFill>
                  <a:srgbClr val="1A3868"/>
                </a:solidFill>
                <a:latin typeface="Times New Roman" pitchFamily="18" charset="0"/>
                <a:ea typeface="微软雅黑" pitchFamily="34" charset="-122"/>
                <a:cs typeface="Times New Roman" pitchFamily="18" charset="0"/>
              </a:rPr>
              <a:t>，以</a:t>
            </a:r>
            <a:r>
              <a:rPr lang="zh-CN" altLang="en-US" sz="2000" kern="1200" dirty="0" smtClean="0">
                <a:solidFill>
                  <a:srgbClr val="1A3868"/>
                </a:solidFill>
                <a:latin typeface="Times New Roman" pitchFamily="18" charset="0"/>
                <a:ea typeface="微软雅黑" pitchFamily="34" charset="-122"/>
                <a:cs typeface="Times New Roman" pitchFamily="18" charset="0"/>
              </a:rPr>
              <a:t>同样的方式被运送，使用相同的</a:t>
            </a:r>
            <a:r>
              <a:rPr lang="en-US" altLang="zh-CN" sz="2000" kern="1200" dirty="0" smtClean="0">
                <a:solidFill>
                  <a:srgbClr val="1A3868"/>
                </a:solidFill>
                <a:latin typeface="Times New Roman" pitchFamily="18" charset="0"/>
                <a:ea typeface="微软雅黑" pitchFamily="34" charset="-122"/>
                <a:cs typeface="Times New Roman" pitchFamily="18" charset="0"/>
              </a:rPr>
              <a:t>MPLS</a:t>
            </a:r>
            <a:r>
              <a:rPr lang="zh-CN" altLang="en-US" sz="2000" kern="1200" dirty="0" smtClean="0">
                <a:solidFill>
                  <a:srgbClr val="1A3868"/>
                </a:solidFill>
                <a:latin typeface="Times New Roman" pitchFamily="18" charset="0"/>
                <a:ea typeface="微软雅黑" pitchFamily="34" charset="-122"/>
                <a:cs typeface="Times New Roman" pitchFamily="18" charset="0"/>
              </a:rPr>
              <a:t>标记。</a:t>
            </a:r>
          </a:p>
          <a:p>
            <a:pPr lvl="1">
              <a:lnSpc>
                <a:spcPct val="150000"/>
              </a:lnSpc>
            </a:pPr>
            <a:r>
              <a:rPr lang="zh-CN" altLang="en-US" kern="1200" dirty="0" smtClean="0">
                <a:solidFill>
                  <a:srgbClr val="1A3868"/>
                </a:solidFill>
                <a:latin typeface="Times New Roman" pitchFamily="18" charset="0"/>
                <a:ea typeface="微软雅黑" pitchFamily="34" charset="-122"/>
                <a:cs typeface="Times New Roman" pitchFamily="18" charset="0"/>
              </a:rPr>
              <a:t>同样的目的地址</a:t>
            </a:r>
            <a:r>
              <a:rPr lang="zh-CN" altLang="en-US" kern="1200" dirty="0" smtClean="0">
                <a:solidFill>
                  <a:srgbClr val="1A3868"/>
                </a:solidFill>
                <a:latin typeface="Times New Roman" pitchFamily="18" charset="0"/>
                <a:ea typeface="微软雅黑" pitchFamily="34" charset="-122"/>
                <a:cs typeface="Times New Roman" pitchFamily="18" charset="0"/>
              </a:rPr>
              <a:t>前缀；</a:t>
            </a:r>
            <a:endParaRPr lang="en-US" altLang="zh-CN" kern="1200" dirty="0" smtClean="0">
              <a:solidFill>
                <a:srgbClr val="1A3868"/>
              </a:solidFill>
              <a:latin typeface="Times New Roman" pitchFamily="18" charset="0"/>
              <a:ea typeface="微软雅黑" pitchFamily="34" charset="-122"/>
              <a:cs typeface="Times New Roman" pitchFamily="18" charset="0"/>
            </a:endParaRPr>
          </a:p>
          <a:p>
            <a:pPr lvl="1">
              <a:lnSpc>
                <a:spcPct val="150000"/>
              </a:lnSpc>
            </a:pPr>
            <a:r>
              <a:rPr lang="zh-CN" altLang="en-US" kern="1200" dirty="0" smtClean="0">
                <a:solidFill>
                  <a:srgbClr val="1A3868"/>
                </a:solidFill>
                <a:latin typeface="Times New Roman" pitchFamily="18" charset="0"/>
                <a:ea typeface="微软雅黑" pitchFamily="34" charset="-122"/>
                <a:cs typeface="Times New Roman" pitchFamily="18" charset="0"/>
              </a:rPr>
              <a:t>源与目的地址均相同的</a:t>
            </a:r>
            <a:r>
              <a:rPr lang="en-US" altLang="zh-CN" kern="1200" dirty="0" smtClean="0">
                <a:solidFill>
                  <a:srgbClr val="1A3868"/>
                </a:solidFill>
                <a:latin typeface="Times New Roman" pitchFamily="18" charset="0"/>
                <a:ea typeface="微软雅黑" pitchFamily="34" charset="-122"/>
                <a:cs typeface="Times New Roman" pitchFamily="18" charset="0"/>
              </a:rPr>
              <a:t>IP</a:t>
            </a:r>
            <a:r>
              <a:rPr lang="zh-CN" altLang="en-US" kern="1200" dirty="0" smtClean="0">
                <a:solidFill>
                  <a:srgbClr val="1A3868"/>
                </a:solidFill>
                <a:latin typeface="Times New Roman" pitchFamily="18" charset="0"/>
                <a:ea typeface="微软雅黑" pitchFamily="34" charset="-122"/>
                <a:cs typeface="Times New Roman" pitchFamily="18" charset="0"/>
              </a:rPr>
              <a:t>数据报；</a:t>
            </a:r>
            <a:endParaRPr lang="en-US" altLang="zh-CN" kern="1200" dirty="0" smtClean="0">
              <a:solidFill>
                <a:srgbClr val="1A3868"/>
              </a:solidFill>
              <a:latin typeface="Times New Roman" pitchFamily="18" charset="0"/>
              <a:ea typeface="微软雅黑" pitchFamily="34" charset="-122"/>
              <a:cs typeface="Times New Roman" pitchFamily="18" charset="0"/>
            </a:endParaRPr>
          </a:p>
          <a:p>
            <a:pPr lvl="1">
              <a:lnSpc>
                <a:spcPct val="150000"/>
              </a:lnSpc>
            </a:pPr>
            <a:r>
              <a:rPr lang="zh-CN" altLang="en-US" kern="1200" dirty="0" smtClean="0">
                <a:solidFill>
                  <a:srgbClr val="1A3868"/>
                </a:solidFill>
                <a:latin typeface="Times New Roman" pitchFamily="18" charset="0"/>
                <a:ea typeface="微软雅黑" pitchFamily="34" charset="-122"/>
                <a:cs typeface="Times New Roman" pitchFamily="18" charset="0"/>
              </a:rPr>
              <a:t>有同样服务质量需求的</a:t>
            </a:r>
            <a:r>
              <a:rPr lang="en-US" altLang="zh-CN" kern="1200" dirty="0" smtClean="0">
                <a:solidFill>
                  <a:srgbClr val="1A3868"/>
                </a:solidFill>
                <a:latin typeface="Times New Roman" pitchFamily="18" charset="0"/>
                <a:ea typeface="微软雅黑" pitchFamily="34" charset="-122"/>
                <a:cs typeface="Times New Roman" pitchFamily="18" charset="0"/>
              </a:rPr>
              <a:t>IP</a:t>
            </a:r>
            <a:r>
              <a:rPr lang="zh-CN" altLang="en-US" kern="1200" dirty="0" smtClean="0">
                <a:solidFill>
                  <a:srgbClr val="1A3868"/>
                </a:solidFill>
                <a:latin typeface="Times New Roman" pitchFamily="18" charset="0"/>
                <a:ea typeface="微软雅黑" pitchFamily="34" charset="-122"/>
                <a:cs typeface="Times New Roman" pitchFamily="18" charset="0"/>
              </a:rPr>
              <a:t>数据报。</a:t>
            </a:r>
            <a:endParaRPr lang="zh-CN" altLang="en-US" kern="1200" dirty="0" smtClean="0">
              <a:solidFill>
                <a:srgbClr val="1A3868"/>
              </a:solidFill>
              <a:latin typeface="Times New Roman" pitchFamily="18" charset="0"/>
              <a:ea typeface="微软雅黑" pitchFamily="34" charset="-122"/>
              <a:cs typeface="Times New Roman" pitchFamily="18" charset="0"/>
            </a:endParaRPr>
          </a:p>
          <a:p>
            <a:pPr>
              <a:lnSpc>
                <a:spcPct val="150000"/>
              </a:lnSpc>
              <a:buFontTx/>
              <a:buChar char="•"/>
            </a:pPr>
            <a:r>
              <a:rPr lang="en-US" altLang="zh-CN" sz="2000" kern="1200" dirty="0" smtClean="0">
                <a:solidFill>
                  <a:srgbClr val="1A3868"/>
                </a:solidFill>
                <a:latin typeface="Times New Roman" pitchFamily="18" charset="0"/>
                <a:ea typeface="微软雅黑" pitchFamily="34" charset="-122"/>
                <a:cs typeface="Times New Roman" pitchFamily="18" charset="0"/>
              </a:rPr>
              <a:t>FEC</a:t>
            </a:r>
            <a:r>
              <a:rPr lang="zh-CN" altLang="en-US" sz="2000" kern="1200" dirty="0" smtClean="0">
                <a:solidFill>
                  <a:srgbClr val="1A3868"/>
                </a:solidFill>
                <a:latin typeface="Times New Roman" pitchFamily="18" charset="0"/>
                <a:ea typeface="微软雅黑" pitchFamily="34" charset="-122"/>
                <a:cs typeface="Times New Roman" pitchFamily="18" charset="0"/>
              </a:rPr>
              <a:t>可用于负载均衡，其方法属于流量工程。</a:t>
            </a:r>
            <a:endParaRPr lang="en-US" altLang="zh-CN" sz="2000" kern="1200" dirty="0" smtClean="0">
              <a:solidFill>
                <a:srgbClr val="1A3868"/>
              </a:solidFill>
              <a:latin typeface="Times New Roman" pitchFamily="18" charset="0"/>
              <a:ea typeface="微软雅黑" pitchFamily="34" charset="-122"/>
              <a:cs typeface="Times New Roman" pitchFamily="18" charset="0"/>
            </a:endParaRPr>
          </a:p>
          <a:p>
            <a:pPr>
              <a:lnSpc>
                <a:spcPct val="150000"/>
              </a:lnSpc>
              <a:spcBef>
                <a:spcPts val="1200"/>
              </a:spcBef>
              <a:buFontTx/>
              <a:buNone/>
            </a:pPr>
            <a:endParaRPr lang="zh-CN" altLang="en-US" sz="2000" u="sng" dirty="0">
              <a:solidFill>
                <a:srgbClr val="2D2DB9"/>
              </a:solidFill>
            </a:endParaRPr>
          </a:p>
          <a:p>
            <a:pPr>
              <a:lnSpc>
                <a:spcPct val="150000"/>
              </a:lnSpc>
              <a:spcBef>
                <a:spcPts val="1200"/>
              </a:spcBef>
            </a:pPr>
            <a:endParaRPr lang="zh-CN" altLang="en-US" sz="2000" b="1" dirty="0">
              <a:solidFill>
                <a:srgbClr val="2D2DB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898092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7544" y="628328"/>
            <a:ext cx="7772400" cy="722313"/>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MPLS</a:t>
            </a:r>
            <a:r>
              <a:rPr lang="zh-CN" altLang="en-US" sz="2400" dirty="0">
                <a:solidFill>
                  <a:srgbClr val="007D7A"/>
                </a:solidFill>
                <a:latin typeface="Times New Roman" pitchFamily="18" charset="0"/>
                <a:ea typeface="微软雅黑" pitchFamily="34" charset="-122"/>
                <a:cs typeface="Times New Roman" pitchFamily="18" charset="0"/>
              </a:rPr>
              <a:t>的服务功能</a:t>
            </a:r>
          </a:p>
        </p:txBody>
      </p:sp>
      <p:sp>
        <p:nvSpPr>
          <p:cNvPr id="3" name="内容占位符 2"/>
          <p:cNvSpPr>
            <a:spLocks noGrp="1"/>
          </p:cNvSpPr>
          <p:nvPr>
            <p:ph idx="4294967295"/>
          </p:nvPr>
        </p:nvSpPr>
        <p:spPr>
          <a:xfrm>
            <a:off x="327992" y="1374775"/>
            <a:ext cx="7772400" cy="3502025"/>
          </a:xfrm>
        </p:spPr>
        <p:txBody>
          <a:bodyPr/>
          <a:lstStyle/>
          <a:p>
            <a:pPr>
              <a:spcAft>
                <a:spcPts val="600"/>
              </a:spcAft>
              <a:buFontTx/>
              <a:buChar char="•"/>
            </a:pPr>
            <a:r>
              <a:rPr lang="zh-CN" altLang="en-US" sz="2200" kern="1200" dirty="0">
                <a:solidFill>
                  <a:srgbClr val="1A3868"/>
                </a:solidFill>
                <a:latin typeface="Times New Roman" pitchFamily="18" charset="0"/>
                <a:ea typeface="微软雅黑" pitchFamily="34" charset="-122"/>
                <a:cs typeface="Times New Roman" pitchFamily="18" charset="0"/>
              </a:rPr>
              <a:t>面向连接的</a:t>
            </a:r>
            <a:r>
              <a:rPr lang="en-US" altLang="zh-CN" sz="2200" kern="1200" dirty="0" err="1">
                <a:solidFill>
                  <a:srgbClr val="1A3868"/>
                </a:solidFill>
                <a:latin typeface="Times New Roman" pitchFamily="18" charset="0"/>
                <a:ea typeface="微软雅黑" pitchFamily="34" charset="-122"/>
                <a:cs typeface="Times New Roman" pitchFamily="18" charset="0"/>
              </a:rPr>
              <a:t>QoS</a:t>
            </a:r>
            <a:r>
              <a:rPr lang="zh-CN" altLang="en-US" sz="2200" kern="1200" dirty="0" smtClean="0">
                <a:solidFill>
                  <a:srgbClr val="1A3868"/>
                </a:solidFill>
                <a:latin typeface="Times New Roman" pitchFamily="18" charset="0"/>
                <a:ea typeface="微软雅黑" pitchFamily="34" charset="-122"/>
                <a:cs typeface="Times New Roman" pitchFamily="18" charset="0"/>
              </a:rPr>
              <a:t>服务</a:t>
            </a:r>
            <a:endParaRPr lang="en-US" altLang="zh-CN" sz="2200" kern="1200" dirty="0" smtClean="0">
              <a:solidFill>
                <a:srgbClr val="1A3868"/>
              </a:solidFill>
              <a:latin typeface="Times New Roman" pitchFamily="18" charset="0"/>
              <a:ea typeface="微软雅黑" pitchFamily="34" charset="-122"/>
              <a:cs typeface="Times New Roman" pitchFamily="18" charset="0"/>
            </a:endParaRPr>
          </a:p>
          <a:p>
            <a:pPr marL="742950" lvl="2" indent="-342900">
              <a:spcAft>
                <a:spcPts val="600"/>
              </a:spcAft>
              <a:buFont typeface="Wingdings" panose="05000000000000000000" pitchFamily="2" charset="2"/>
              <a:buChar char="Ø"/>
            </a:pPr>
            <a:r>
              <a:rPr lang="zh-CN" altLang="en-US" sz="2200" kern="1200" dirty="0">
                <a:solidFill>
                  <a:srgbClr val="1A3868"/>
                </a:solidFill>
                <a:latin typeface="Times New Roman" pitchFamily="18" charset="0"/>
                <a:ea typeface="微软雅黑" pitchFamily="34" charset="-122"/>
                <a:cs typeface="Times New Roman" pitchFamily="18" charset="0"/>
              </a:rPr>
              <a:t>借鉴</a:t>
            </a:r>
            <a:r>
              <a:rPr lang="en-US" altLang="zh-CN" sz="2200" kern="1200" dirty="0">
                <a:solidFill>
                  <a:srgbClr val="1A3868"/>
                </a:solidFill>
                <a:latin typeface="Times New Roman" pitchFamily="18" charset="0"/>
                <a:ea typeface="微软雅黑" pitchFamily="34" charset="-122"/>
                <a:cs typeface="Times New Roman" pitchFamily="18" charset="0"/>
              </a:rPr>
              <a:t>ATM</a:t>
            </a:r>
            <a:r>
              <a:rPr lang="zh-CN" altLang="en-US" sz="2200" kern="1200" dirty="0">
                <a:solidFill>
                  <a:srgbClr val="1A3868"/>
                </a:solidFill>
                <a:latin typeface="Times New Roman" pitchFamily="18" charset="0"/>
                <a:ea typeface="微软雅黑" pitchFamily="34" charset="-122"/>
                <a:cs typeface="Times New Roman" pitchFamily="18" charset="0"/>
              </a:rPr>
              <a:t>面向连接和可以提供</a:t>
            </a:r>
            <a:r>
              <a:rPr lang="en-US" altLang="zh-CN" sz="2200" kern="1200" dirty="0" err="1">
                <a:solidFill>
                  <a:srgbClr val="1A3868"/>
                </a:solidFill>
                <a:latin typeface="Times New Roman" pitchFamily="18" charset="0"/>
                <a:ea typeface="微软雅黑" pitchFamily="34" charset="-122"/>
                <a:cs typeface="Times New Roman" pitchFamily="18" charset="0"/>
              </a:rPr>
              <a:t>QoS</a:t>
            </a:r>
            <a:r>
              <a:rPr lang="zh-CN" altLang="en-US" sz="2200" kern="1200" dirty="0">
                <a:solidFill>
                  <a:srgbClr val="1A3868"/>
                </a:solidFill>
                <a:latin typeface="Times New Roman" pitchFamily="18" charset="0"/>
                <a:ea typeface="微软雅黑" pitchFamily="34" charset="-122"/>
                <a:cs typeface="Times New Roman" pitchFamily="18" charset="0"/>
              </a:rPr>
              <a:t>的特性</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Aft>
                <a:spcPts val="600"/>
              </a:spcAft>
              <a:buFontTx/>
              <a:buChar char="•"/>
            </a:pPr>
            <a:r>
              <a:rPr lang="zh-CN" altLang="en-US" sz="2200" kern="1200" dirty="0">
                <a:solidFill>
                  <a:srgbClr val="1A3868"/>
                </a:solidFill>
                <a:latin typeface="Times New Roman" pitchFamily="18" charset="0"/>
                <a:ea typeface="微软雅黑" pitchFamily="34" charset="-122"/>
                <a:cs typeface="Times New Roman" pitchFamily="18" charset="0"/>
              </a:rPr>
              <a:t>流量</a:t>
            </a:r>
            <a:r>
              <a:rPr lang="zh-CN" altLang="en-US" sz="2200" kern="1200" dirty="0" smtClean="0">
                <a:solidFill>
                  <a:srgbClr val="1A3868"/>
                </a:solidFill>
                <a:latin typeface="Times New Roman" pitchFamily="18" charset="0"/>
                <a:ea typeface="微软雅黑" pitchFamily="34" charset="-122"/>
                <a:cs typeface="Times New Roman" pitchFamily="18" charset="0"/>
              </a:rPr>
              <a:t>工程技术，合理利用网络资源</a:t>
            </a:r>
            <a:endParaRPr lang="en-US" altLang="zh-CN" sz="2200" kern="1200" dirty="0" smtClean="0">
              <a:solidFill>
                <a:srgbClr val="1A3868"/>
              </a:solidFill>
              <a:latin typeface="Times New Roman" pitchFamily="18" charset="0"/>
              <a:ea typeface="微软雅黑" pitchFamily="34" charset="-122"/>
              <a:cs typeface="Times New Roman" pitchFamily="18" charset="0"/>
            </a:endParaRPr>
          </a:p>
          <a:p>
            <a:pPr marL="742950" lvl="2" indent="-342900">
              <a:spcAft>
                <a:spcPts val="600"/>
              </a:spcAft>
              <a:buFont typeface="Wingdings" panose="05000000000000000000" pitchFamily="2" charset="2"/>
              <a:buChar char="Ø"/>
            </a:pPr>
            <a:r>
              <a:rPr lang="zh-CN" altLang="en-US" sz="2200" kern="1200" dirty="0">
                <a:solidFill>
                  <a:srgbClr val="1A3868"/>
                </a:solidFill>
                <a:latin typeface="Times New Roman" pitchFamily="18" charset="0"/>
                <a:ea typeface="微软雅黑" pitchFamily="34" charset="-122"/>
                <a:cs typeface="Times New Roman" pitchFamily="18" charset="0"/>
              </a:rPr>
              <a:t>流量工程是拥塞控制研究中的均衡符合方法</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Aft>
                <a:spcPts val="600"/>
              </a:spcAft>
              <a:buFontTx/>
              <a:buChar char="•"/>
            </a:pPr>
            <a:r>
              <a:rPr lang="zh-CN" altLang="en-US" sz="2200" kern="1200" dirty="0">
                <a:solidFill>
                  <a:srgbClr val="1A3868"/>
                </a:solidFill>
                <a:latin typeface="Times New Roman" pitchFamily="18" charset="0"/>
                <a:ea typeface="微软雅黑" pitchFamily="34" charset="-122"/>
                <a:cs typeface="Times New Roman" pitchFamily="18" charset="0"/>
              </a:rPr>
              <a:t>支持虚拟专网（</a:t>
            </a:r>
            <a:r>
              <a:rPr lang="en-US" altLang="zh-CN" sz="2200" kern="1200" dirty="0">
                <a:solidFill>
                  <a:srgbClr val="1A3868"/>
                </a:solidFill>
                <a:latin typeface="Times New Roman" pitchFamily="18" charset="0"/>
                <a:ea typeface="微软雅黑" pitchFamily="34" charset="-122"/>
                <a:cs typeface="Times New Roman" pitchFamily="18" charset="0"/>
              </a:rPr>
              <a:t>VPN</a:t>
            </a:r>
            <a:r>
              <a:rPr lang="zh-CN" altLang="en-US" sz="2200" kern="1200" dirty="0" smtClean="0">
                <a:solidFill>
                  <a:srgbClr val="1A3868"/>
                </a:solidFill>
                <a:latin typeface="Times New Roman" pitchFamily="18" charset="0"/>
                <a:ea typeface="微软雅黑" pitchFamily="34" charset="-122"/>
                <a:cs typeface="Times New Roman" pitchFamily="18" charset="0"/>
              </a:rPr>
              <a:t>）</a:t>
            </a:r>
            <a:endParaRPr lang="en-US" altLang="zh-CN" sz="2200" kern="1200" dirty="0" smtClean="0">
              <a:solidFill>
                <a:srgbClr val="1A3868"/>
              </a:solidFill>
              <a:latin typeface="Times New Roman" pitchFamily="18" charset="0"/>
              <a:ea typeface="微软雅黑" pitchFamily="34" charset="-122"/>
              <a:cs typeface="Times New Roman" pitchFamily="18" charset="0"/>
            </a:endParaRPr>
          </a:p>
          <a:p>
            <a:pPr marL="742950" lvl="2" indent="-342900">
              <a:spcAft>
                <a:spcPts val="600"/>
              </a:spcAft>
              <a:buFont typeface="Wingdings" panose="05000000000000000000" pitchFamily="2" charset="2"/>
              <a:buChar char="Ø"/>
            </a:pPr>
            <a:r>
              <a:rPr lang="zh-CN" altLang="en-US" sz="2200" kern="1200" dirty="0" smtClean="0">
                <a:solidFill>
                  <a:srgbClr val="1A3868"/>
                </a:solidFill>
                <a:latin typeface="Times New Roman" pitchFamily="18" charset="0"/>
                <a:ea typeface="微软雅黑" pitchFamily="34" charset="-122"/>
                <a:cs typeface="Times New Roman" pitchFamily="18" charset="0"/>
              </a:rPr>
              <a:t>为每个</a:t>
            </a:r>
            <a:r>
              <a:rPr lang="en-US" altLang="zh-CN" sz="2200" kern="1200" dirty="0" smtClean="0">
                <a:solidFill>
                  <a:srgbClr val="1A3868"/>
                </a:solidFill>
                <a:latin typeface="Times New Roman" pitchFamily="18" charset="0"/>
                <a:ea typeface="微软雅黑" pitchFamily="34" charset="-122"/>
                <a:cs typeface="Times New Roman" pitchFamily="18" charset="0"/>
              </a:rPr>
              <a:t>VPN</a:t>
            </a:r>
            <a:r>
              <a:rPr lang="zh-CN" altLang="en-US" sz="2200" kern="1200" dirty="0" smtClean="0">
                <a:solidFill>
                  <a:srgbClr val="1A3868"/>
                </a:solidFill>
                <a:latin typeface="Times New Roman" pitchFamily="18" charset="0"/>
                <a:ea typeface="微软雅黑" pitchFamily="34" charset="-122"/>
                <a:cs typeface="Times New Roman" pitchFamily="18" charset="0"/>
              </a:rPr>
              <a:t>分配</a:t>
            </a:r>
            <a:r>
              <a:rPr lang="en-US" altLang="zh-CN" sz="2200" kern="1200" dirty="0" smtClean="0">
                <a:solidFill>
                  <a:srgbClr val="1A3868"/>
                </a:solidFill>
                <a:latin typeface="Times New Roman" pitchFamily="18" charset="0"/>
                <a:ea typeface="微软雅黑" pitchFamily="34" charset="-122"/>
                <a:cs typeface="Times New Roman" pitchFamily="18" charset="0"/>
              </a:rPr>
              <a:t>MPLS</a:t>
            </a:r>
            <a:r>
              <a:rPr lang="zh-CN" altLang="en-US" sz="2200" kern="1200" dirty="0" smtClean="0">
                <a:solidFill>
                  <a:srgbClr val="1A3868"/>
                </a:solidFill>
                <a:latin typeface="Times New Roman" pitchFamily="18" charset="0"/>
                <a:ea typeface="微软雅黑" pitchFamily="34" charset="-122"/>
                <a:cs typeface="Times New Roman" pitchFamily="18" charset="0"/>
              </a:rPr>
              <a:t>网络内唯一的路由标识符</a:t>
            </a:r>
            <a:r>
              <a:rPr lang="en-US" altLang="zh-CN" sz="2200" kern="1200" dirty="0" smtClean="0">
                <a:solidFill>
                  <a:srgbClr val="1A3868"/>
                </a:solidFill>
                <a:latin typeface="Times New Roman" pitchFamily="18" charset="0"/>
                <a:ea typeface="微软雅黑" pitchFamily="34" charset="-122"/>
                <a:cs typeface="Times New Roman" pitchFamily="18" charset="0"/>
              </a:rPr>
              <a:t>RD</a:t>
            </a:r>
          </a:p>
          <a:p>
            <a:pPr marL="342900" lvl="2" indent="-342900">
              <a:spcAft>
                <a:spcPts val="600"/>
              </a:spcAft>
            </a:pPr>
            <a:r>
              <a:rPr lang="zh-CN" altLang="en-US" sz="2200" kern="1200" dirty="0">
                <a:solidFill>
                  <a:srgbClr val="1A3868"/>
                </a:solidFill>
                <a:latin typeface="Times New Roman" pitchFamily="18" charset="0"/>
                <a:ea typeface="微软雅黑" pitchFamily="34" charset="-122"/>
                <a:cs typeface="Times New Roman" pitchFamily="18" charset="0"/>
              </a:rPr>
              <a:t>支持多协议</a:t>
            </a:r>
            <a:endParaRPr lang="en-US" altLang="zh-CN" sz="2200" kern="1200" dirty="0">
              <a:solidFill>
                <a:srgbClr val="1A3868"/>
              </a:solidFill>
              <a:latin typeface="Times New Roman" pitchFamily="18" charset="0"/>
              <a:ea typeface="微软雅黑" pitchFamily="34" charset="-122"/>
              <a:cs typeface="Times New Roman" pitchFamily="18" charset="0"/>
            </a:endParaRPr>
          </a:p>
          <a:p>
            <a:pPr>
              <a:spcAft>
                <a:spcPts val="600"/>
              </a:spcAft>
              <a:buFontTx/>
              <a:buNone/>
            </a:pPr>
            <a:endParaRPr lang="en-US" altLang="zh-CN" sz="2200" u="sng" dirty="0">
              <a:solidFill>
                <a:srgbClr val="2D2DB9"/>
              </a:solidFill>
              <a:latin typeface="Times New Roman" panose="02020603050405020304" pitchFamily="18" charset="0"/>
              <a:cs typeface="Times New Roman" panose="02020603050405020304" pitchFamily="18" charset="0"/>
            </a:endParaRPr>
          </a:p>
          <a:p>
            <a:pPr>
              <a:spcAft>
                <a:spcPts val="600"/>
              </a:spcAft>
            </a:pPr>
            <a:endParaRPr lang="zh-CN" altLang="en-US" sz="2200" b="1" dirty="0">
              <a:solidFill>
                <a:srgbClr val="2D2DB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384106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7544" y="628328"/>
            <a:ext cx="7772400" cy="722313"/>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四、</a:t>
            </a:r>
            <a:r>
              <a:rPr lang="en-US" altLang="zh-CN" sz="2400" dirty="0" smtClean="0">
                <a:solidFill>
                  <a:srgbClr val="007D7A"/>
                </a:solidFill>
                <a:latin typeface="Times New Roman" pitchFamily="18" charset="0"/>
                <a:ea typeface="微软雅黑" pitchFamily="34" charset="-122"/>
                <a:cs typeface="Times New Roman" pitchFamily="18" charset="0"/>
              </a:rPr>
              <a:t>VPN</a:t>
            </a:r>
            <a:endParaRPr lang="zh-CN" altLang="en-US" sz="2400" dirty="0">
              <a:solidFill>
                <a:srgbClr val="007D7A"/>
              </a:solidFill>
              <a:latin typeface="Times New Roman" pitchFamily="18" charset="0"/>
              <a:ea typeface="微软雅黑" pitchFamily="34" charset="-122"/>
              <a:cs typeface="Times New Roman" pitchFamily="18" charset="0"/>
            </a:endParaRPr>
          </a:p>
        </p:txBody>
      </p:sp>
      <p:sp>
        <p:nvSpPr>
          <p:cNvPr id="4" name="Freeform 3"/>
          <p:cNvSpPr>
            <a:spLocks/>
          </p:cNvSpPr>
          <p:nvPr/>
        </p:nvSpPr>
        <p:spPr bwMode="auto">
          <a:xfrm>
            <a:off x="828824" y="2345164"/>
            <a:ext cx="1711325" cy="523220"/>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u="none">
              <a:solidFill>
                <a:srgbClr val="00B050"/>
              </a:solidFill>
            </a:endParaRPr>
          </a:p>
        </p:txBody>
      </p:sp>
      <p:grpSp>
        <p:nvGrpSpPr>
          <p:cNvPr id="5" name="Group 4"/>
          <p:cNvGrpSpPr>
            <a:grpSpLocks/>
          </p:cNvGrpSpPr>
          <p:nvPr/>
        </p:nvGrpSpPr>
        <p:grpSpPr bwMode="auto">
          <a:xfrm>
            <a:off x="1187599" y="1781274"/>
            <a:ext cx="563563" cy="1006475"/>
            <a:chOff x="4283" y="1640"/>
            <a:chExt cx="355" cy="634"/>
          </a:xfrm>
        </p:grpSpPr>
        <p:sp>
          <p:nvSpPr>
            <p:cNvPr id="6" name="Freeform 5"/>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7" name="Freeform 6"/>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 name="Freeform 7"/>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 name="Freeform 8"/>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 name="Freeform 9"/>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 name="Freeform 10"/>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 name="Freeform 11"/>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 name="Freeform 12"/>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4" name="Freeform 13"/>
            <p:cNvSpPr>
              <a:spLocks/>
            </p:cNvSpPr>
            <p:nvPr/>
          </p:nvSpPr>
          <p:spPr bwMode="auto">
            <a:xfrm>
              <a:off x="4362" y="1640"/>
              <a:ext cx="197" cy="58"/>
            </a:xfrm>
            <a:custGeom>
              <a:avLst/>
              <a:gdLst>
                <a:gd name="T0" fmla="*/ 50 w 197"/>
                <a:gd name="T1" fmla="*/ 0 h 58"/>
                <a:gd name="T2" fmla="*/ 0 w 197"/>
                <a:gd name="T3" fmla="*/ 58 h 58"/>
                <a:gd name="T4" fmla="*/ 0 w 197"/>
                <a:gd name="T5" fmla="*/ 58 h 58"/>
                <a:gd name="T6" fmla="*/ 147 w 197"/>
                <a:gd name="T7" fmla="*/ 58 h 58"/>
                <a:gd name="T8" fmla="*/ 197 w 197"/>
                <a:gd name="T9" fmla="*/ 0 h 58"/>
                <a:gd name="T10" fmla="*/ 50 w 197"/>
                <a:gd name="T11" fmla="*/ 0 h 58"/>
                <a:gd name="T12" fmla="*/ 50 w 197"/>
                <a:gd name="T13" fmla="*/ 0 h 58"/>
                <a:gd name="T14" fmla="*/ 0 60000 65536"/>
                <a:gd name="T15" fmla="*/ 0 60000 65536"/>
                <a:gd name="T16" fmla="*/ 0 60000 65536"/>
                <a:gd name="T17" fmla="*/ 0 60000 65536"/>
                <a:gd name="T18" fmla="*/ 0 60000 65536"/>
                <a:gd name="T19" fmla="*/ 0 60000 65536"/>
                <a:gd name="T20" fmla="*/ 0 60000 65536"/>
                <a:gd name="T21" fmla="*/ 0 w 197"/>
                <a:gd name="T22" fmla="*/ 0 h 58"/>
                <a:gd name="T23" fmla="*/ 197 w 197"/>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58">
                  <a:moveTo>
                    <a:pt x="50" y="0"/>
                  </a:moveTo>
                  <a:lnTo>
                    <a:pt x="0" y="58"/>
                  </a:lnTo>
                  <a:lnTo>
                    <a:pt x="147" y="58"/>
                  </a:lnTo>
                  <a:lnTo>
                    <a:pt x="197"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 name="Freeform 14"/>
            <p:cNvSpPr>
              <a:spLocks/>
            </p:cNvSpPr>
            <p:nvPr/>
          </p:nvSpPr>
          <p:spPr bwMode="auto">
            <a:xfrm>
              <a:off x="4362" y="1640"/>
              <a:ext cx="197" cy="58"/>
            </a:xfrm>
            <a:custGeom>
              <a:avLst/>
              <a:gdLst>
                <a:gd name="T0" fmla="*/ 50 w 197"/>
                <a:gd name="T1" fmla="*/ 0 h 58"/>
                <a:gd name="T2" fmla="*/ 0 w 197"/>
                <a:gd name="T3" fmla="*/ 58 h 58"/>
                <a:gd name="T4" fmla="*/ 147 w 197"/>
                <a:gd name="T5" fmla="*/ 58 h 58"/>
                <a:gd name="T6" fmla="*/ 197 w 197"/>
                <a:gd name="T7" fmla="*/ 0 h 58"/>
                <a:gd name="T8" fmla="*/ 50 w 197"/>
                <a:gd name="T9" fmla="*/ 0 h 58"/>
                <a:gd name="T10" fmla="*/ 0 60000 65536"/>
                <a:gd name="T11" fmla="*/ 0 60000 65536"/>
                <a:gd name="T12" fmla="*/ 0 60000 65536"/>
                <a:gd name="T13" fmla="*/ 0 60000 65536"/>
                <a:gd name="T14" fmla="*/ 0 60000 65536"/>
                <a:gd name="T15" fmla="*/ 0 w 197"/>
                <a:gd name="T16" fmla="*/ 0 h 58"/>
                <a:gd name="T17" fmla="*/ 197 w 197"/>
                <a:gd name="T18" fmla="*/ 58 h 58"/>
              </a:gdLst>
              <a:ahLst/>
              <a:cxnLst>
                <a:cxn ang="T10">
                  <a:pos x="T0" y="T1"/>
                </a:cxn>
                <a:cxn ang="T11">
                  <a:pos x="T2" y="T3"/>
                </a:cxn>
                <a:cxn ang="T12">
                  <a:pos x="T4" y="T5"/>
                </a:cxn>
                <a:cxn ang="T13">
                  <a:pos x="T6" y="T7"/>
                </a:cxn>
                <a:cxn ang="T14">
                  <a:pos x="T8" y="T9"/>
                </a:cxn>
              </a:cxnLst>
              <a:rect l="T15" t="T16" r="T17" b="T18"/>
              <a:pathLst>
                <a:path w="197" h="58">
                  <a:moveTo>
                    <a:pt x="50" y="0"/>
                  </a:moveTo>
                  <a:lnTo>
                    <a:pt x="0" y="58"/>
                  </a:lnTo>
                  <a:lnTo>
                    <a:pt x="147" y="58"/>
                  </a:lnTo>
                  <a:lnTo>
                    <a:pt x="197"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 name="Freeform 15"/>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 name="Freeform 16"/>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 name="Line 17"/>
            <p:cNvSpPr>
              <a:spLocks noChangeShapeType="1"/>
            </p:cNvSpPr>
            <p:nvPr/>
          </p:nvSpPr>
          <p:spPr bwMode="auto">
            <a:xfrm>
              <a:off x="4362" y="2016"/>
              <a:ext cx="1" cy="258"/>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sp>
          <p:nvSpPr>
            <p:cNvPr id="19" name="Line 18"/>
            <p:cNvSpPr>
              <a:spLocks noChangeShapeType="1"/>
            </p:cNvSpPr>
            <p:nvPr/>
          </p:nvSpPr>
          <p:spPr bwMode="auto">
            <a:xfrm flipV="1">
              <a:off x="4509" y="1796"/>
              <a:ext cx="1" cy="475"/>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grpSp>
          <p:nvGrpSpPr>
            <p:cNvPr id="20" name="Group 19"/>
            <p:cNvGrpSpPr>
              <a:grpSpLocks/>
            </p:cNvGrpSpPr>
            <p:nvPr/>
          </p:nvGrpSpPr>
          <p:grpSpPr bwMode="auto">
            <a:xfrm>
              <a:off x="4294" y="1738"/>
              <a:ext cx="283" cy="438"/>
              <a:chOff x="4294" y="1738"/>
              <a:chExt cx="283" cy="438"/>
            </a:xfrm>
          </p:grpSpPr>
          <p:sp>
            <p:nvSpPr>
              <p:cNvPr id="21" name="Rectangle 20"/>
              <p:cNvSpPr>
                <a:spLocks noChangeArrowheads="1"/>
              </p:cNvSpPr>
              <p:nvPr/>
            </p:nvSpPr>
            <p:spPr bwMode="auto">
              <a:xfrm>
                <a:off x="4372"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 name="Rectangle 21"/>
              <p:cNvSpPr>
                <a:spLocks noChangeArrowheads="1"/>
              </p:cNvSpPr>
              <p:nvPr/>
            </p:nvSpPr>
            <p:spPr bwMode="auto">
              <a:xfrm>
                <a:off x="4408"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 name="Rectangle 22"/>
              <p:cNvSpPr>
                <a:spLocks noChangeArrowheads="1"/>
              </p:cNvSpPr>
              <p:nvPr/>
            </p:nvSpPr>
            <p:spPr bwMode="auto">
              <a:xfrm>
                <a:off x="4441"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 name="Rectangle 23"/>
              <p:cNvSpPr>
                <a:spLocks noChangeArrowheads="1"/>
              </p:cNvSpPr>
              <p:nvPr/>
            </p:nvSpPr>
            <p:spPr bwMode="auto">
              <a:xfrm>
                <a:off x="4477"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 name="Rectangle 24"/>
              <p:cNvSpPr>
                <a:spLocks noChangeArrowheads="1"/>
              </p:cNvSpPr>
              <p:nvPr/>
            </p:nvSpPr>
            <p:spPr bwMode="auto">
              <a:xfrm>
                <a:off x="4372"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 name="Rectangle 25"/>
              <p:cNvSpPr>
                <a:spLocks noChangeArrowheads="1"/>
              </p:cNvSpPr>
              <p:nvPr/>
            </p:nvSpPr>
            <p:spPr bwMode="auto">
              <a:xfrm>
                <a:off x="4408"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7" name="Rectangle 26"/>
              <p:cNvSpPr>
                <a:spLocks noChangeArrowheads="1"/>
              </p:cNvSpPr>
              <p:nvPr/>
            </p:nvSpPr>
            <p:spPr bwMode="auto">
              <a:xfrm>
                <a:off x="4441"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 name="Rectangle 27"/>
              <p:cNvSpPr>
                <a:spLocks noChangeArrowheads="1"/>
              </p:cNvSpPr>
              <p:nvPr/>
            </p:nvSpPr>
            <p:spPr bwMode="auto">
              <a:xfrm>
                <a:off x="4477"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9" name="Rectangle 28"/>
              <p:cNvSpPr>
                <a:spLocks noChangeArrowheads="1"/>
              </p:cNvSpPr>
              <p:nvPr/>
            </p:nvSpPr>
            <p:spPr bwMode="auto">
              <a:xfrm>
                <a:off x="4372"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0" name="Rectangle 29"/>
              <p:cNvSpPr>
                <a:spLocks noChangeArrowheads="1"/>
              </p:cNvSpPr>
              <p:nvPr/>
            </p:nvSpPr>
            <p:spPr bwMode="auto">
              <a:xfrm>
                <a:off x="4408"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1" name="Rectangle 30"/>
              <p:cNvSpPr>
                <a:spLocks noChangeArrowheads="1"/>
              </p:cNvSpPr>
              <p:nvPr/>
            </p:nvSpPr>
            <p:spPr bwMode="auto">
              <a:xfrm>
                <a:off x="4441"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2" name="Rectangle 31"/>
              <p:cNvSpPr>
                <a:spLocks noChangeArrowheads="1"/>
              </p:cNvSpPr>
              <p:nvPr/>
            </p:nvSpPr>
            <p:spPr bwMode="auto">
              <a:xfrm>
                <a:off x="4477"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3" name="Rectangle 32"/>
              <p:cNvSpPr>
                <a:spLocks noChangeArrowheads="1"/>
              </p:cNvSpPr>
              <p:nvPr/>
            </p:nvSpPr>
            <p:spPr bwMode="auto">
              <a:xfrm>
                <a:off x="4372"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4" name="Rectangle 33"/>
              <p:cNvSpPr>
                <a:spLocks noChangeArrowheads="1"/>
              </p:cNvSpPr>
              <p:nvPr/>
            </p:nvSpPr>
            <p:spPr bwMode="auto">
              <a:xfrm>
                <a:off x="4408"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5" name="Rectangle 34"/>
              <p:cNvSpPr>
                <a:spLocks noChangeArrowheads="1"/>
              </p:cNvSpPr>
              <p:nvPr/>
            </p:nvSpPr>
            <p:spPr bwMode="auto">
              <a:xfrm>
                <a:off x="4441"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6" name="Rectangle 35"/>
              <p:cNvSpPr>
                <a:spLocks noChangeArrowheads="1"/>
              </p:cNvSpPr>
              <p:nvPr/>
            </p:nvSpPr>
            <p:spPr bwMode="auto">
              <a:xfrm>
                <a:off x="4477"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7" name="Rectangle 36"/>
              <p:cNvSpPr>
                <a:spLocks noChangeArrowheads="1"/>
              </p:cNvSpPr>
              <p:nvPr/>
            </p:nvSpPr>
            <p:spPr bwMode="auto">
              <a:xfrm>
                <a:off x="4372"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8" name="Rectangle 37"/>
              <p:cNvSpPr>
                <a:spLocks noChangeArrowheads="1"/>
              </p:cNvSpPr>
              <p:nvPr/>
            </p:nvSpPr>
            <p:spPr bwMode="auto">
              <a:xfrm>
                <a:off x="4408"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39" name="Rectangle 38"/>
              <p:cNvSpPr>
                <a:spLocks noChangeArrowheads="1"/>
              </p:cNvSpPr>
              <p:nvPr/>
            </p:nvSpPr>
            <p:spPr bwMode="auto">
              <a:xfrm>
                <a:off x="4441"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0" name="Rectangle 39"/>
              <p:cNvSpPr>
                <a:spLocks noChangeArrowheads="1"/>
              </p:cNvSpPr>
              <p:nvPr/>
            </p:nvSpPr>
            <p:spPr bwMode="auto">
              <a:xfrm>
                <a:off x="4477"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1" name="Rectangle 40"/>
              <p:cNvSpPr>
                <a:spLocks noChangeArrowheads="1"/>
              </p:cNvSpPr>
              <p:nvPr/>
            </p:nvSpPr>
            <p:spPr bwMode="auto">
              <a:xfrm>
                <a:off x="4372"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2" name="Rectangle 41"/>
              <p:cNvSpPr>
                <a:spLocks noChangeArrowheads="1"/>
              </p:cNvSpPr>
              <p:nvPr/>
            </p:nvSpPr>
            <p:spPr bwMode="auto">
              <a:xfrm>
                <a:off x="4408"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3" name="Rectangle 42"/>
              <p:cNvSpPr>
                <a:spLocks noChangeArrowheads="1"/>
              </p:cNvSpPr>
              <p:nvPr/>
            </p:nvSpPr>
            <p:spPr bwMode="auto">
              <a:xfrm>
                <a:off x="4441"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4" name="Rectangle 43"/>
              <p:cNvSpPr>
                <a:spLocks noChangeArrowheads="1"/>
              </p:cNvSpPr>
              <p:nvPr/>
            </p:nvSpPr>
            <p:spPr bwMode="auto">
              <a:xfrm>
                <a:off x="4477"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5" name="Rectangle 44"/>
              <p:cNvSpPr>
                <a:spLocks noChangeArrowheads="1"/>
              </p:cNvSpPr>
              <p:nvPr/>
            </p:nvSpPr>
            <p:spPr bwMode="auto">
              <a:xfrm>
                <a:off x="4372"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6" name="Rectangle 45"/>
              <p:cNvSpPr>
                <a:spLocks noChangeArrowheads="1"/>
              </p:cNvSpPr>
              <p:nvPr/>
            </p:nvSpPr>
            <p:spPr bwMode="auto">
              <a:xfrm>
                <a:off x="4408"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7" name="Rectangle 46"/>
              <p:cNvSpPr>
                <a:spLocks noChangeArrowheads="1"/>
              </p:cNvSpPr>
              <p:nvPr/>
            </p:nvSpPr>
            <p:spPr bwMode="auto">
              <a:xfrm>
                <a:off x="4441"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8" name="Rectangle 47"/>
              <p:cNvSpPr>
                <a:spLocks noChangeArrowheads="1"/>
              </p:cNvSpPr>
              <p:nvPr/>
            </p:nvSpPr>
            <p:spPr bwMode="auto">
              <a:xfrm>
                <a:off x="4477"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49" name="Rectangle 48"/>
              <p:cNvSpPr>
                <a:spLocks noChangeArrowheads="1"/>
              </p:cNvSpPr>
              <p:nvPr/>
            </p:nvSpPr>
            <p:spPr bwMode="auto">
              <a:xfrm>
                <a:off x="4372"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0" name="Rectangle 49"/>
              <p:cNvSpPr>
                <a:spLocks noChangeArrowheads="1"/>
              </p:cNvSpPr>
              <p:nvPr/>
            </p:nvSpPr>
            <p:spPr bwMode="auto">
              <a:xfrm>
                <a:off x="4408"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1" name="Rectangle 50"/>
              <p:cNvSpPr>
                <a:spLocks noChangeArrowheads="1"/>
              </p:cNvSpPr>
              <p:nvPr/>
            </p:nvSpPr>
            <p:spPr bwMode="auto">
              <a:xfrm>
                <a:off x="4441"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2" name="Rectangle 51"/>
              <p:cNvSpPr>
                <a:spLocks noChangeArrowheads="1"/>
              </p:cNvSpPr>
              <p:nvPr/>
            </p:nvSpPr>
            <p:spPr bwMode="auto">
              <a:xfrm>
                <a:off x="4477"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3" name="Rectangle 52"/>
              <p:cNvSpPr>
                <a:spLocks noChangeArrowheads="1"/>
              </p:cNvSpPr>
              <p:nvPr/>
            </p:nvSpPr>
            <p:spPr bwMode="auto">
              <a:xfrm>
                <a:off x="4294"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4" name="Rectangle 53"/>
              <p:cNvSpPr>
                <a:spLocks noChangeArrowheads="1"/>
              </p:cNvSpPr>
              <p:nvPr/>
            </p:nvSpPr>
            <p:spPr bwMode="auto">
              <a:xfrm>
                <a:off x="4329"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5" name="Rectangle 54"/>
              <p:cNvSpPr>
                <a:spLocks noChangeArrowheads="1"/>
              </p:cNvSpPr>
              <p:nvPr/>
            </p:nvSpPr>
            <p:spPr bwMode="auto">
              <a:xfrm>
                <a:off x="4294"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6" name="Rectangle 55"/>
              <p:cNvSpPr>
                <a:spLocks noChangeArrowheads="1"/>
              </p:cNvSpPr>
              <p:nvPr/>
            </p:nvSpPr>
            <p:spPr bwMode="auto">
              <a:xfrm>
                <a:off x="4329"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7" name="Rectangle 56"/>
              <p:cNvSpPr>
                <a:spLocks noChangeArrowheads="1"/>
              </p:cNvSpPr>
              <p:nvPr/>
            </p:nvSpPr>
            <p:spPr bwMode="auto">
              <a:xfrm>
                <a:off x="4294" y="214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8" name="Rectangle 57"/>
              <p:cNvSpPr>
                <a:spLocks noChangeArrowheads="1"/>
              </p:cNvSpPr>
              <p:nvPr/>
            </p:nvSpPr>
            <p:spPr bwMode="auto">
              <a:xfrm>
                <a:off x="4329" y="214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59" name="Rectangle 58"/>
              <p:cNvSpPr>
                <a:spLocks noChangeArrowheads="1"/>
              </p:cNvSpPr>
              <p:nvPr/>
            </p:nvSpPr>
            <p:spPr bwMode="auto">
              <a:xfrm>
                <a:off x="4522"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0" name="Rectangle 59"/>
              <p:cNvSpPr>
                <a:spLocks noChangeArrowheads="1"/>
              </p:cNvSpPr>
              <p:nvPr/>
            </p:nvSpPr>
            <p:spPr bwMode="auto">
              <a:xfrm>
                <a:off x="4555"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1" name="Rectangle 60"/>
              <p:cNvSpPr>
                <a:spLocks noChangeArrowheads="1"/>
              </p:cNvSpPr>
              <p:nvPr/>
            </p:nvSpPr>
            <p:spPr bwMode="auto">
              <a:xfrm>
                <a:off x="4522"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2" name="Rectangle 61"/>
              <p:cNvSpPr>
                <a:spLocks noChangeArrowheads="1"/>
              </p:cNvSpPr>
              <p:nvPr/>
            </p:nvSpPr>
            <p:spPr bwMode="auto">
              <a:xfrm>
                <a:off x="4555"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3" name="Rectangle 62"/>
              <p:cNvSpPr>
                <a:spLocks noChangeArrowheads="1"/>
              </p:cNvSpPr>
              <p:nvPr/>
            </p:nvSpPr>
            <p:spPr bwMode="auto">
              <a:xfrm>
                <a:off x="4522"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4" name="Rectangle 63"/>
              <p:cNvSpPr>
                <a:spLocks noChangeArrowheads="1"/>
              </p:cNvSpPr>
              <p:nvPr/>
            </p:nvSpPr>
            <p:spPr bwMode="auto">
              <a:xfrm>
                <a:off x="4555"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5" name="Rectangle 64"/>
              <p:cNvSpPr>
                <a:spLocks noChangeArrowheads="1"/>
              </p:cNvSpPr>
              <p:nvPr/>
            </p:nvSpPr>
            <p:spPr bwMode="auto">
              <a:xfrm>
                <a:off x="4522"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6" name="Rectangle 65"/>
              <p:cNvSpPr>
                <a:spLocks noChangeArrowheads="1"/>
              </p:cNvSpPr>
              <p:nvPr/>
            </p:nvSpPr>
            <p:spPr bwMode="auto">
              <a:xfrm>
                <a:off x="4555"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7" name="Rectangle 66"/>
              <p:cNvSpPr>
                <a:spLocks noChangeArrowheads="1"/>
              </p:cNvSpPr>
              <p:nvPr/>
            </p:nvSpPr>
            <p:spPr bwMode="auto">
              <a:xfrm>
                <a:off x="4522"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68" name="Rectangle 67"/>
              <p:cNvSpPr>
                <a:spLocks noChangeArrowheads="1"/>
              </p:cNvSpPr>
              <p:nvPr/>
            </p:nvSpPr>
            <p:spPr bwMode="auto">
              <a:xfrm>
                <a:off x="4555"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grpSp>
        <p:nvGrpSpPr>
          <p:cNvPr id="69" name="Group 68"/>
          <p:cNvGrpSpPr>
            <a:grpSpLocks/>
          </p:cNvGrpSpPr>
          <p:nvPr/>
        </p:nvGrpSpPr>
        <p:grpSpPr bwMode="auto">
          <a:xfrm>
            <a:off x="1979762" y="2428974"/>
            <a:ext cx="676275" cy="395288"/>
            <a:chOff x="3870" y="2095"/>
            <a:chExt cx="426" cy="249"/>
          </a:xfrm>
        </p:grpSpPr>
        <p:sp>
          <p:nvSpPr>
            <p:cNvPr id="70" name="Oval 69"/>
            <p:cNvSpPr>
              <a:spLocks noChangeArrowheads="1"/>
            </p:cNvSpPr>
            <p:nvPr/>
          </p:nvSpPr>
          <p:spPr bwMode="auto">
            <a:xfrm>
              <a:off x="3871" y="2199"/>
              <a:ext cx="425" cy="145"/>
            </a:xfrm>
            <a:prstGeom prst="ellipse">
              <a:avLst/>
            </a:prstGeom>
            <a:solidFill>
              <a:srgbClr val="0078AA"/>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71" name="Rectangle 70"/>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72" name="Rectangle 71"/>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73" name="Oval 72"/>
            <p:cNvSpPr>
              <a:spLocks noChangeArrowheads="1"/>
            </p:cNvSpPr>
            <p:nvPr/>
          </p:nvSpPr>
          <p:spPr bwMode="auto">
            <a:xfrm>
              <a:off x="3871" y="2095"/>
              <a:ext cx="425" cy="145"/>
            </a:xfrm>
            <a:prstGeom prst="ellipse">
              <a:avLst/>
            </a:prstGeom>
            <a:solidFill>
              <a:srgbClr val="00B4FF"/>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74" name="Group 73"/>
            <p:cNvGrpSpPr>
              <a:grpSpLocks/>
            </p:cNvGrpSpPr>
            <p:nvPr/>
          </p:nvGrpSpPr>
          <p:grpSpPr bwMode="auto">
            <a:xfrm>
              <a:off x="3935" y="2112"/>
              <a:ext cx="295" cy="111"/>
              <a:chOff x="3935" y="2112"/>
              <a:chExt cx="295" cy="111"/>
            </a:xfrm>
          </p:grpSpPr>
          <p:grpSp>
            <p:nvGrpSpPr>
              <p:cNvPr id="77" name="Group 74"/>
              <p:cNvGrpSpPr>
                <a:grpSpLocks/>
              </p:cNvGrpSpPr>
              <p:nvPr/>
            </p:nvGrpSpPr>
            <p:grpSpPr bwMode="auto">
              <a:xfrm>
                <a:off x="3935" y="2112"/>
                <a:ext cx="292" cy="109"/>
                <a:chOff x="3935" y="2112"/>
                <a:chExt cx="292" cy="109"/>
              </a:xfrm>
            </p:grpSpPr>
            <p:sp>
              <p:nvSpPr>
                <p:cNvPr id="87" name="Freeform 75"/>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8" name="Freeform 76"/>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9" name="Freeform 77"/>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0" name="Freeform 78"/>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1" name="Freeform 79"/>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2" name="Freeform 80"/>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3" name="Freeform 81"/>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4" name="Freeform 82"/>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nvGrpSpPr>
              <p:cNvPr id="78" name="Group 83"/>
              <p:cNvGrpSpPr>
                <a:grpSpLocks/>
              </p:cNvGrpSpPr>
              <p:nvPr/>
            </p:nvGrpSpPr>
            <p:grpSpPr bwMode="auto">
              <a:xfrm>
                <a:off x="3937" y="2115"/>
                <a:ext cx="293" cy="108"/>
                <a:chOff x="3937" y="2115"/>
                <a:chExt cx="293" cy="108"/>
              </a:xfrm>
            </p:grpSpPr>
            <p:sp>
              <p:nvSpPr>
                <p:cNvPr id="79" name="Freeform 84"/>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0" name="Freeform 85"/>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1" name="Freeform 86"/>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2" name="Freeform 87"/>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3" name="Freeform 88"/>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4" name="Freeform 89"/>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5" name="Freeform 90"/>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86" name="Freeform 91"/>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sp>
          <p:nvSpPr>
            <p:cNvPr id="75" name="Line 92"/>
            <p:cNvSpPr>
              <a:spLocks noChangeShapeType="1"/>
            </p:cNvSpPr>
            <p:nvPr/>
          </p:nvSpPr>
          <p:spPr bwMode="auto">
            <a:xfrm>
              <a:off x="3870"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sp>
          <p:nvSpPr>
            <p:cNvPr id="76" name="Line 93"/>
            <p:cNvSpPr>
              <a:spLocks noChangeShapeType="1"/>
            </p:cNvSpPr>
            <p:nvPr/>
          </p:nvSpPr>
          <p:spPr bwMode="auto">
            <a:xfrm>
              <a:off x="4294"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grpSp>
      <p:sp>
        <p:nvSpPr>
          <p:cNvPr id="95" name="Text Box 94"/>
          <p:cNvSpPr txBox="1">
            <a:spLocks noChangeAspect="1" noChangeArrowheads="1"/>
          </p:cNvSpPr>
          <p:nvPr/>
        </p:nvSpPr>
        <p:spPr bwMode="auto">
          <a:xfrm>
            <a:off x="1043137" y="1348408"/>
            <a:ext cx="15843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u="none" dirty="0">
                <a:solidFill>
                  <a:srgbClr val="002060"/>
                </a:solidFill>
              </a:rPr>
              <a:t>总公司</a:t>
            </a:r>
          </a:p>
        </p:txBody>
      </p:sp>
      <p:sp>
        <p:nvSpPr>
          <p:cNvPr id="96" name="Freeform 95"/>
          <p:cNvSpPr>
            <a:spLocks/>
          </p:cNvSpPr>
          <p:nvPr/>
        </p:nvSpPr>
        <p:spPr bwMode="auto">
          <a:xfrm>
            <a:off x="5146824" y="1128345"/>
            <a:ext cx="1295400" cy="523220"/>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u="none">
              <a:solidFill>
                <a:srgbClr val="00B050"/>
              </a:solidFill>
            </a:endParaRPr>
          </a:p>
        </p:txBody>
      </p:sp>
      <p:grpSp>
        <p:nvGrpSpPr>
          <p:cNvPr id="97" name="Group 96"/>
          <p:cNvGrpSpPr>
            <a:grpSpLocks/>
          </p:cNvGrpSpPr>
          <p:nvPr/>
        </p:nvGrpSpPr>
        <p:grpSpPr bwMode="auto">
          <a:xfrm>
            <a:off x="5723087" y="916087"/>
            <a:ext cx="247650" cy="588962"/>
            <a:chOff x="2126" y="1014"/>
            <a:chExt cx="156" cy="371"/>
          </a:xfrm>
        </p:grpSpPr>
        <p:sp>
          <p:nvSpPr>
            <p:cNvPr id="98" name="Freeform 97"/>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99" name="Freeform 98"/>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0" name="Freeform 99"/>
            <p:cNvSpPr>
              <a:spLocks/>
            </p:cNvSpPr>
            <p:nvPr/>
          </p:nvSpPr>
          <p:spPr bwMode="auto">
            <a:xfrm>
              <a:off x="2126" y="1014"/>
              <a:ext cx="156" cy="58"/>
            </a:xfrm>
            <a:custGeom>
              <a:avLst/>
              <a:gdLst>
                <a:gd name="T0" fmla="*/ 32 w 156"/>
                <a:gd name="T1" fmla="*/ 0 h 58"/>
                <a:gd name="T2" fmla="*/ 0 w 156"/>
                <a:gd name="T3" fmla="*/ 58 h 58"/>
                <a:gd name="T4" fmla="*/ 0 w 156"/>
                <a:gd name="T5" fmla="*/ 58 h 58"/>
                <a:gd name="T6" fmla="*/ 125 w 156"/>
                <a:gd name="T7" fmla="*/ 58 h 58"/>
                <a:gd name="T8" fmla="*/ 156 w 156"/>
                <a:gd name="T9" fmla="*/ 0 h 58"/>
                <a:gd name="T10" fmla="*/ 32 w 156"/>
                <a:gd name="T11" fmla="*/ 0 h 58"/>
                <a:gd name="T12" fmla="*/ 32 w 156"/>
                <a:gd name="T13" fmla="*/ 0 h 58"/>
                <a:gd name="T14" fmla="*/ 0 60000 65536"/>
                <a:gd name="T15" fmla="*/ 0 60000 65536"/>
                <a:gd name="T16" fmla="*/ 0 60000 65536"/>
                <a:gd name="T17" fmla="*/ 0 60000 65536"/>
                <a:gd name="T18" fmla="*/ 0 60000 65536"/>
                <a:gd name="T19" fmla="*/ 0 60000 65536"/>
                <a:gd name="T20" fmla="*/ 0 60000 65536"/>
                <a:gd name="T21" fmla="*/ 0 w 156"/>
                <a:gd name="T22" fmla="*/ 0 h 58"/>
                <a:gd name="T23" fmla="*/ 156 w 15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58">
                  <a:moveTo>
                    <a:pt x="32" y="0"/>
                  </a:moveTo>
                  <a:lnTo>
                    <a:pt x="0" y="58"/>
                  </a:lnTo>
                  <a:lnTo>
                    <a:pt x="125" y="58"/>
                  </a:lnTo>
                  <a:lnTo>
                    <a:pt x="156" y="0"/>
                  </a:lnTo>
                  <a:lnTo>
                    <a:pt x="32" y="0"/>
                  </a:lnTo>
                  <a:close/>
                </a:path>
              </a:pathLst>
            </a:custGeom>
            <a:solidFill>
              <a:srgbClr val="EDEDE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1" name="Freeform 100"/>
            <p:cNvSpPr>
              <a:spLocks/>
            </p:cNvSpPr>
            <p:nvPr/>
          </p:nvSpPr>
          <p:spPr bwMode="auto">
            <a:xfrm>
              <a:off x="2126" y="1014"/>
              <a:ext cx="156" cy="58"/>
            </a:xfrm>
            <a:custGeom>
              <a:avLst/>
              <a:gdLst>
                <a:gd name="T0" fmla="*/ 32 w 156"/>
                <a:gd name="T1" fmla="*/ 0 h 58"/>
                <a:gd name="T2" fmla="*/ 0 w 156"/>
                <a:gd name="T3" fmla="*/ 58 h 58"/>
                <a:gd name="T4" fmla="*/ 125 w 156"/>
                <a:gd name="T5" fmla="*/ 58 h 58"/>
                <a:gd name="T6" fmla="*/ 156 w 156"/>
                <a:gd name="T7" fmla="*/ 0 h 58"/>
                <a:gd name="T8" fmla="*/ 32 w 156"/>
                <a:gd name="T9" fmla="*/ 0 h 58"/>
                <a:gd name="T10" fmla="*/ 0 60000 65536"/>
                <a:gd name="T11" fmla="*/ 0 60000 65536"/>
                <a:gd name="T12" fmla="*/ 0 60000 65536"/>
                <a:gd name="T13" fmla="*/ 0 60000 65536"/>
                <a:gd name="T14" fmla="*/ 0 60000 65536"/>
                <a:gd name="T15" fmla="*/ 0 w 156"/>
                <a:gd name="T16" fmla="*/ 0 h 58"/>
                <a:gd name="T17" fmla="*/ 156 w 156"/>
                <a:gd name="T18" fmla="*/ 58 h 58"/>
              </a:gdLst>
              <a:ahLst/>
              <a:cxnLst>
                <a:cxn ang="T10">
                  <a:pos x="T0" y="T1"/>
                </a:cxn>
                <a:cxn ang="T11">
                  <a:pos x="T2" y="T3"/>
                </a:cxn>
                <a:cxn ang="T12">
                  <a:pos x="T4" y="T5"/>
                </a:cxn>
                <a:cxn ang="T13">
                  <a:pos x="T6" y="T7"/>
                </a:cxn>
                <a:cxn ang="T14">
                  <a:pos x="T8" y="T9"/>
                </a:cxn>
              </a:cxnLst>
              <a:rect l="T15" t="T16" r="T17" b="T18"/>
              <a:pathLst>
                <a:path w="156" h="58">
                  <a:moveTo>
                    <a:pt x="32" y="0"/>
                  </a:moveTo>
                  <a:lnTo>
                    <a:pt x="0" y="58"/>
                  </a:lnTo>
                  <a:lnTo>
                    <a:pt x="125" y="58"/>
                  </a:lnTo>
                  <a:lnTo>
                    <a:pt x="156" y="0"/>
                  </a:lnTo>
                  <a:lnTo>
                    <a:pt x="32" y="0"/>
                  </a:lnTo>
                  <a:close/>
                </a:path>
              </a:pathLst>
            </a:custGeom>
            <a:solidFill>
              <a:srgbClr val="EDEDE7"/>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2" name="Rectangle 101"/>
            <p:cNvSpPr>
              <a:spLocks noChangeArrowheads="1"/>
            </p:cNvSpPr>
            <p:nvPr/>
          </p:nvSpPr>
          <p:spPr bwMode="auto">
            <a:xfrm>
              <a:off x="2126" y="1072"/>
              <a:ext cx="125" cy="313"/>
            </a:xfrm>
            <a:prstGeom prst="rect">
              <a:avLst/>
            </a:prstGeom>
            <a:solidFill>
              <a:srgbClr val="DBDB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3" name="Rectangle 102"/>
            <p:cNvSpPr>
              <a:spLocks noChangeArrowheads="1"/>
            </p:cNvSpPr>
            <p:nvPr/>
          </p:nvSpPr>
          <p:spPr bwMode="auto">
            <a:xfrm>
              <a:off x="2127" y="1073"/>
              <a:ext cx="123" cy="311"/>
            </a:xfrm>
            <a:prstGeom prst="rect">
              <a:avLst/>
            </a:prstGeom>
            <a:solidFill>
              <a:srgbClr val="DBDBCE"/>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104" name="Group 103"/>
            <p:cNvGrpSpPr>
              <a:grpSpLocks/>
            </p:cNvGrpSpPr>
            <p:nvPr/>
          </p:nvGrpSpPr>
          <p:grpSpPr bwMode="auto">
            <a:xfrm>
              <a:off x="2138" y="1098"/>
              <a:ext cx="101" cy="231"/>
              <a:chOff x="2138" y="1098"/>
              <a:chExt cx="101" cy="231"/>
            </a:xfrm>
          </p:grpSpPr>
          <p:sp>
            <p:nvSpPr>
              <p:cNvPr id="105" name="Rectangle 104"/>
              <p:cNvSpPr>
                <a:spLocks noChangeArrowheads="1"/>
              </p:cNvSpPr>
              <p:nvPr/>
            </p:nvSpPr>
            <p:spPr bwMode="auto">
              <a:xfrm>
                <a:off x="2138"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6" name="Rectangle 105"/>
              <p:cNvSpPr>
                <a:spLocks noChangeArrowheads="1"/>
              </p:cNvSpPr>
              <p:nvPr/>
            </p:nvSpPr>
            <p:spPr bwMode="auto">
              <a:xfrm>
                <a:off x="2159"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7" name="Rectangle 106"/>
              <p:cNvSpPr>
                <a:spLocks noChangeArrowheads="1"/>
              </p:cNvSpPr>
              <p:nvPr/>
            </p:nvSpPr>
            <p:spPr bwMode="auto">
              <a:xfrm>
                <a:off x="2182"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8" name="Rectangle 107"/>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09" name="Rectangle 108"/>
              <p:cNvSpPr>
                <a:spLocks noChangeArrowheads="1"/>
              </p:cNvSpPr>
              <p:nvPr/>
            </p:nvSpPr>
            <p:spPr bwMode="auto">
              <a:xfrm>
                <a:off x="2138"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0" name="Rectangle 109"/>
              <p:cNvSpPr>
                <a:spLocks noChangeArrowheads="1"/>
              </p:cNvSpPr>
              <p:nvPr/>
            </p:nvSpPr>
            <p:spPr bwMode="auto">
              <a:xfrm>
                <a:off x="2159"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1" name="Rectangle 110"/>
              <p:cNvSpPr>
                <a:spLocks noChangeArrowheads="1"/>
              </p:cNvSpPr>
              <p:nvPr/>
            </p:nvSpPr>
            <p:spPr bwMode="auto">
              <a:xfrm>
                <a:off x="2182"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2" name="Rectangle 111"/>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3" name="Rectangle 112"/>
              <p:cNvSpPr>
                <a:spLocks noChangeArrowheads="1"/>
              </p:cNvSpPr>
              <p:nvPr/>
            </p:nvSpPr>
            <p:spPr bwMode="auto">
              <a:xfrm>
                <a:off x="2138"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4" name="Rectangle 113"/>
              <p:cNvSpPr>
                <a:spLocks noChangeArrowheads="1"/>
              </p:cNvSpPr>
              <p:nvPr/>
            </p:nvSpPr>
            <p:spPr bwMode="auto">
              <a:xfrm>
                <a:off x="2159"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5" name="Rectangle 114"/>
              <p:cNvSpPr>
                <a:spLocks noChangeArrowheads="1"/>
              </p:cNvSpPr>
              <p:nvPr/>
            </p:nvSpPr>
            <p:spPr bwMode="auto">
              <a:xfrm>
                <a:off x="2182"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6" name="Rectangle 115"/>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7" name="Rectangle 116"/>
              <p:cNvSpPr>
                <a:spLocks noChangeArrowheads="1"/>
              </p:cNvSpPr>
              <p:nvPr/>
            </p:nvSpPr>
            <p:spPr bwMode="auto">
              <a:xfrm>
                <a:off x="2138"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8" name="Rectangle 117"/>
              <p:cNvSpPr>
                <a:spLocks noChangeArrowheads="1"/>
              </p:cNvSpPr>
              <p:nvPr/>
            </p:nvSpPr>
            <p:spPr bwMode="auto">
              <a:xfrm>
                <a:off x="2159"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19" name="Rectangle 118"/>
              <p:cNvSpPr>
                <a:spLocks noChangeArrowheads="1"/>
              </p:cNvSpPr>
              <p:nvPr/>
            </p:nvSpPr>
            <p:spPr bwMode="auto">
              <a:xfrm>
                <a:off x="2182"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0" name="Rectangle 119"/>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1" name="Rectangle 120"/>
              <p:cNvSpPr>
                <a:spLocks noChangeArrowheads="1"/>
              </p:cNvSpPr>
              <p:nvPr/>
            </p:nvSpPr>
            <p:spPr bwMode="auto">
              <a:xfrm>
                <a:off x="2138"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2" name="Rectangle 121"/>
              <p:cNvSpPr>
                <a:spLocks noChangeArrowheads="1"/>
              </p:cNvSpPr>
              <p:nvPr/>
            </p:nvSpPr>
            <p:spPr bwMode="auto">
              <a:xfrm>
                <a:off x="2159"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3" name="Rectangle 122"/>
              <p:cNvSpPr>
                <a:spLocks noChangeArrowheads="1"/>
              </p:cNvSpPr>
              <p:nvPr/>
            </p:nvSpPr>
            <p:spPr bwMode="auto">
              <a:xfrm>
                <a:off x="2182"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4" name="Rectangle 123"/>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5" name="Rectangle 124"/>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6" name="Rectangle 125"/>
              <p:cNvSpPr>
                <a:spLocks noChangeArrowheads="1"/>
              </p:cNvSpPr>
              <p:nvPr/>
            </p:nvSpPr>
            <p:spPr bwMode="auto">
              <a:xfrm>
                <a:off x="2226"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7" name="Rectangle 126"/>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8" name="Rectangle 127"/>
              <p:cNvSpPr>
                <a:spLocks noChangeArrowheads="1"/>
              </p:cNvSpPr>
              <p:nvPr/>
            </p:nvSpPr>
            <p:spPr bwMode="auto">
              <a:xfrm>
                <a:off x="2226"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29" name="Rectangle 128"/>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0" name="Rectangle 129"/>
              <p:cNvSpPr>
                <a:spLocks noChangeArrowheads="1"/>
              </p:cNvSpPr>
              <p:nvPr/>
            </p:nvSpPr>
            <p:spPr bwMode="auto">
              <a:xfrm>
                <a:off x="2226"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1" name="Rectangle 130"/>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2" name="Rectangle 131"/>
              <p:cNvSpPr>
                <a:spLocks noChangeArrowheads="1"/>
              </p:cNvSpPr>
              <p:nvPr/>
            </p:nvSpPr>
            <p:spPr bwMode="auto">
              <a:xfrm>
                <a:off x="2226"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3" name="Rectangle 132"/>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4" name="Rectangle 133"/>
              <p:cNvSpPr>
                <a:spLocks noChangeArrowheads="1"/>
              </p:cNvSpPr>
              <p:nvPr/>
            </p:nvSpPr>
            <p:spPr bwMode="auto">
              <a:xfrm>
                <a:off x="2226"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grpSp>
        <p:nvGrpSpPr>
          <p:cNvPr id="135" name="Group 134"/>
          <p:cNvGrpSpPr>
            <a:grpSpLocks/>
          </p:cNvGrpSpPr>
          <p:nvPr/>
        </p:nvGrpSpPr>
        <p:grpSpPr bwMode="auto">
          <a:xfrm>
            <a:off x="5218262" y="1419324"/>
            <a:ext cx="473075" cy="274638"/>
            <a:chOff x="2140" y="1351"/>
            <a:chExt cx="298" cy="173"/>
          </a:xfrm>
        </p:grpSpPr>
        <p:sp>
          <p:nvSpPr>
            <p:cNvPr id="136" name="Oval 135"/>
            <p:cNvSpPr>
              <a:spLocks noChangeArrowheads="1"/>
            </p:cNvSpPr>
            <p:nvPr/>
          </p:nvSpPr>
          <p:spPr bwMode="auto">
            <a:xfrm>
              <a:off x="2141" y="1423"/>
              <a:ext cx="297" cy="101"/>
            </a:xfrm>
            <a:prstGeom prst="ellipse">
              <a:avLst/>
            </a:prstGeom>
            <a:solidFill>
              <a:srgbClr val="0078AA"/>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7" name="Rectangle 136"/>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8" name="Rectangle 137"/>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39" name="Oval 138"/>
            <p:cNvSpPr>
              <a:spLocks noChangeArrowheads="1"/>
            </p:cNvSpPr>
            <p:nvPr/>
          </p:nvSpPr>
          <p:spPr bwMode="auto">
            <a:xfrm>
              <a:off x="2141" y="1351"/>
              <a:ext cx="297" cy="101"/>
            </a:xfrm>
            <a:prstGeom prst="ellipse">
              <a:avLst/>
            </a:prstGeom>
            <a:solidFill>
              <a:srgbClr val="00B4FF"/>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140" name="Group 139"/>
            <p:cNvGrpSpPr>
              <a:grpSpLocks/>
            </p:cNvGrpSpPr>
            <p:nvPr/>
          </p:nvGrpSpPr>
          <p:grpSpPr bwMode="auto">
            <a:xfrm>
              <a:off x="2185" y="1363"/>
              <a:ext cx="207" cy="77"/>
              <a:chOff x="2185" y="1363"/>
              <a:chExt cx="207" cy="77"/>
            </a:xfrm>
          </p:grpSpPr>
          <p:grpSp>
            <p:nvGrpSpPr>
              <p:cNvPr id="143" name="Group 140"/>
              <p:cNvGrpSpPr>
                <a:grpSpLocks/>
              </p:cNvGrpSpPr>
              <p:nvPr/>
            </p:nvGrpSpPr>
            <p:grpSpPr bwMode="auto">
              <a:xfrm>
                <a:off x="2185" y="1363"/>
                <a:ext cx="205" cy="75"/>
                <a:chOff x="2185" y="1363"/>
                <a:chExt cx="205" cy="75"/>
              </a:xfrm>
            </p:grpSpPr>
            <p:sp>
              <p:nvSpPr>
                <p:cNvPr id="153" name="Freeform 141"/>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4" name="Freeform 142"/>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5" name="Freeform 143"/>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6" name="Freeform 144"/>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7" name="Freeform 145"/>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8" name="Freeform 146"/>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9" name="Freeform 147"/>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0" name="Freeform 148"/>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nvGrpSpPr>
              <p:cNvPr id="144" name="Group 149"/>
              <p:cNvGrpSpPr>
                <a:grpSpLocks/>
              </p:cNvGrpSpPr>
              <p:nvPr/>
            </p:nvGrpSpPr>
            <p:grpSpPr bwMode="auto">
              <a:xfrm>
                <a:off x="2187" y="1364"/>
                <a:ext cx="205" cy="76"/>
                <a:chOff x="2187" y="1364"/>
                <a:chExt cx="205" cy="76"/>
              </a:xfrm>
            </p:grpSpPr>
            <p:sp>
              <p:nvSpPr>
                <p:cNvPr id="145" name="Freeform 150"/>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46" name="Freeform 151"/>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47" name="Freeform 152"/>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48" name="Freeform 153"/>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49" name="Freeform 154"/>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0" name="Freeform 155"/>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1" name="Freeform 156"/>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52" name="Freeform 157"/>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sp>
          <p:nvSpPr>
            <p:cNvPr id="141" name="Line 158"/>
            <p:cNvSpPr>
              <a:spLocks noChangeShapeType="1"/>
            </p:cNvSpPr>
            <p:nvPr/>
          </p:nvSpPr>
          <p:spPr bwMode="auto">
            <a:xfrm>
              <a:off x="2140"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sp>
          <p:nvSpPr>
            <p:cNvPr id="142" name="Line 159"/>
            <p:cNvSpPr>
              <a:spLocks noChangeShapeType="1"/>
            </p:cNvSpPr>
            <p:nvPr/>
          </p:nvSpPr>
          <p:spPr bwMode="auto">
            <a:xfrm>
              <a:off x="2437"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grpSp>
      <p:sp>
        <p:nvSpPr>
          <p:cNvPr id="161" name="Freeform 160"/>
          <p:cNvSpPr>
            <a:spLocks/>
          </p:cNvSpPr>
          <p:nvPr/>
        </p:nvSpPr>
        <p:spPr bwMode="auto">
          <a:xfrm>
            <a:off x="5219849" y="2169386"/>
            <a:ext cx="1295400" cy="523220"/>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u="none">
              <a:solidFill>
                <a:srgbClr val="00B050"/>
              </a:solidFill>
            </a:endParaRPr>
          </a:p>
        </p:txBody>
      </p:sp>
      <p:grpSp>
        <p:nvGrpSpPr>
          <p:cNvPr id="162" name="Group 161"/>
          <p:cNvGrpSpPr>
            <a:grpSpLocks/>
          </p:cNvGrpSpPr>
          <p:nvPr/>
        </p:nvGrpSpPr>
        <p:grpSpPr bwMode="auto">
          <a:xfrm>
            <a:off x="5796112" y="1957128"/>
            <a:ext cx="247650" cy="588962"/>
            <a:chOff x="2126" y="1014"/>
            <a:chExt cx="156" cy="371"/>
          </a:xfrm>
        </p:grpSpPr>
        <p:sp>
          <p:nvSpPr>
            <p:cNvPr id="163" name="Freeform 162"/>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4" name="Freeform 163"/>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5" name="Freeform 164"/>
            <p:cNvSpPr>
              <a:spLocks/>
            </p:cNvSpPr>
            <p:nvPr/>
          </p:nvSpPr>
          <p:spPr bwMode="auto">
            <a:xfrm>
              <a:off x="2126" y="1014"/>
              <a:ext cx="156" cy="58"/>
            </a:xfrm>
            <a:custGeom>
              <a:avLst/>
              <a:gdLst>
                <a:gd name="T0" fmla="*/ 32 w 156"/>
                <a:gd name="T1" fmla="*/ 0 h 58"/>
                <a:gd name="T2" fmla="*/ 0 w 156"/>
                <a:gd name="T3" fmla="*/ 58 h 58"/>
                <a:gd name="T4" fmla="*/ 0 w 156"/>
                <a:gd name="T5" fmla="*/ 58 h 58"/>
                <a:gd name="T6" fmla="*/ 125 w 156"/>
                <a:gd name="T7" fmla="*/ 58 h 58"/>
                <a:gd name="T8" fmla="*/ 156 w 156"/>
                <a:gd name="T9" fmla="*/ 0 h 58"/>
                <a:gd name="T10" fmla="*/ 32 w 156"/>
                <a:gd name="T11" fmla="*/ 0 h 58"/>
                <a:gd name="T12" fmla="*/ 32 w 156"/>
                <a:gd name="T13" fmla="*/ 0 h 58"/>
                <a:gd name="T14" fmla="*/ 0 60000 65536"/>
                <a:gd name="T15" fmla="*/ 0 60000 65536"/>
                <a:gd name="T16" fmla="*/ 0 60000 65536"/>
                <a:gd name="T17" fmla="*/ 0 60000 65536"/>
                <a:gd name="T18" fmla="*/ 0 60000 65536"/>
                <a:gd name="T19" fmla="*/ 0 60000 65536"/>
                <a:gd name="T20" fmla="*/ 0 60000 65536"/>
                <a:gd name="T21" fmla="*/ 0 w 156"/>
                <a:gd name="T22" fmla="*/ 0 h 58"/>
                <a:gd name="T23" fmla="*/ 156 w 15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58">
                  <a:moveTo>
                    <a:pt x="32" y="0"/>
                  </a:moveTo>
                  <a:lnTo>
                    <a:pt x="0" y="58"/>
                  </a:lnTo>
                  <a:lnTo>
                    <a:pt x="125" y="58"/>
                  </a:lnTo>
                  <a:lnTo>
                    <a:pt x="156" y="0"/>
                  </a:lnTo>
                  <a:lnTo>
                    <a:pt x="32" y="0"/>
                  </a:lnTo>
                  <a:close/>
                </a:path>
              </a:pathLst>
            </a:custGeom>
            <a:solidFill>
              <a:srgbClr val="EDEDE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6" name="Freeform 165"/>
            <p:cNvSpPr>
              <a:spLocks/>
            </p:cNvSpPr>
            <p:nvPr/>
          </p:nvSpPr>
          <p:spPr bwMode="auto">
            <a:xfrm>
              <a:off x="2126" y="1014"/>
              <a:ext cx="156" cy="58"/>
            </a:xfrm>
            <a:custGeom>
              <a:avLst/>
              <a:gdLst>
                <a:gd name="T0" fmla="*/ 32 w 156"/>
                <a:gd name="T1" fmla="*/ 0 h 58"/>
                <a:gd name="T2" fmla="*/ 0 w 156"/>
                <a:gd name="T3" fmla="*/ 58 h 58"/>
                <a:gd name="T4" fmla="*/ 125 w 156"/>
                <a:gd name="T5" fmla="*/ 58 h 58"/>
                <a:gd name="T6" fmla="*/ 156 w 156"/>
                <a:gd name="T7" fmla="*/ 0 h 58"/>
                <a:gd name="T8" fmla="*/ 32 w 156"/>
                <a:gd name="T9" fmla="*/ 0 h 58"/>
                <a:gd name="T10" fmla="*/ 0 60000 65536"/>
                <a:gd name="T11" fmla="*/ 0 60000 65536"/>
                <a:gd name="T12" fmla="*/ 0 60000 65536"/>
                <a:gd name="T13" fmla="*/ 0 60000 65536"/>
                <a:gd name="T14" fmla="*/ 0 60000 65536"/>
                <a:gd name="T15" fmla="*/ 0 w 156"/>
                <a:gd name="T16" fmla="*/ 0 h 58"/>
                <a:gd name="T17" fmla="*/ 156 w 156"/>
                <a:gd name="T18" fmla="*/ 58 h 58"/>
              </a:gdLst>
              <a:ahLst/>
              <a:cxnLst>
                <a:cxn ang="T10">
                  <a:pos x="T0" y="T1"/>
                </a:cxn>
                <a:cxn ang="T11">
                  <a:pos x="T2" y="T3"/>
                </a:cxn>
                <a:cxn ang="T12">
                  <a:pos x="T4" y="T5"/>
                </a:cxn>
                <a:cxn ang="T13">
                  <a:pos x="T6" y="T7"/>
                </a:cxn>
                <a:cxn ang="T14">
                  <a:pos x="T8" y="T9"/>
                </a:cxn>
              </a:cxnLst>
              <a:rect l="T15" t="T16" r="T17" b="T18"/>
              <a:pathLst>
                <a:path w="156" h="58">
                  <a:moveTo>
                    <a:pt x="32" y="0"/>
                  </a:moveTo>
                  <a:lnTo>
                    <a:pt x="0" y="58"/>
                  </a:lnTo>
                  <a:lnTo>
                    <a:pt x="125" y="58"/>
                  </a:lnTo>
                  <a:lnTo>
                    <a:pt x="156" y="0"/>
                  </a:lnTo>
                  <a:lnTo>
                    <a:pt x="32" y="0"/>
                  </a:lnTo>
                  <a:close/>
                </a:path>
              </a:pathLst>
            </a:custGeom>
            <a:solidFill>
              <a:srgbClr val="EDEDE7"/>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7" name="Rectangle 166"/>
            <p:cNvSpPr>
              <a:spLocks noChangeArrowheads="1"/>
            </p:cNvSpPr>
            <p:nvPr/>
          </p:nvSpPr>
          <p:spPr bwMode="auto">
            <a:xfrm>
              <a:off x="2126" y="1072"/>
              <a:ext cx="125" cy="313"/>
            </a:xfrm>
            <a:prstGeom prst="rect">
              <a:avLst/>
            </a:prstGeom>
            <a:solidFill>
              <a:srgbClr val="DBDB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68" name="Rectangle 167"/>
            <p:cNvSpPr>
              <a:spLocks noChangeArrowheads="1"/>
            </p:cNvSpPr>
            <p:nvPr/>
          </p:nvSpPr>
          <p:spPr bwMode="auto">
            <a:xfrm>
              <a:off x="2127" y="1073"/>
              <a:ext cx="123" cy="311"/>
            </a:xfrm>
            <a:prstGeom prst="rect">
              <a:avLst/>
            </a:prstGeom>
            <a:solidFill>
              <a:srgbClr val="DBDBCE"/>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169" name="Group 168"/>
            <p:cNvGrpSpPr>
              <a:grpSpLocks/>
            </p:cNvGrpSpPr>
            <p:nvPr/>
          </p:nvGrpSpPr>
          <p:grpSpPr bwMode="auto">
            <a:xfrm>
              <a:off x="2138" y="1098"/>
              <a:ext cx="101" cy="231"/>
              <a:chOff x="2138" y="1098"/>
              <a:chExt cx="101" cy="231"/>
            </a:xfrm>
          </p:grpSpPr>
          <p:sp>
            <p:nvSpPr>
              <p:cNvPr id="170" name="Rectangle 169"/>
              <p:cNvSpPr>
                <a:spLocks noChangeArrowheads="1"/>
              </p:cNvSpPr>
              <p:nvPr/>
            </p:nvSpPr>
            <p:spPr bwMode="auto">
              <a:xfrm>
                <a:off x="2138"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1" name="Rectangle 170"/>
              <p:cNvSpPr>
                <a:spLocks noChangeArrowheads="1"/>
              </p:cNvSpPr>
              <p:nvPr/>
            </p:nvSpPr>
            <p:spPr bwMode="auto">
              <a:xfrm>
                <a:off x="2159"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2" name="Rectangle 171"/>
              <p:cNvSpPr>
                <a:spLocks noChangeArrowheads="1"/>
              </p:cNvSpPr>
              <p:nvPr/>
            </p:nvSpPr>
            <p:spPr bwMode="auto">
              <a:xfrm>
                <a:off x="2182"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3" name="Rectangle 172"/>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4" name="Rectangle 173"/>
              <p:cNvSpPr>
                <a:spLocks noChangeArrowheads="1"/>
              </p:cNvSpPr>
              <p:nvPr/>
            </p:nvSpPr>
            <p:spPr bwMode="auto">
              <a:xfrm>
                <a:off x="2138"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5" name="Rectangle 174"/>
              <p:cNvSpPr>
                <a:spLocks noChangeArrowheads="1"/>
              </p:cNvSpPr>
              <p:nvPr/>
            </p:nvSpPr>
            <p:spPr bwMode="auto">
              <a:xfrm>
                <a:off x="2159"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6" name="Rectangle 175"/>
              <p:cNvSpPr>
                <a:spLocks noChangeArrowheads="1"/>
              </p:cNvSpPr>
              <p:nvPr/>
            </p:nvSpPr>
            <p:spPr bwMode="auto">
              <a:xfrm>
                <a:off x="2182"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7" name="Rectangle 176"/>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8" name="Rectangle 177"/>
              <p:cNvSpPr>
                <a:spLocks noChangeArrowheads="1"/>
              </p:cNvSpPr>
              <p:nvPr/>
            </p:nvSpPr>
            <p:spPr bwMode="auto">
              <a:xfrm>
                <a:off x="2138"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79" name="Rectangle 178"/>
              <p:cNvSpPr>
                <a:spLocks noChangeArrowheads="1"/>
              </p:cNvSpPr>
              <p:nvPr/>
            </p:nvSpPr>
            <p:spPr bwMode="auto">
              <a:xfrm>
                <a:off x="2159"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0" name="Rectangle 179"/>
              <p:cNvSpPr>
                <a:spLocks noChangeArrowheads="1"/>
              </p:cNvSpPr>
              <p:nvPr/>
            </p:nvSpPr>
            <p:spPr bwMode="auto">
              <a:xfrm>
                <a:off x="2182"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1" name="Rectangle 180"/>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2" name="Rectangle 181"/>
              <p:cNvSpPr>
                <a:spLocks noChangeArrowheads="1"/>
              </p:cNvSpPr>
              <p:nvPr/>
            </p:nvSpPr>
            <p:spPr bwMode="auto">
              <a:xfrm>
                <a:off x="2138"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3" name="Rectangle 182"/>
              <p:cNvSpPr>
                <a:spLocks noChangeArrowheads="1"/>
              </p:cNvSpPr>
              <p:nvPr/>
            </p:nvSpPr>
            <p:spPr bwMode="auto">
              <a:xfrm>
                <a:off x="2159"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4" name="Rectangle 183"/>
              <p:cNvSpPr>
                <a:spLocks noChangeArrowheads="1"/>
              </p:cNvSpPr>
              <p:nvPr/>
            </p:nvSpPr>
            <p:spPr bwMode="auto">
              <a:xfrm>
                <a:off x="2182"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5" name="Rectangle 184"/>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6" name="Rectangle 185"/>
              <p:cNvSpPr>
                <a:spLocks noChangeArrowheads="1"/>
              </p:cNvSpPr>
              <p:nvPr/>
            </p:nvSpPr>
            <p:spPr bwMode="auto">
              <a:xfrm>
                <a:off x="2138"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7" name="Rectangle 186"/>
              <p:cNvSpPr>
                <a:spLocks noChangeArrowheads="1"/>
              </p:cNvSpPr>
              <p:nvPr/>
            </p:nvSpPr>
            <p:spPr bwMode="auto">
              <a:xfrm>
                <a:off x="2159"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8" name="Rectangle 187"/>
              <p:cNvSpPr>
                <a:spLocks noChangeArrowheads="1"/>
              </p:cNvSpPr>
              <p:nvPr/>
            </p:nvSpPr>
            <p:spPr bwMode="auto">
              <a:xfrm>
                <a:off x="2182"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89" name="Rectangle 188"/>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0" name="Rectangle 189"/>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1" name="Rectangle 190"/>
              <p:cNvSpPr>
                <a:spLocks noChangeArrowheads="1"/>
              </p:cNvSpPr>
              <p:nvPr/>
            </p:nvSpPr>
            <p:spPr bwMode="auto">
              <a:xfrm>
                <a:off x="2226"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2" name="Rectangle 191"/>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3" name="Rectangle 192"/>
              <p:cNvSpPr>
                <a:spLocks noChangeArrowheads="1"/>
              </p:cNvSpPr>
              <p:nvPr/>
            </p:nvSpPr>
            <p:spPr bwMode="auto">
              <a:xfrm>
                <a:off x="2226"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4" name="Rectangle 193"/>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5" name="Rectangle 194"/>
              <p:cNvSpPr>
                <a:spLocks noChangeArrowheads="1"/>
              </p:cNvSpPr>
              <p:nvPr/>
            </p:nvSpPr>
            <p:spPr bwMode="auto">
              <a:xfrm>
                <a:off x="2226"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6" name="Rectangle 195"/>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7" name="Rectangle 196"/>
              <p:cNvSpPr>
                <a:spLocks noChangeArrowheads="1"/>
              </p:cNvSpPr>
              <p:nvPr/>
            </p:nvSpPr>
            <p:spPr bwMode="auto">
              <a:xfrm>
                <a:off x="2226"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8" name="Rectangle 197"/>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199" name="Rectangle 198"/>
              <p:cNvSpPr>
                <a:spLocks noChangeArrowheads="1"/>
              </p:cNvSpPr>
              <p:nvPr/>
            </p:nvSpPr>
            <p:spPr bwMode="auto">
              <a:xfrm>
                <a:off x="2226"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grpSp>
        <p:nvGrpSpPr>
          <p:cNvPr id="200" name="Group 199"/>
          <p:cNvGrpSpPr>
            <a:grpSpLocks/>
          </p:cNvGrpSpPr>
          <p:nvPr/>
        </p:nvGrpSpPr>
        <p:grpSpPr bwMode="auto">
          <a:xfrm>
            <a:off x="5291287" y="2460365"/>
            <a:ext cx="473075" cy="274638"/>
            <a:chOff x="2140" y="1351"/>
            <a:chExt cx="298" cy="173"/>
          </a:xfrm>
        </p:grpSpPr>
        <p:sp>
          <p:nvSpPr>
            <p:cNvPr id="201" name="Oval 200"/>
            <p:cNvSpPr>
              <a:spLocks noChangeArrowheads="1"/>
            </p:cNvSpPr>
            <p:nvPr/>
          </p:nvSpPr>
          <p:spPr bwMode="auto">
            <a:xfrm>
              <a:off x="2141" y="1423"/>
              <a:ext cx="297" cy="101"/>
            </a:xfrm>
            <a:prstGeom prst="ellipse">
              <a:avLst/>
            </a:prstGeom>
            <a:solidFill>
              <a:srgbClr val="0078AA"/>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02" name="Rectangle 201"/>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03" name="Rectangle 202"/>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04" name="Oval 203"/>
            <p:cNvSpPr>
              <a:spLocks noChangeArrowheads="1"/>
            </p:cNvSpPr>
            <p:nvPr/>
          </p:nvSpPr>
          <p:spPr bwMode="auto">
            <a:xfrm>
              <a:off x="2141" y="1351"/>
              <a:ext cx="297" cy="101"/>
            </a:xfrm>
            <a:prstGeom prst="ellipse">
              <a:avLst/>
            </a:prstGeom>
            <a:solidFill>
              <a:srgbClr val="00B4FF"/>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205" name="Group 204"/>
            <p:cNvGrpSpPr>
              <a:grpSpLocks/>
            </p:cNvGrpSpPr>
            <p:nvPr/>
          </p:nvGrpSpPr>
          <p:grpSpPr bwMode="auto">
            <a:xfrm>
              <a:off x="2185" y="1363"/>
              <a:ext cx="207" cy="77"/>
              <a:chOff x="2185" y="1363"/>
              <a:chExt cx="207" cy="77"/>
            </a:xfrm>
          </p:grpSpPr>
          <p:grpSp>
            <p:nvGrpSpPr>
              <p:cNvPr id="208" name="Group 205"/>
              <p:cNvGrpSpPr>
                <a:grpSpLocks/>
              </p:cNvGrpSpPr>
              <p:nvPr/>
            </p:nvGrpSpPr>
            <p:grpSpPr bwMode="auto">
              <a:xfrm>
                <a:off x="2185" y="1363"/>
                <a:ext cx="205" cy="75"/>
                <a:chOff x="2185" y="1363"/>
                <a:chExt cx="205" cy="75"/>
              </a:xfrm>
            </p:grpSpPr>
            <p:sp>
              <p:nvSpPr>
                <p:cNvPr id="218" name="Freeform 206"/>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9" name="Freeform 207"/>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0" name="Freeform 208"/>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1" name="Freeform 209"/>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2" name="Freeform 210"/>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3" name="Freeform 211"/>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4" name="Freeform 212"/>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5" name="Freeform 213"/>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nvGrpSpPr>
              <p:cNvPr id="209" name="Group 214"/>
              <p:cNvGrpSpPr>
                <a:grpSpLocks/>
              </p:cNvGrpSpPr>
              <p:nvPr/>
            </p:nvGrpSpPr>
            <p:grpSpPr bwMode="auto">
              <a:xfrm>
                <a:off x="2187" y="1364"/>
                <a:ext cx="205" cy="76"/>
                <a:chOff x="2187" y="1364"/>
                <a:chExt cx="205" cy="76"/>
              </a:xfrm>
            </p:grpSpPr>
            <p:sp>
              <p:nvSpPr>
                <p:cNvPr id="210" name="Freeform 215"/>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1" name="Freeform 216"/>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2" name="Freeform 217"/>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3" name="Freeform 218"/>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4" name="Freeform 219"/>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5" name="Freeform 220"/>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6" name="Freeform 221"/>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17" name="Freeform 222"/>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sp>
          <p:nvSpPr>
            <p:cNvPr id="206" name="Line 223"/>
            <p:cNvSpPr>
              <a:spLocks noChangeShapeType="1"/>
            </p:cNvSpPr>
            <p:nvPr/>
          </p:nvSpPr>
          <p:spPr bwMode="auto">
            <a:xfrm>
              <a:off x="2140"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sp>
          <p:nvSpPr>
            <p:cNvPr id="207" name="Line 224"/>
            <p:cNvSpPr>
              <a:spLocks noChangeShapeType="1"/>
            </p:cNvSpPr>
            <p:nvPr/>
          </p:nvSpPr>
          <p:spPr bwMode="auto">
            <a:xfrm>
              <a:off x="2437"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grpSp>
      <p:sp>
        <p:nvSpPr>
          <p:cNvPr id="226" name="Freeform 225"/>
          <p:cNvSpPr>
            <a:spLocks/>
          </p:cNvSpPr>
          <p:nvPr/>
        </p:nvSpPr>
        <p:spPr bwMode="auto">
          <a:xfrm>
            <a:off x="5219849" y="3323504"/>
            <a:ext cx="1295400" cy="523220"/>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u="none">
              <a:solidFill>
                <a:srgbClr val="00B050"/>
              </a:solidFill>
            </a:endParaRPr>
          </a:p>
        </p:txBody>
      </p:sp>
      <p:grpSp>
        <p:nvGrpSpPr>
          <p:cNvPr id="227" name="Group 226"/>
          <p:cNvGrpSpPr>
            <a:grpSpLocks/>
          </p:cNvGrpSpPr>
          <p:nvPr/>
        </p:nvGrpSpPr>
        <p:grpSpPr bwMode="auto">
          <a:xfrm>
            <a:off x="5796112" y="3111246"/>
            <a:ext cx="247650" cy="588962"/>
            <a:chOff x="2126" y="1014"/>
            <a:chExt cx="156" cy="371"/>
          </a:xfrm>
        </p:grpSpPr>
        <p:sp>
          <p:nvSpPr>
            <p:cNvPr id="228" name="Freeform 227"/>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29" name="Freeform 228"/>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0" name="Freeform 229"/>
            <p:cNvSpPr>
              <a:spLocks/>
            </p:cNvSpPr>
            <p:nvPr/>
          </p:nvSpPr>
          <p:spPr bwMode="auto">
            <a:xfrm>
              <a:off x="2126" y="1014"/>
              <a:ext cx="156" cy="58"/>
            </a:xfrm>
            <a:custGeom>
              <a:avLst/>
              <a:gdLst>
                <a:gd name="T0" fmla="*/ 32 w 156"/>
                <a:gd name="T1" fmla="*/ 0 h 58"/>
                <a:gd name="T2" fmla="*/ 0 w 156"/>
                <a:gd name="T3" fmla="*/ 58 h 58"/>
                <a:gd name="T4" fmla="*/ 0 w 156"/>
                <a:gd name="T5" fmla="*/ 58 h 58"/>
                <a:gd name="T6" fmla="*/ 125 w 156"/>
                <a:gd name="T7" fmla="*/ 58 h 58"/>
                <a:gd name="T8" fmla="*/ 156 w 156"/>
                <a:gd name="T9" fmla="*/ 0 h 58"/>
                <a:gd name="T10" fmla="*/ 32 w 156"/>
                <a:gd name="T11" fmla="*/ 0 h 58"/>
                <a:gd name="T12" fmla="*/ 32 w 156"/>
                <a:gd name="T13" fmla="*/ 0 h 58"/>
                <a:gd name="T14" fmla="*/ 0 60000 65536"/>
                <a:gd name="T15" fmla="*/ 0 60000 65536"/>
                <a:gd name="T16" fmla="*/ 0 60000 65536"/>
                <a:gd name="T17" fmla="*/ 0 60000 65536"/>
                <a:gd name="T18" fmla="*/ 0 60000 65536"/>
                <a:gd name="T19" fmla="*/ 0 60000 65536"/>
                <a:gd name="T20" fmla="*/ 0 60000 65536"/>
                <a:gd name="T21" fmla="*/ 0 w 156"/>
                <a:gd name="T22" fmla="*/ 0 h 58"/>
                <a:gd name="T23" fmla="*/ 156 w 15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58">
                  <a:moveTo>
                    <a:pt x="32" y="0"/>
                  </a:moveTo>
                  <a:lnTo>
                    <a:pt x="0" y="58"/>
                  </a:lnTo>
                  <a:lnTo>
                    <a:pt x="125" y="58"/>
                  </a:lnTo>
                  <a:lnTo>
                    <a:pt x="156" y="0"/>
                  </a:lnTo>
                  <a:lnTo>
                    <a:pt x="32" y="0"/>
                  </a:lnTo>
                  <a:close/>
                </a:path>
              </a:pathLst>
            </a:custGeom>
            <a:solidFill>
              <a:srgbClr val="EDEDE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1" name="Freeform 230"/>
            <p:cNvSpPr>
              <a:spLocks/>
            </p:cNvSpPr>
            <p:nvPr/>
          </p:nvSpPr>
          <p:spPr bwMode="auto">
            <a:xfrm>
              <a:off x="2126" y="1014"/>
              <a:ext cx="156" cy="58"/>
            </a:xfrm>
            <a:custGeom>
              <a:avLst/>
              <a:gdLst>
                <a:gd name="T0" fmla="*/ 32 w 156"/>
                <a:gd name="T1" fmla="*/ 0 h 58"/>
                <a:gd name="T2" fmla="*/ 0 w 156"/>
                <a:gd name="T3" fmla="*/ 58 h 58"/>
                <a:gd name="T4" fmla="*/ 125 w 156"/>
                <a:gd name="T5" fmla="*/ 58 h 58"/>
                <a:gd name="T6" fmla="*/ 156 w 156"/>
                <a:gd name="T7" fmla="*/ 0 h 58"/>
                <a:gd name="T8" fmla="*/ 32 w 156"/>
                <a:gd name="T9" fmla="*/ 0 h 58"/>
                <a:gd name="T10" fmla="*/ 0 60000 65536"/>
                <a:gd name="T11" fmla="*/ 0 60000 65536"/>
                <a:gd name="T12" fmla="*/ 0 60000 65536"/>
                <a:gd name="T13" fmla="*/ 0 60000 65536"/>
                <a:gd name="T14" fmla="*/ 0 60000 65536"/>
                <a:gd name="T15" fmla="*/ 0 w 156"/>
                <a:gd name="T16" fmla="*/ 0 h 58"/>
                <a:gd name="T17" fmla="*/ 156 w 156"/>
                <a:gd name="T18" fmla="*/ 58 h 58"/>
              </a:gdLst>
              <a:ahLst/>
              <a:cxnLst>
                <a:cxn ang="T10">
                  <a:pos x="T0" y="T1"/>
                </a:cxn>
                <a:cxn ang="T11">
                  <a:pos x="T2" y="T3"/>
                </a:cxn>
                <a:cxn ang="T12">
                  <a:pos x="T4" y="T5"/>
                </a:cxn>
                <a:cxn ang="T13">
                  <a:pos x="T6" y="T7"/>
                </a:cxn>
                <a:cxn ang="T14">
                  <a:pos x="T8" y="T9"/>
                </a:cxn>
              </a:cxnLst>
              <a:rect l="T15" t="T16" r="T17" b="T18"/>
              <a:pathLst>
                <a:path w="156" h="58">
                  <a:moveTo>
                    <a:pt x="32" y="0"/>
                  </a:moveTo>
                  <a:lnTo>
                    <a:pt x="0" y="58"/>
                  </a:lnTo>
                  <a:lnTo>
                    <a:pt x="125" y="58"/>
                  </a:lnTo>
                  <a:lnTo>
                    <a:pt x="156" y="0"/>
                  </a:lnTo>
                  <a:lnTo>
                    <a:pt x="32" y="0"/>
                  </a:lnTo>
                  <a:close/>
                </a:path>
              </a:pathLst>
            </a:custGeom>
            <a:solidFill>
              <a:srgbClr val="EDEDE7"/>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2" name="Rectangle 231"/>
            <p:cNvSpPr>
              <a:spLocks noChangeArrowheads="1"/>
            </p:cNvSpPr>
            <p:nvPr/>
          </p:nvSpPr>
          <p:spPr bwMode="auto">
            <a:xfrm>
              <a:off x="2126" y="1072"/>
              <a:ext cx="125" cy="313"/>
            </a:xfrm>
            <a:prstGeom prst="rect">
              <a:avLst/>
            </a:prstGeom>
            <a:solidFill>
              <a:srgbClr val="DBDB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3" name="Rectangle 232"/>
            <p:cNvSpPr>
              <a:spLocks noChangeArrowheads="1"/>
            </p:cNvSpPr>
            <p:nvPr/>
          </p:nvSpPr>
          <p:spPr bwMode="auto">
            <a:xfrm>
              <a:off x="2127" y="1073"/>
              <a:ext cx="123" cy="311"/>
            </a:xfrm>
            <a:prstGeom prst="rect">
              <a:avLst/>
            </a:prstGeom>
            <a:solidFill>
              <a:srgbClr val="DBDBCE"/>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234" name="Group 233"/>
            <p:cNvGrpSpPr>
              <a:grpSpLocks/>
            </p:cNvGrpSpPr>
            <p:nvPr/>
          </p:nvGrpSpPr>
          <p:grpSpPr bwMode="auto">
            <a:xfrm>
              <a:off x="2138" y="1098"/>
              <a:ext cx="101" cy="231"/>
              <a:chOff x="2138" y="1098"/>
              <a:chExt cx="101" cy="231"/>
            </a:xfrm>
          </p:grpSpPr>
          <p:sp>
            <p:nvSpPr>
              <p:cNvPr id="235" name="Rectangle 234"/>
              <p:cNvSpPr>
                <a:spLocks noChangeArrowheads="1"/>
              </p:cNvSpPr>
              <p:nvPr/>
            </p:nvSpPr>
            <p:spPr bwMode="auto">
              <a:xfrm>
                <a:off x="2138"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6" name="Rectangle 235"/>
              <p:cNvSpPr>
                <a:spLocks noChangeArrowheads="1"/>
              </p:cNvSpPr>
              <p:nvPr/>
            </p:nvSpPr>
            <p:spPr bwMode="auto">
              <a:xfrm>
                <a:off x="2159"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7" name="Rectangle 236"/>
              <p:cNvSpPr>
                <a:spLocks noChangeArrowheads="1"/>
              </p:cNvSpPr>
              <p:nvPr/>
            </p:nvSpPr>
            <p:spPr bwMode="auto">
              <a:xfrm>
                <a:off x="2182"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8" name="Rectangle 237"/>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39" name="Rectangle 238"/>
              <p:cNvSpPr>
                <a:spLocks noChangeArrowheads="1"/>
              </p:cNvSpPr>
              <p:nvPr/>
            </p:nvSpPr>
            <p:spPr bwMode="auto">
              <a:xfrm>
                <a:off x="2138"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0" name="Rectangle 239"/>
              <p:cNvSpPr>
                <a:spLocks noChangeArrowheads="1"/>
              </p:cNvSpPr>
              <p:nvPr/>
            </p:nvSpPr>
            <p:spPr bwMode="auto">
              <a:xfrm>
                <a:off x="2159"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1" name="Rectangle 240"/>
              <p:cNvSpPr>
                <a:spLocks noChangeArrowheads="1"/>
              </p:cNvSpPr>
              <p:nvPr/>
            </p:nvSpPr>
            <p:spPr bwMode="auto">
              <a:xfrm>
                <a:off x="2182"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2" name="Rectangle 241"/>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3" name="Rectangle 242"/>
              <p:cNvSpPr>
                <a:spLocks noChangeArrowheads="1"/>
              </p:cNvSpPr>
              <p:nvPr/>
            </p:nvSpPr>
            <p:spPr bwMode="auto">
              <a:xfrm>
                <a:off x="2138"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4" name="Rectangle 243"/>
              <p:cNvSpPr>
                <a:spLocks noChangeArrowheads="1"/>
              </p:cNvSpPr>
              <p:nvPr/>
            </p:nvSpPr>
            <p:spPr bwMode="auto">
              <a:xfrm>
                <a:off x="2159"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5" name="Rectangle 244"/>
              <p:cNvSpPr>
                <a:spLocks noChangeArrowheads="1"/>
              </p:cNvSpPr>
              <p:nvPr/>
            </p:nvSpPr>
            <p:spPr bwMode="auto">
              <a:xfrm>
                <a:off x="2182"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6" name="Rectangle 245"/>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7" name="Rectangle 246"/>
              <p:cNvSpPr>
                <a:spLocks noChangeArrowheads="1"/>
              </p:cNvSpPr>
              <p:nvPr/>
            </p:nvSpPr>
            <p:spPr bwMode="auto">
              <a:xfrm>
                <a:off x="2138"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8" name="Rectangle 247"/>
              <p:cNvSpPr>
                <a:spLocks noChangeArrowheads="1"/>
              </p:cNvSpPr>
              <p:nvPr/>
            </p:nvSpPr>
            <p:spPr bwMode="auto">
              <a:xfrm>
                <a:off x="2159"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49" name="Rectangle 248"/>
              <p:cNvSpPr>
                <a:spLocks noChangeArrowheads="1"/>
              </p:cNvSpPr>
              <p:nvPr/>
            </p:nvSpPr>
            <p:spPr bwMode="auto">
              <a:xfrm>
                <a:off x="2182"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0" name="Rectangle 249"/>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1" name="Rectangle 250"/>
              <p:cNvSpPr>
                <a:spLocks noChangeArrowheads="1"/>
              </p:cNvSpPr>
              <p:nvPr/>
            </p:nvSpPr>
            <p:spPr bwMode="auto">
              <a:xfrm>
                <a:off x="2138"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2" name="Rectangle 251"/>
              <p:cNvSpPr>
                <a:spLocks noChangeArrowheads="1"/>
              </p:cNvSpPr>
              <p:nvPr/>
            </p:nvSpPr>
            <p:spPr bwMode="auto">
              <a:xfrm>
                <a:off x="2159"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3" name="Rectangle 252"/>
              <p:cNvSpPr>
                <a:spLocks noChangeArrowheads="1"/>
              </p:cNvSpPr>
              <p:nvPr/>
            </p:nvSpPr>
            <p:spPr bwMode="auto">
              <a:xfrm>
                <a:off x="2182"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4" name="Rectangle 253"/>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5" name="Rectangle 254"/>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6" name="Rectangle 255"/>
              <p:cNvSpPr>
                <a:spLocks noChangeArrowheads="1"/>
              </p:cNvSpPr>
              <p:nvPr/>
            </p:nvSpPr>
            <p:spPr bwMode="auto">
              <a:xfrm>
                <a:off x="2226"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7" name="Rectangle 256"/>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8" name="Rectangle 257"/>
              <p:cNvSpPr>
                <a:spLocks noChangeArrowheads="1"/>
              </p:cNvSpPr>
              <p:nvPr/>
            </p:nvSpPr>
            <p:spPr bwMode="auto">
              <a:xfrm>
                <a:off x="2226"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59" name="Rectangle 258"/>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0" name="Rectangle 259"/>
              <p:cNvSpPr>
                <a:spLocks noChangeArrowheads="1"/>
              </p:cNvSpPr>
              <p:nvPr/>
            </p:nvSpPr>
            <p:spPr bwMode="auto">
              <a:xfrm>
                <a:off x="2226"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1" name="Rectangle 260"/>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2" name="Rectangle 261"/>
              <p:cNvSpPr>
                <a:spLocks noChangeArrowheads="1"/>
              </p:cNvSpPr>
              <p:nvPr/>
            </p:nvSpPr>
            <p:spPr bwMode="auto">
              <a:xfrm>
                <a:off x="2226"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3" name="Rectangle 262"/>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4" name="Rectangle 263"/>
              <p:cNvSpPr>
                <a:spLocks noChangeArrowheads="1"/>
              </p:cNvSpPr>
              <p:nvPr/>
            </p:nvSpPr>
            <p:spPr bwMode="auto">
              <a:xfrm>
                <a:off x="2226"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grpSp>
        <p:nvGrpSpPr>
          <p:cNvPr id="265" name="Group 264"/>
          <p:cNvGrpSpPr>
            <a:grpSpLocks/>
          </p:cNvGrpSpPr>
          <p:nvPr/>
        </p:nvGrpSpPr>
        <p:grpSpPr bwMode="auto">
          <a:xfrm>
            <a:off x="5291287" y="3614483"/>
            <a:ext cx="473075" cy="274638"/>
            <a:chOff x="2140" y="1351"/>
            <a:chExt cx="298" cy="173"/>
          </a:xfrm>
        </p:grpSpPr>
        <p:sp>
          <p:nvSpPr>
            <p:cNvPr id="266" name="Oval 265"/>
            <p:cNvSpPr>
              <a:spLocks noChangeArrowheads="1"/>
            </p:cNvSpPr>
            <p:nvPr/>
          </p:nvSpPr>
          <p:spPr bwMode="auto">
            <a:xfrm>
              <a:off x="2141" y="1423"/>
              <a:ext cx="297" cy="101"/>
            </a:xfrm>
            <a:prstGeom prst="ellipse">
              <a:avLst/>
            </a:prstGeom>
            <a:solidFill>
              <a:srgbClr val="0078AA"/>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7" name="Rectangle 266"/>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8" name="Rectangle 267"/>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69" name="Oval 268"/>
            <p:cNvSpPr>
              <a:spLocks noChangeArrowheads="1"/>
            </p:cNvSpPr>
            <p:nvPr/>
          </p:nvSpPr>
          <p:spPr bwMode="auto">
            <a:xfrm>
              <a:off x="2141" y="1351"/>
              <a:ext cx="297" cy="101"/>
            </a:xfrm>
            <a:prstGeom prst="ellipse">
              <a:avLst/>
            </a:prstGeom>
            <a:solidFill>
              <a:srgbClr val="00B4FF"/>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nvGrpSpPr>
            <p:cNvPr id="270" name="Group 269"/>
            <p:cNvGrpSpPr>
              <a:grpSpLocks/>
            </p:cNvGrpSpPr>
            <p:nvPr/>
          </p:nvGrpSpPr>
          <p:grpSpPr bwMode="auto">
            <a:xfrm>
              <a:off x="2185" y="1363"/>
              <a:ext cx="207" cy="77"/>
              <a:chOff x="2185" y="1363"/>
              <a:chExt cx="207" cy="77"/>
            </a:xfrm>
          </p:grpSpPr>
          <p:grpSp>
            <p:nvGrpSpPr>
              <p:cNvPr id="273" name="Group 270"/>
              <p:cNvGrpSpPr>
                <a:grpSpLocks/>
              </p:cNvGrpSpPr>
              <p:nvPr/>
            </p:nvGrpSpPr>
            <p:grpSpPr bwMode="auto">
              <a:xfrm>
                <a:off x="2185" y="1363"/>
                <a:ext cx="205" cy="75"/>
                <a:chOff x="2185" y="1363"/>
                <a:chExt cx="205" cy="75"/>
              </a:xfrm>
            </p:grpSpPr>
            <p:sp>
              <p:nvSpPr>
                <p:cNvPr id="283" name="Freeform 271"/>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4" name="Freeform 272"/>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5" name="Freeform 273"/>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6" name="Freeform 274"/>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7" name="Freeform 275"/>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8" name="Freeform 276"/>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9" name="Freeform 277"/>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90" name="Freeform 278"/>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nvGrpSpPr>
              <p:cNvPr id="274" name="Group 279"/>
              <p:cNvGrpSpPr>
                <a:grpSpLocks/>
              </p:cNvGrpSpPr>
              <p:nvPr/>
            </p:nvGrpSpPr>
            <p:grpSpPr bwMode="auto">
              <a:xfrm>
                <a:off x="2187" y="1364"/>
                <a:ext cx="205" cy="76"/>
                <a:chOff x="2187" y="1364"/>
                <a:chExt cx="205" cy="76"/>
              </a:xfrm>
            </p:grpSpPr>
            <p:sp>
              <p:nvSpPr>
                <p:cNvPr id="275" name="Freeform 280"/>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76" name="Freeform 281"/>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77" name="Freeform 282"/>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78" name="Freeform 283"/>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79" name="Freeform 284"/>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0" name="Freeform 285"/>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1" name="Freeform 286"/>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sp>
              <p:nvSpPr>
                <p:cNvPr id="282" name="Freeform 287"/>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u="none">
                    <a:solidFill>
                      <a:srgbClr val="00B050"/>
                    </a:solidFill>
                  </a:endParaRPr>
                </a:p>
              </p:txBody>
            </p:sp>
          </p:grpSp>
        </p:grpSp>
        <p:sp>
          <p:nvSpPr>
            <p:cNvPr id="271" name="Line 288"/>
            <p:cNvSpPr>
              <a:spLocks noChangeShapeType="1"/>
            </p:cNvSpPr>
            <p:nvPr/>
          </p:nvSpPr>
          <p:spPr bwMode="auto">
            <a:xfrm>
              <a:off x="2140"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sp>
          <p:nvSpPr>
            <p:cNvPr id="272" name="Line 289"/>
            <p:cNvSpPr>
              <a:spLocks noChangeShapeType="1"/>
            </p:cNvSpPr>
            <p:nvPr/>
          </p:nvSpPr>
          <p:spPr bwMode="auto">
            <a:xfrm>
              <a:off x="2437"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u="none">
                <a:solidFill>
                  <a:srgbClr val="00B050"/>
                </a:solidFill>
              </a:endParaRPr>
            </a:p>
          </p:txBody>
        </p:sp>
      </p:grpSp>
      <p:sp>
        <p:nvSpPr>
          <p:cNvPr id="291" name="Freeform 290"/>
          <p:cNvSpPr>
            <a:spLocks/>
          </p:cNvSpPr>
          <p:nvPr/>
        </p:nvSpPr>
        <p:spPr bwMode="auto">
          <a:xfrm rot="20409497">
            <a:off x="2543324" y="1974949"/>
            <a:ext cx="2752725" cy="120650"/>
          </a:xfrm>
          <a:custGeom>
            <a:avLst/>
            <a:gdLst/>
            <a:ahLst/>
            <a:cxnLst>
              <a:cxn ang="0">
                <a:pos x="0" y="0"/>
              </a:cxn>
              <a:cxn ang="0">
                <a:pos x="1008" y="0"/>
              </a:cxn>
              <a:cxn ang="0">
                <a:pos x="912" y="96"/>
              </a:cxn>
              <a:cxn ang="0">
                <a:pos x="2016" y="96"/>
              </a:cxn>
            </a:cxnLst>
            <a:rect l="0" t="0" r="r" b="b"/>
            <a:pathLst>
              <a:path w="2017" h="97">
                <a:moveTo>
                  <a:pt x="0" y="0"/>
                </a:moveTo>
                <a:lnTo>
                  <a:pt x="1008" y="0"/>
                </a:lnTo>
                <a:lnTo>
                  <a:pt x="912" y="96"/>
                </a:lnTo>
                <a:lnTo>
                  <a:pt x="2016" y="96"/>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p:spPr>
        <p:txBody>
          <a:bodyPr/>
          <a:lstStyle/>
          <a:p>
            <a:pPr>
              <a:defRPr/>
            </a:pPr>
            <a:endParaRPr lang="zh-CN" altLang="en-US" u="none">
              <a:solidFill>
                <a:srgbClr val="00B050"/>
              </a:solidFill>
            </a:endParaRPr>
          </a:p>
        </p:txBody>
      </p:sp>
      <p:sp>
        <p:nvSpPr>
          <p:cNvPr id="292" name="Freeform 291"/>
          <p:cNvSpPr>
            <a:spLocks/>
          </p:cNvSpPr>
          <p:nvPr/>
        </p:nvSpPr>
        <p:spPr bwMode="auto">
          <a:xfrm>
            <a:off x="2627462" y="2533390"/>
            <a:ext cx="2663825" cy="71438"/>
          </a:xfrm>
          <a:custGeom>
            <a:avLst/>
            <a:gdLst/>
            <a:ahLst/>
            <a:cxnLst>
              <a:cxn ang="0">
                <a:pos x="0" y="0"/>
              </a:cxn>
              <a:cxn ang="0">
                <a:pos x="1008" y="0"/>
              </a:cxn>
              <a:cxn ang="0">
                <a:pos x="912" y="96"/>
              </a:cxn>
              <a:cxn ang="0">
                <a:pos x="2016" y="96"/>
              </a:cxn>
            </a:cxnLst>
            <a:rect l="0" t="0" r="r" b="b"/>
            <a:pathLst>
              <a:path w="2017" h="97">
                <a:moveTo>
                  <a:pt x="0" y="0"/>
                </a:moveTo>
                <a:lnTo>
                  <a:pt x="1008" y="0"/>
                </a:lnTo>
                <a:lnTo>
                  <a:pt x="912" y="96"/>
                </a:lnTo>
                <a:lnTo>
                  <a:pt x="2016" y="96"/>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p:spPr>
        <p:txBody>
          <a:bodyPr/>
          <a:lstStyle/>
          <a:p>
            <a:pPr>
              <a:defRPr/>
            </a:pPr>
            <a:endParaRPr lang="zh-CN" altLang="en-US" u="none">
              <a:solidFill>
                <a:srgbClr val="00B050"/>
              </a:solidFill>
            </a:endParaRPr>
          </a:p>
        </p:txBody>
      </p:sp>
      <p:sp>
        <p:nvSpPr>
          <p:cNvPr id="293" name="Freeform 292"/>
          <p:cNvSpPr>
            <a:spLocks/>
          </p:cNvSpPr>
          <p:nvPr/>
        </p:nvSpPr>
        <p:spPr bwMode="auto">
          <a:xfrm rot="1164150">
            <a:off x="2476649" y="3120771"/>
            <a:ext cx="2887663" cy="120650"/>
          </a:xfrm>
          <a:custGeom>
            <a:avLst/>
            <a:gdLst/>
            <a:ahLst/>
            <a:cxnLst>
              <a:cxn ang="0">
                <a:pos x="0" y="0"/>
              </a:cxn>
              <a:cxn ang="0">
                <a:pos x="1008" y="0"/>
              </a:cxn>
              <a:cxn ang="0">
                <a:pos x="912" y="96"/>
              </a:cxn>
              <a:cxn ang="0">
                <a:pos x="2016" y="96"/>
              </a:cxn>
            </a:cxnLst>
            <a:rect l="0" t="0" r="r" b="b"/>
            <a:pathLst>
              <a:path w="2017" h="97">
                <a:moveTo>
                  <a:pt x="0" y="0"/>
                </a:moveTo>
                <a:lnTo>
                  <a:pt x="1008" y="0"/>
                </a:lnTo>
                <a:lnTo>
                  <a:pt x="912" y="96"/>
                </a:lnTo>
                <a:lnTo>
                  <a:pt x="2016" y="96"/>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p:spPr>
        <p:txBody>
          <a:bodyPr/>
          <a:lstStyle/>
          <a:p>
            <a:pPr>
              <a:defRPr/>
            </a:pPr>
            <a:endParaRPr lang="zh-CN" altLang="en-US" u="none">
              <a:solidFill>
                <a:srgbClr val="00B050"/>
              </a:solidFill>
            </a:endParaRPr>
          </a:p>
        </p:txBody>
      </p:sp>
      <p:sp>
        <p:nvSpPr>
          <p:cNvPr id="294" name="Text Box 293"/>
          <p:cNvSpPr txBox="1">
            <a:spLocks noChangeArrowheads="1"/>
          </p:cNvSpPr>
          <p:nvPr/>
        </p:nvSpPr>
        <p:spPr bwMode="auto">
          <a:xfrm>
            <a:off x="2987824" y="2173028"/>
            <a:ext cx="20891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lang="zh-CN" altLang="en-US" sz="2000" u="none">
                <a:solidFill>
                  <a:srgbClr val="002060"/>
                </a:solidFill>
              </a:rPr>
              <a:t>租用专线</a:t>
            </a:r>
            <a:endParaRPr kumimoji="1" lang="zh-CN" altLang="en-US" sz="2000" u="none">
              <a:solidFill>
                <a:srgbClr val="002060"/>
              </a:solidFill>
            </a:endParaRPr>
          </a:p>
        </p:txBody>
      </p:sp>
      <p:pic>
        <p:nvPicPr>
          <p:cNvPr id="295" name="Picture 29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337" y="3940572"/>
            <a:ext cx="360362"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96" name="Picture 29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6972810" y="3942196"/>
            <a:ext cx="360362"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7" name="AutoShape 296"/>
          <p:cNvSpPr>
            <a:spLocks noChangeArrowheads="1"/>
          </p:cNvSpPr>
          <p:nvPr/>
        </p:nvSpPr>
        <p:spPr bwMode="auto">
          <a:xfrm>
            <a:off x="1403499" y="3724846"/>
            <a:ext cx="2808288" cy="1223962"/>
          </a:xfrm>
          <a:prstGeom prst="wedgeRoundRectCallout">
            <a:avLst>
              <a:gd name="adj1" fmla="val -64639"/>
              <a:gd name="adj2" fmla="val 6551"/>
              <a:gd name="adj3" fmla="val 16667"/>
            </a:avLst>
          </a:prstGeom>
          <a:solidFill>
            <a:schemeClr val="bg1"/>
          </a:solidFill>
          <a:ln w="9525">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2000" u="none" dirty="0">
                <a:solidFill>
                  <a:srgbClr val="00B050"/>
                </a:solidFill>
                <a:latin typeface="Helvetica" panose="020B0604020202020204" pitchFamily="34" charset="0"/>
              </a:rPr>
              <a:t>我们有很多分公司，如果用租用专线的方式把他们和总公司连起来，需要花很多钱</a:t>
            </a:r>
          </a:p>
        </p:txBody>
      </p:sp>
      <p:sp>
        <p:nvSpPr>
          <p:cNvPr id="298" name="AutoShape 297"/>
          <p:cNvSpPr>
            <a:spLocks noChangeArrowheads="1"/>
          </p:cNvSpPr>
          <p:nvPr/>
        </p:nvSpPr>
        <p:spPr bwMode="auto">
          <a:xfrm>
            <a:off x="4426099" y="3940696"/>
            <a:ext cx="1874093" cy="1008062"/>
          </a:xfrm>
          <a:prstGeom prst="wedgeRoundRectCallout">
            <a:avLst>
              <a:gd name="adj1" fmla="val 81569"/>
              <a:gd name="adj2" fmla="val 5593"/>
              <a:gd name="adj3" fmla="val 16667"/>
            </a:avLst>
          </a:prstGeom>
          <a:solidFill>
            <a:schemeClr val="bg1"/>
          </a:solidFill>
          <a:ln w="9525">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2000" u="none" dirty="0">
                <a:solidFill>
                  <a:srgbClr val="00B050"/>
                </a:solidFill>
                <a:latin typeface="Helvetica" panose="020B0604020202020204" pitchFamily="34" charset="0"/>
              </a:rPr>
              <a:t>想节约成本的话，可以用</a:t>
            </a:r>
            <a:r>
              <a:rPr lang="en-US" altLang="zh-CN" sz="2000" u="none" dirty="0">
                <a:solidFill>
                  <a:srgbClr val="00B050"/>
                </a:solidFill>
                <a:latin typeface="Helvetica" panose="020B0604020202020204" pitchFamily="34" charset="0"/>
              </a:rPr>
              <a:t>VPN</a:t>
            </a:r>
            <a:r>
              <a:rPr lang="zh-CN" altLang="en-US" sz="2000" u="none" dirty="0">
                <a:solidFill>
                  <a:srgbClr val="00B050"/>
                </a:solidFill>
                <a:latin typeface="Helvetica" panose="020B0604020202020204" pitchFamily="34" charset="0"/>
              </a:rPr>
              <a:t>来连接</a:t>
            </a:r>
          </a:p>
        </p:txBody>
      </p:sp>
      <p:sp>
        <p:nvSpPr>
          <p:cNvPr id="299" name="Text Box 298"/>
          <p:cNvSpPr txBox="1">
            <a:spLocks noChangeAspect="1" noChangeArrowheads="1"/>
          </p:cNvSpPr>
          <p:nvPr/>
        </p:nvSpPr>
        <p:spPr bwMode="auto">
          <a:xfrm>
            <a:off x="6443812" y="1205012"/>
            <a:ext cx="15843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u="none">
                <a:solidFill>
                  <a:srgbClr val="002060"/>
                </a:solidFill>
              </a:rPr>
              <a:t>分公司</a:t>
            </a:r>
          </a:p>
        </p:txBody>
      </p:sp>
      <p:sp>
        <p:nvSpPr>
          <p:cNvPr id="300" name="Text Box 299"/>
          <p:cNvSpPr txBox="1">
            <a:spLocks noChangeAspect="1" noChangeArrowheads="1"/>
          </p:cNvSpPr>
          <p:nvPr/>
        </p:nvSpPr>
        <p:spPr bwMode="auto">
          <a:xfrm>
            <a:off x="6515249" y="2244465"/>
            <a:ext cx="15843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u="none">
                <a:solidFill>
                  <a:srgbClr val="002060"/>
                </a:solidFill>
              </a:rPr>
              <a:t>分公司</a:t>
            </a:r>
          </a:p>
        </p:txBody>
      </p:sp>
      <p:sp>
        <p:nvSpPr>
          <p:cNvPr id="301" name="Text Box 300"/>
          <p:cNvSpPr txBox="1">
            <a:spLocks noChangeAspect="1" noChangeArrowheads="1"/>
          </p:cNvSpPr>
          <p:nvPr/>
        </p:nvSpPr>
        <p:spPr bwMode="auto">
          <a:xfrm>
            <a:off x="6515249" y="3398583"/>
            <a:ext cx="15843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u="none">
                <a:solidFill>
                  <a:srgbClr val="002060"/>
                </a:solidFill>
              </a:rPr>
              <a:t>分公司</a:t>
            </a:r>
          </a:p>
        </p:txBody>
      </p:sp>
    </p:spTree>
    <p:extLst>
      <p:ext uri="{BB962C8B-B14F-4D97-AF65-F5344CB8AC3E}">
        <p14:creationId xmlns:p14="http://schemas.microsoft.com/office/powerpoint/2010/main" xmlns="" val="3092221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526604" y="771733"/>
            <a:ext cx="4680520" cy="580690"/>
          </a:xfrm>
        </p:spPr>
        <p:txBody>
          <a:bodyPr/>
          <a:lstStyle/>
          <a:p>
            <a:pPr algn="l"/>
            <a:r>
              <a:rPr lang="en-US" altLang="zh-CN" sz="2400" dirty="0">
                <a:solidFill>
                  <a:srgbClr val="007D7A"/>
                </a:solidFill>
                <a:latin typeface="Times New Roman" pitchFamily="18" charset="0"/>
                <a:ea typeface="微软雅黑" pitchFamily="34" charset="-122"/>
                <a:cs typeface="Times New Roman" pitchFamily="18" charset="0"/>
              </a:rPr>
              <a:t>VPN</a:t>
            </a:r>
            <a:r>
              <a:rPr lang="zh-CN" altLang="en-US" sz="2400" dirty="0">
                <a:solidFill>
                  <a:srgbClr val="007D7A"/>
                </a:solidFill>
                <a:latin typeface="Times New Roman" pitchFamily="18" charset="0"/>
                <a:ea typeface="微软雅黑" pitchFamily="34" charset="-122"/>
                <a:cs typeface="Times New Roman" pitchFamily="18" charset="0"/>
              </a:rPr>
              <a:t>简介</a:t>
            </a:r>
          </a:p>
        </p:txBody>
      </p:sp>
      <p:sp>
        <p:nvSpPr>
          <p:cNvPr id="108547" name="Rectangle 3"/>
          <p:cNvSpPr>
            <a:spLocks noGrp="1" noChangeArrowheads="1"/>
          </p:cNvSpPr>
          <p:nvPr>
            <p:ph type="body" idx="1"/>
          </p:nvPr>
        </p:nvSpPr>
        <p:spPr>
          <a:xfrm>
            <a:off x="577736" y="1320350"/>
            <a:ext cx="6212217" cy="1512560"/>
          </a:xfrm>
        </p:spPr>
        <p:txBody>
          <a:bodyPr/>
          <a:lstStyle/>
          <a:p>
            <a:pPr marL="0" indent="0">
              <a:buFontTx/>
              <a:buNone/>
            </a:pPr>
            <a:r>
              <a:rPr lang="en-US" altLang="zh-CN" sz="2200" kern="1200" dirty="0">
                <a:solidFill>
                  <a:srgbClr val="1A3868"/>
                </a:solidFill>
                <a:latin typeface="Times New Roman" pitchFamily="18" charset="0"/>
                <a:ea typeface="微软雅黑" pitchFamily="34" charset="-122"/>
                <a:cs typeface="Times New Roman" pitchFamily="18" charset="0"/>
              </a:rPr>
              <a:t>IP VPN (Virtual Private Network</a:t>
            </a:r>
            <a:r>
              <a:rPr lang="zh-CN" altLang="en-US" sz="2200" kern="1200" dirty="0">
                <a:solidFill>
                  <a:srgbClr val="1A3868"/>
                </a:solidFill>
                <a:latin typeface="Times New Roman" pitchFamily="18" charset="0"/>
                <a:ea typeface="微软雅黑" pitchFamily="34" charset="-122"/>
                <a:cs typeface="Times New Roman" pitchFamily="18" charset="0"/>
              </a:rPr>
              <a:t>，虚拟专用网</a:t>
            </a:r>
            <a:r>
              <a:rPr lang="en-US" altLang="zh-CN" sz="2200" kern="1200" dirty="0">
                <a:solidFill>
                  <a:srgbClr val="1A3868"/>
                </a:solidFill>
                <a:latin typeface="Times New Roman" pitchFamily="18" charset="0"/>
                <a:ea typeface="微软雅黑" pitchFamily="34" charset="-122"/>
                <a:cs typeface="Times New Roman" pitchFamily="18" charset="0"/>
              </a:rPr>
              <a:t>)</a:t>
            </a:r>
            <a:r>
              <a:rPr lang="zh-CN" altLang="en-US" sz="2200" kern="1200" dirty="0">
                <a:solidFill>
                  <a:srgbClr val="1A3868"/>
                </a:solidFill>
                <a:latin typeface="Times New Roman" pitchFamily="18" charset="0"/>
                <a:ea typeface="微软雅黑" pitchFamily="34" charset="-122"/>
                <a:cs typeface="Times New Roman" pitchFamily="18" charset="0"/>
              </a:rPr>
              <a:t>就是利用开放的公众</a:t>
            </a:r>
            <a:r>
              <a:rPr lang="en-US" altLang="zh-CN" sz="2200" kern="1200" dirty="0">
                <a:solidFill>
                  <a:srgbClr val="1A3868"/>
                </a:solidFill>
                <a:latin typeface="Times New Roman" pitchFamily="18" charset="0"/>
                <a:ea typeface="微软雅黑" pitchFamily="34" charset="-122"/>
                <a:cs typeface="Times New Roman" pitchFamily="18" charset="0"/>
              </a:rPr>
              <a:t>IP/MPLS</a:t>
            </a:r>
            <a:r>
              <a:rPr lang="zh-CN" altLang="en-US" sz="2200" kern="1200" dirty="0">
                <a:solidFill>
                  <a:srgbClr val="1A3868"/>
                </a:solidFill>
                <a:latin typeface="Times New Roman" pitchFamily="18" charset="0"/>
                <a:ea typeface="微软雅黑" pitchFamily="34" charset="-122"/>
                <a:cs typeface="Times New Roman" pitchFamily="18" charset="0"/>
              </a:rPr>
              <a:t>网络建立</a:t>
            </a:r>
            <a:r>
              <a:rPr lang="zh-CN" altLang="en-US" sz="2200" kern="1200" dirty="0">
                <a:solidFill>
                  <a:srgbClr val="C00000"/>
                </a:solidFill>
                <a:latin typeface="Times New Roman" pitchFamily="18" charset="0"/>
                <a:ea typeface="微软雅黑" pitchFamily="34" charset="-122"/>
                <a:cs typeface="Times New Roman" pitchFamily="18" charset="0"/>
              </a:rPr>
              <a:t>专用数据传输通道</a:t>
            </a:r>
            <a:r>
              <a:rPr lang="zh-CN" altLang="en-US" sz="2200" kern="1200" dirty="0">
                <a:solidFill>
                  <a:srgbClr val="1A3868"/>
                </a:solidFill>
                <a:latin typeface="Times New Roman" pitchFamily="18" charset="0"/>
                <a:ea typeface="微软雅黑" pitchFamily="34" charset="-122"/>
                <a:cs typeface="Times New Roman" pitchFamily="18" charset="0"/>
              </a:rPr>
              <a:t>，将远程的分支机构、移动办公人员等连接起来</a:t>
            </a:r>
            <a:r>
              <a:rPr lang="zh-CN" altLang="en-US" dirty="0" smtClean="0"/>
              <a:t>。 </a:t>
            </a:r>
          </a:p>
        </p:txBody>
      </p:sp>
      <p:sp>
        <p:nvSpPr>
          <p:cNvPr id="8196" name="Freeform 4"/>
          <p:cNvSpPr>
            <a:spLocks/>
          </p:cNvSpPr>
          <p:nvPr/>
        </p:nvSpPr>
        <p:spPr bwMode="auto">
          <a:xfrm>
            <a:off x="684926" y="3764197"/>
            <a:ext cx="1283890"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solidFill>
                <a:srgbClr val="002060"/>
              </a:solidFill>
            </a:endParaRPr>
          </a:p>
        </p:txBody>
      </p:sp>
      <p:grpSp>
        <p:nvGrpSpPr>
          <p:cNvPr id="108549" name="Group 5"/>
          <p:cNvGrpSpPr>
            <a:grpSpLocks/>
          </p:cNvGrpSpPr>
          <p:nvPr/>
        </p:nvGrpSpPr>
        <p:grpSpPr bwMode="auto">
          <a:xfrm>
            <a:off x="954090" y="3352694"/>
            <a:ext cx="422802" cy="755089"/>
            <a:chOff x="4283" y="1640"/>
            <a:chExt cx="355" cy="634"/>
          </a:xfrm>
        </p:grpSpPr>
        <p:sp>
          <p:nvSpPr>
            <p:cNvPr id="108682" name="Freeform 6"/>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3" name="Freeform 7"/>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4" name="Freeform 8"/>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5" name="Freeform 9"/>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6" name="Freeform 10"/>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7" name="Freeform 11"/>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8" name="Freeform 12"/>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9" name="Freeform 13"/>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0" name="Freeform 14"/>
            <p:cNvSpPr>
              <a:spLocks/>
            </p:cNvSpPr>
            <p:nvPr/>
          </p:nvSpPr>
          <p:spPr bwMode="auto">
            <a:xfrm>
              <a:off x="4362" y="1640"/>
              <a:ext cx="197" cy="58"/>
            </a:xfrm>
            <a:custGeom>
              <a:avLst/>
              <a:gdLst>
                <a:gd name="T0" fmla="*/ 50 w 197"/>
                <a:gd name="T1" fmla="*/ 0 h 58"/>
                <a:gd name="T2" fmla="*/ 0 w 197"/>
                <a:gd name="T3" fmla="*/ 58 h 58"/>
                <a:gd name="T4" fmla="*/ 0 w 197"/>
                <a:gd name="T5" fmla="*/ 58 h 58"/>
                <a:gd name="T6" fmla="*/ 147 w 197"/>
                <a:gd name="T7" fmla="*/ 58 h 58"/>
                <a:gd name="T8" fmla="*/ 197 w 197"/>
                <a:gd name="T9" fmla="*/ 0 h 58"/>
                <a:gd name="T10" fmla="*/ 50 w 197"/>
                <a:gd name="T11" fmla="*/ 0 h 58"/>
                <a:gd name="T12" fmla="*/ 50 w 197"/>
                <a:gd name="T13" fmla="*/ 0 h 58"/>
                <a:gd name="T14" fmla="*/ 0 60000 65536"/>
                <a:gd name="T15" fmla="*/ 0 60000 65536"/>
                <a:gd name="T16" fmla="*/ 0 60000 65536"/>
                <a:gd name="T17" fmla="*/ 0 60000 65536"/>
                <a:gd name="T18" fmla="*/ 0 60000 65536"/>
                <a:gd name="T19" fmla="*/ 0 60000 65536"/>
                <a:gd name="T20" fmla="*/ 0 60000 65536"/>
                <a:gd name="T21" fmla="*/ 0 w 197"/>
                <a:gd name="T22" fmla="*/ 0 h 58"/>
                <a:gd name="T23" fmla="*/ 197 w 197"/>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58">
                  <a:moveTo>
                    <a:pt x="50" y="0"/>
                  </a:moveTo>
                  <a:lnTo>
                    <a:pt x="0" y="58"/>
                  </a:lnTo>
                  <a:lnTo>
                    <a:pt x="147" y="58"/>
                  </a:lnTo>
                  <a:lnTo>
                    <a:pt x="197"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1" name="Freeform 15"/>
            <p:cNvSpPr>
              <a:spLocks/>
            </p:cNvSpPr>
            <p:nvPr/>
          </p:nvSpPr>
          <p:spPr bwMode="auto">
            <a:xfrm>
              <a:off x="4362" y="1640"/>
              <a:ext cx="197" cy="58"/>
            </a:xfrm>
            <a:custGeom>
              <a:avLst/>
              <a:gdLst>
                <a:gd name="T0" fmla="*/ 50 w 197"/>
                <a:gd name="T1" fmla="*/ 0 h 58"/>
                <a:gd name="T2" fmla="*/ 0 w 197"/>
                <a:gd name="T3" fmla="*/ 58 h 58"/>
                <a:gd name="T4" fmla="*/ 147 w 197"/>
                <a:gd name="T5" fmla="*/ 58 h 58"/>
                <a:gd name="T6" fmla="*/ 197 w 197"/>
                <a:gd name="T7" fmla="*/ 0 h 58"/>
                <a:gd name="T8" fmla="*/ 50 w 197"/>
                <a:gd name="T9" fmla="*/ 0 h 58"/>
                <a:gd name="T10" fmla="*/ 0 60000 65536"/>
                <a:gd name="T11" fmla="*/ 0 60000 65536"/>
                <a:gd name="T12" fmla="*/ 0 60000 65536"/>
                <a:gd name="T13" fmla="*/ 0 60000 65536"/>
                <a:gd name="T14" fmla="*/ 0 60000 65536"/>
                <a:gd name="T15" fmla="*/ 0 w 197"/>
                <a:gd name="T16" fmla="*/ 0 h 58"/>
                <a:gd name="T17" fmla="*/ 197 w 197"/>
                <a:gd name="T18" fmla="*/ 58 h 58"/>
              </a:gdLst>
              <a:ahLst/>
              <a:cxnLst>
                <a:cxn ang="T10">
                  <a:pos x="T0" y="T1"/>
                </a:cxn>
                <a:cxn ang="T11">
                  <a:pos x="T2" y="T3"/>
                </a:cxn>
                <a:cxn ang="T12">
                  <a:pos x="T4" y="T5"/>
                </a:cxn>
                <a:cxn ang="T13">
                  <a:pos x="T6" y="T7"/>
                </a:cxn>
                <a:cxn ang="T14">
                  <a:pos x="T8" y="T9"/>
                </a:cxn>
              </a:cxnLst>
              <a:rect l="T15" t="T16" r="T17" b="T18"/>
              <a:pathLst>
                <a:path w="197" h="58">
                  <a:moveTo>
                    <a:pt x="50" y="0"/>
                  </a:moveTo>
                  <a:lnTo>
                    <a:pt x="0" y="58"/>
                  </a:lnTo>
                  <a:lnTo>
                    <a:pt x="147" y="58"/>
                  </a:lnTo>
                  <a:lnTo>
                    <a:pt x="197"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2" name="Freeform 16"/>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3" name="Freeform 17"/>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4" name="Line 18"/>
            <p:cNvSpPr>
              <a:spLocks noChangeShapeType="1"/>
            </p:cNvSpPr>
            <p:nvPr/>
          </p:nvSpPr>
          <p:spPr bwMode="auto">
            <a:xfrm>
              <a:off x="4362" y="2016"/>
              <a:ext cx="1" cy="258"/>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sp>
          <p:nvSpPr>
            <p:cNvPr id="108695" name="Line 19"/>
            <p:cNvSpPr>
              <a:spLocks noChangeShapeType="1"/>
            </p:cNvSpPr>
            <p:nvPr/>
          </p:nvSpPr>
          <p:spPr bwMode="auto">
            <a:xfrm flipV="1">
              <a:off x="4509" y="1796"/>
              <a:ext cx="1" cy="475"/>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grpSp>
          <p:nvGrpSpPr>
            <p:cNvPr id="108696" name="Group 20"/>
            <p:cNvGrpSpPr>
              <a:grpSpLocks/>
            </p:cNvGrpSpPr>
            <p:nvPr/>
          </p:nvGrpSpPr>
          <p:grpSpPr bwMode="auto">
            <a:xfrm>
              <a:off x="4294" y="1738"/>
              <a:ext cx="283" cy="438"/>
              <a:chOff x="4294" y="1738"/>
              <a:chExt cx="283" cy="438"/>
            </a:xfrm>
          </p:grpSpPr>
          <p:sp>
            <p:nvSpPr>
              <p:cNvPr id="108697" name="Rectangle 21"/>
              <p:cNvSpPr>
                <a:spLocks noChangeArrowheads="1"/>
              </p:cNvSpPr>
              <p:nvPr/>
            </p:nvSpPr>
            <p:spPr bwMode="auto">
              <a:xfrm>
                <a:off x="4372"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8" name="Rectangle 22"/>
              <p:cNvSpPr>
                <a:spLocks noChangeArrowheads="1"/>
              </p:cNvSpPr>
              <p:nvPr/>
            </p:nvSpPr>
            <p:spPr bwMode="auto">
              <a:xfrm>
                <a:off x="4408"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99" name="Rectangle 23"/>
              <p:cNvSpPr>
                <a:spLocks noChangeArrowheads="1"/>
              </p:cNvSpPr>
              <p:nvPr/>
            </p:nvSpPr>
            <p:spPr bwMode="auto">
              <a:xfrm>
                <a:off x="4441"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0" name="Rectangle 24"/>
              <p:cNvSpPr>
                <a:spLocks noChangeArrowheads="1"/>
              </p:cNvSpPr>
              <p:nvPr/>
            </p:nvSpPr>
            <p:spPr bwMode="auto">
              <a:xfrm>
                <a:off x="4477"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1" name="Rectangle 25"/>
              <p:cNvSpPr>
                <a:spLocks noChangeArrowheads="1"/>
              </p:cNvSpPr>
              <p:nvPr/>
            </p:nvSpPr>
            <p:spPr bwMode="auto">
              <a:xfrm>
                <a:off x="4372"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2" name="Rectangle 26"/>
              <p:cNvSpPr>
                <a:spLocks noChangeArrowheads="1"/>
              </p:cNvSpPr>
              <p:nvPr/>
            </p:nvSpPr>
            <p:spPr bwMode="auto">
              <a:xfrm>
                <a:off x="4408"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3" name="Rectangle 27"/>
              <p:cNvSpPr>
                <a:spLocks noChangeArrowheads="1"/>
              </p:cNvSpPr>
              <p:nvPr/>
            </p:nvSpPr>
            <p:spPr bwMode="auto">
              <a:xfrm>
                <a:off x="4441"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4" name="Rectangle 28"/>
              <p:cNvSpPr>
                <a:spLocks noChangeArrowheads="1"/>
              </p:cNvSpPr>
              <p:nvPr/>
            </p:nvSpPr>
            <p:spPr bwMode="auto">
              <a:xfrm>
                <a:off x="4477"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5" name="Rectangle 29"/>
              <p:cNvSpPr>
                <a:spLocks noChangeArrowheads="1"/>
              </p:cNvSpPr>
              <p:nvPr/>
            </p:nvSpPr>
            <p:spPr bwMode="auto">
              <a:xfrm>
                <a:off x="4372"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6" name="Rectangle 30"/>
              <p:cNvSpPr>
                <a:spLocks noChangeArrowheads="1"/>
              </p:cNvSpPr>
              <p:nvPr/>
            </p:nvSpPr>
            <p:spPr bwMode="auto">
              <a:xfrm>
                <a:off x="4408"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7" name="Rectangle 31"/>
              <p:cNvSpPr>
                <a:spLocks noChangeArrowheads="1"/>
              </p:cNvSpPr>
              <p:nvPr/>
            </p:nvSpPr>
            <p:spPr bwMode="auto">
              <a:xfrm>
                <a:off x="4441"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8" name="Rectangle 32"/>
              <p:cNvSpPr>
                <a:spLocks noChangeArrowheads="1"/>
              </p:cNvSpPr>
              <p:nvPr/>
            </p:nvSpPr>
            <p:spPr bwMode="auto">
              <a:xfrm>
                <a:off x="4477"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09" name="Rectangle 33"/>
              <p:cNvSpPr>
                <a:spLocks noChangeArrowheads="1"/>
              </p:cNvSpPr>
              <p:nvPr/>
            </p:nvSpPr>
            <p:spPr bwMode="auto">
              <a:xfrm>
                <a:off x="4372"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0" name="Rectangle 34"/>
              <p:cNvSpPr>
                <a:spLocks noChangeArrowheads="1"/>
              </p:cNvSpPr>
              <p:nvPr/>
            </p:nvSpPr>
            <p:spPr bwMode="auto">
              <a:xfrm>
                <a:off x="4408"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1" name="Rectangle 35"/>
              <p:cNvSpPr>
                <a:spLocks noChangeArrowheads="1"/>
              </p:cNvSpPr>
              <p:nvPr/>
            </p:nvSpPr>
            <p:spPr bwMode="auto">
              <a:xfrm>
                <a:off x="4441"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2" name="Rectangle 36"/>
              <p:cNvSpPr>
                <a:spLocks noChangeArrowheads="1"/>
              </p:cNvSpPr>
              <p:nvPr/>
            </p:nvSpPr>
            <p:spPr bwMode="auto">
              <a:xfrm>
                <a:off x="4477"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3" name="Rectangle 37"/>
              <p:cNvSpPr>
                <a:spLocks noChangeArrowheads="1"/>
              </p:cNvSpPr>
              <p:nvPr/>
            </p:nvSpPr>
            <p:spPr bwMode="auto">
              <a:xfrm>
                <a:off x="4372"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4" name="Rectangle 38"/>
              <p:cNvSpPr>
                <a:spLocks noChangeArrowheads="1"/>
              </p:cNvSpPr>
              <p:nvPr/>
            </p:nvSpPr>
            <p:spPr bwMode="auto">
              <a:xfrm>
                <a:off x="4408"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5" name="Rectangle 39"/>
              <p:cNvSpPr>
                <a:spLocks noChangeArrowheads="1"/>
              </p:cNvSpPr>
              <p:nvPr/>
            </p:nvSpPr>
            <p:spPr bwMode="auto">
              <a:xfrm>
                <a:off x="4441"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6" name="Rectangle 40"/>
              <p:cNvSpPr>
                <a:spLocks noChangeArrowheads="1"/>
              </p:cNvSpPr>
              <p:nvPr/>
            </p:nvSpPr>
            <p:spPr bwMode="auto">
              <a:xfrm>
                <a:off x="4477"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7" name="Rectangle 41"/>
              <p:cNvSpPr>
                <a:spLocks noChangeArrowheads="1"/>
              </p:cNvSpPr>
              <p:nvPr/>
            </p:nvSpPr>
            <p:spPr bwMode="auto">
              <a:xfrm>
                <a:off x="4372"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8" name="Rectangle 42"/>
              <p:cNvSpPr>
                <a:spLocks noChangeArrowheads="1"/>
              </p:cNvSpPr>
              <p:nvPr/>
            </p:nvSpPr>
            <p:spPr bwMode="auto">
              <a:xfrm>
                <a:off x="4408"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19" name="Rectangle 43"/>
              <p:cNvSpPr>
                <a:spLocks noChangeArrowheads="1"/>
              </p:cNvSpPr>
              <p:nvPr/>
            </p:nvSpPr>
            <p:spPr bwMode="auto">
              <a:xfrm>
                <a:off x="4441"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0" name="Rectangle 44"/>
              <p:cNvSpPr>
                <a:spLocks noChangeArrowheads="1"/>
              </p:cNvSpPr>
              <p:nvPr/>
            </p:nvSpPr>
            <p:spPr bwMode="auto">
              <a:xfrm>
                <a:off x="4477"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1" name="Rectangle 45"/>
              <p:cNvSpPr>
                <a:spLocks noChangeArrowheads="1"/>
              </p:cNvSpPr>
              <p:nvPr/>
            </p:nvSpPr>
            <p:spPr bwMode="auto">
              <a:xfrm>
                <a:off x="4372"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2" name="Rectangle 46"/>
              <p:cNvSpPr>
                <a:spLocks noChangeArrowheads="1"/>
              </p:cNvSpPr>
              <p:nvPr/>
            </p:nvSpPr>
            <p:spPr bwMode="auto">
              <a:xfrm>
                <a:off x="4408"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3" name="Rectangle 47"/>
              <p:cNvSpPr>
                <a:spLocks noChangeArrowheads="1"/>
              </p:cNvSpPr>
              <p:nvPr/>
            </p:nvSpPr>
            <p:spPr bwMode="auto">
              <a:xfrm>
                <a:off x="4441"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4" name="Rectangle 48"/>
              <p:cNvSpPr>
                <a:spLocks noChangeArrowheads="1"/>
              </p:cNvSpPr>
              <p:nvPr/>
            </p:nvSpPr>
            <p:spPr bwMode="auto">
              <a:xfrm>
                <a:off x="4477"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5" name="Rectangle 49"/>
              <p:cNvSpPr>
                <a:spLocks noChangeArrowheads="1"/>
              </p:cNvSpPr>
              <p:nvPr/>
            </p:nvSpPr>
            <p:spPr bwMode="auto">
              <a:xfrm>
                <a:off x="4372"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6" name="Rectangle 50"/>
              <p:cNvSpPr>
                <a:spLocks noChangeArrowheads="1"/>
              </p:cNvSpPr>
              <p:nvPr/>
            </p:nvSpPr>
            <p:spPr bwMode="auto">
              <a:xfrm>
                <a:off x="4408"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7" name="Rectangle 51"/>
              <p:cNvSpPr>
                <a:spLocks noChangeArrowheads="1"/>
              </p:cNvSpPr>
              <p:nvPr/>
            </p:nvSpPr>
            <p:spPr bwMode="auto">
              <a:xfrm>
                <a:off x="4441"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8" name="Rectangle 52"/>
              <p:cNvSpPr>
                <a:spLocks noChangeArrowheads="1"/>
              </p:cNvSpPr>
              <p:nvPr/>
            </p:nvSpPr>
            <p:spPr bwMode="auto">
              <a:xfrm>
                <a:off x="4477"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29" name="Rectangle 53"/>
              <p:cNvSpPr>
                <a:spLocks noChangeArrowheads="1"/>
              </p:cNvSpPr>
              <p:nvPr/>
            </p:nvSpPr>
            <p:spPr bwMode="auto">
              <a:xfrm>
                <a:off x="4294"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0" name="Rectangle 54"/>
              <p:cNvSpPr>
                <a:spLocks noChangeArrowheads="1"/>
              </p:cNvSpPr>
              <p:nvPr/>
            </p:nvSpPr>
            <p:spPr bwMode="auto">
              <a:xfrm>
                <a:off x="4329"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1" name="Rectangle 55"/>
              <p:cNvSpPr>
                <a:spLocks noChangeArrowheads="1"/>
              </p:cNvSpPr>
              <p:nvPr/>
            </p:nvSpPr>
            <p:spPr bwMode="auto">
              <a:xfrm>
                <a:off x="4294"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2" name="Rectangle 56"/>
              <p:cNvSpPr>
                <a:spLocks noChangeArrowheads="1"/>
              </p:cNvSpPr>
              <p:nvPr/>
            </p:nvSpPr>
            <p:spPr bwMode="auto">
              <a:xfrm>
                <a:off x="4329"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3" name="Rectangle 57"/>
              <p:cNvSpPr>
                <a:spLocks noChangeArrowheads="1"/>
              </p:cNvSpPr>
              <p:nvPr/>
            </p:nvSpPr>
            <p:spPr bwMode="auto">
              <a:xfrm>
                <a:off x="4294" y="214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4" name="Rectangle 58"/>
              <p:cNvSpPr>
                <a:spLocks noChangeArrowheads="1"/>
              </p:cNvSpPr>
              <p:nvPr/>
            </p:nvSpPr>
            <p:spPr bwMode="auto">
              <a:xfrm>
                <a:off x="4329" y="214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5" name="Rectangle 59"/>
              <p:cNvSpPr>
                <a:spLocks noChangeArrowheads="1"/>
              </p:cNvSpPr>
              <p:nvPr/>
            </p:nvSpPr>
            <p:spPr bwMode="auto">
              <a:xfrm>
                <a:off x="4522"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6" name="Rectangle 60"/>
              <p:cNvSpPr>
                <a:spLocks noChangeArrowheads="1"/>
              </p:cNvSpPr>
              <p:nvPr/>
            </p:nvSpPr>
            <p:spPr bwMode="auto">
              <a:xfrm>
                <a:off x="4555"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7" name="Rectangle 61"/>
              <p:cNvSpPr>
                <a:spLocks noChangeArrowheads="1"/>
              </p:cNvSpPr>
              <p:nvPr/>
            </p:nvSpPr>
            <p:spPr bwMode="auto">
              <a:xfrm>
                <a:off x="4522"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8" name="Rectangle 62"/>
              <p:cNvSpPr>
                <a:spLocks noChangeArrowheads="1"/>
              </p:cNvSpPr>
              <p:nvPr/>
            </p:nvSpPr>
            <p:spPr bwMode="auto">
              <a:xfrm>
                <a:off x="4555"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39" name="Rectangle 63"/>
              <p:cNvSpPr>
                <a:spLocks noChangeArrowheads="1"/>
              </p:cNvSpPr>
              <p:nvPr/>
            </p:nvSpPr>
            <p:spPr bwMode="auto">
              <a:xfrm>
                <a:off x="4522"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40" name="Rectangle 64"/>
              <p:cNvSpPr>
                <a:spLocks noChangeArrowheads="1"/>
              </p:cNvSpPr>
              <p:nvPr/>
            </p:nvSpPr>
            <p:spPr bwMode="auto">
              <a:xfrm>
                <a:off x="4555"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41" name="Rectangle 65"/>
              <p:cNvSpPr>
                <a:spLocks noChangeArrowheads="1"/>
              </p:cNvSpPr>
              <p:nvPr/>
            </p:nvSpPr>
            <p:spPr bwMode="auto">
              <a:xfrm>
                <a:off x="4522"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42" name="Rectangle 66"/>
              <p:cNvSpPr>
                <a:spLocks noChangeArrowheads="1"/>
              </p:cNvSpPr>
              <p:nvPr/>
            </p:nvSpPr>
            <p:spPr bwMode="auto">
              <a:xfrm>
                <a:off x="4555"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43" name="Rectangle 67"/>
              <p:cNvSpPr>
                <a:spLocks noChangeArrowheads="1"/>
              </p:cNvSpPr>
              <p:nvPr/>
            </p:nvSpPr>
            <p:spPr bwMode="auto">
              <a:xfrm>
                <a:off x="4522"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744" name="Rectangle 68"/>
              <p:cNvSpPr>
                <a:spLocks noChangeArrowheads="1"/>
              </p:cNvSpPr>
              <p:nvPr/>
            </p:nvSpPr>
            <p:spPr bwMode="auto">
              <a:xfrm>
                <a:off x="4555"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grpSp>
        <p:nvGrpSpPr>
          <p:cNvPr id="108550" name="Group 69"/>
          <p:cNvGrpSpPr>
            <a:grpSpLocks/>
          </p:cNvGrpSpPr>
          <p:nvPr/>
        </p:nvGrpSpPr>
        <p:grpSpPr bwMode="auto">
          <a:xfrm>
            <a:off x="1548395" y="3838619"/>
            <a:ext cx="507363" cy="296557"/>
            <a:chOff x="3870" y="2095"/>
            <a:chExt cx="426" cy="249"/>
          </a:xfrm>
        </p:grpSpPr>
        <p:sp>
          <p:nvSpPr>
            <p:cNvPr id="108657" name="Oval 70"/>
            <p:cNvSpPr>
              <a:spLocks noChangeArrowheads="1"/>
            </p:cNvSpPr>
            <p:nvPr/>
          </p:nvSpPr>
          <p:spPr bwMode="auto">
            <a:xfrm>
              <a:off x="3871" y="2199"/>
              <a:ext cx="425" cy="145"/>
            </a:xfrm>
            <a:prstGeom prst="ellipse">
              <a:avLst/>
            </a:prstGeom>
            <a:solidFill>
              <a:srgbClr val="0078AA"/>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8" name="Rectangle 71"/>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9" name="Rectangle 72"/>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60" name="Oval 73"/>
            <p:cNvSpPr>
              <a:spLocks noChangeArrowheads="1"/>
            </p:cNvSpPr>
            <p:nvPr/>
          </p:nvSpPr>
          <p:spPr bwMode="auto">
            <a:xfrm>
              <a:off x="3871" y="2095"/>
              <a:ext cx="425" cy="145"/>
            </a:xfrm>
            <a:prstGeom prst="ellipse">
              <a:avLst/>
            </a:prstGeom>
            <a:solidFill>
              <a:srgbClr val="00B4FF"/>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nvGrpSpPr>
            <p:cNvPr id="108661" name="Group 74"/>
            <p:cNvGrpSpPr>
              <a:grpSpLocks/>
            </p:cNvGrpSpPr>
            <p:nvPr/>
          </p:nvGrpSpPr>
          <p:grpSpPr bwMode="auto">
            <a:xfrm>
              <a:off x="3935" y="2112"/>
              <a:ext cx="295" cy="111"/>
              <a:chOff x="3935" y="2112"/>
              <a:chExt cx="295" cy="111"/>
            </a:xfrm>
          </p:grpSpPr>
          <p:grpSp>
            <p:nvGrpSpPr>
              <p:cNvPr id="108664" name="Group 75"/>
              <p:cNvGrpSpPr>
                <a:grpSpLocks/>
              </p:cNvGrpSpPr>
              <p:nvPr/>
            </p:nvGrpSpPr>
            <p:grpSpPr bwMode="auto">
              <a:xfrm>
                <a:off x="3935" y="2112"/>
                <a:ext cx="292" cy="109"/>
                <a:chOff x="3935" y="2112"/>
                <a:chExt cx="292" cy="109"/>
              </a:xfrm>
            </p:grpSpPr>
            <p:sp>
              <p:nvSpPr>
                <p:cNvPr id="108674" name="Freeform 76"/>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5" name="Freeform 77"/>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6" name="Freeform 78"/>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7" name="Freeform 79"/>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8" name="Freeform 80"/>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9" name="Freeform 81"/>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0" name="Freeform 82"/>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81" name="Freeform 83"/>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nvGrpSpPr>
              <p:cNvPr id="108665" name="Group 84"/>
              <p:cNvGrpSpPr>
                <a:grpSpLocks/>
              </p:cNvGrpSpPr>
              <p:nvPr/>
            </p:nvGrpSpPr>
            <p:grpSpPr bwMode="auto">
              <a:xfrm>
                <a:off x="3937" y="2115"/>
                <a:ext cx="293" cy="108"/>
                <a:chOff x="3937" y="2115"/>
                <a:chExt cx="293" cy="108"/>
              </a:xfrm>
            </p:grpSpPr>
            <p:sp>
              <p:nvSpPr>
                <p:cNvPr id="108666" name="Freeform 85"/>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67" name="Freeform 86"/>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68" name="Freeform 87"/>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69" name="Freeform 88"/>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0" name="Freeform 89"/>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1" name="Freeform 90"/>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2" name="Freeform 91"/>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73" name="Freeform 92"/>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sp>
          <p:nvSpPr>
            <p:cNvPr id="108662" name="Line 93"/>
            <p:cNvSpPr>
              <a:spLocks noChangeShapeType="1"/>
            </p:cNvSpPr>
            <p:nvPr/>
          </p:nvSpPr>
          <p:spPr bwMode="auto">
            <a:xfrm>
              <a:off x="3870"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sp>
          <p:nvSpPr>
            <p:cNvPr id="108663" name="Line 94"/>
            <p:cNvSpPr>
              <a:spLocks noChangeShapeType="1"/>
            </p:cNvSpPr>
            <p:nvPr/>
          </p:nvSpPr>
          <p:spPr bwMode="auto">
            <a:xfrm>
              <a:off x="4294"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grpSp>
      <p:sp>
        <p:nvSpPr>
          <p:cNvPr id="8287" name="Freeform 95"/>
          <p:cNvSpPr>
            <a:spLocks/>
          </p:cNvSpPr>
          <p:nvPr/>
        </p:nvSpPr>
        <p:spPr bwMode="auto">
          <a:xfrm>
            <a:off x="2522627" y="3774320"/>
            <a:ext cx="1791253"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chemeClr val="folHlink"/>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solidFill>
                <a:srgbClr val="002060"/>
              </a:solidFill>
            </a:endParaRPr>
          </a:p>
        </p:txBody>
      </p:sp>
      <p:sp>
        <p:nvSpPr>
          <p:cNvPr id="108552" name="Text Box 96"/>
          <p:cNvSpPr txBox="1">
            <a:spLocks noChangeAspect="1" noChangeArrowheads="1"/>
          </p:cNvSpPr>
          <p:nvPr/>
        </p:nvSpPr>
        <p:spPr bwMode="auto">
          <a:xfrm>
            <a:off x="2786660" y="3814127"/>
            <a:ext cx="145182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C00000"/>
                </a:solidFill>
              </a:rPr>
              <a:t>IP/MPLS</a:t>
            </a:r>
            <a:r>
              <a:rPr lang="zh-CN" altLang="en-US" sz="1800" u="none" dirty="0">
                <a:solidFill>
                  <a:srgbClr val="C00000"/>
                </a:solidFill>
              </a:rPr>
              <a:t>网</a:t>
            </a:r>
          </a:p>
        </p:txBody>
      </p:sp>
      <p:sp>
        <p:nvSpPr>
          <p:cNvPr id="8289" name="Freeform 97"/>
          <p:cNvSpPr>
            <a:spLocks/>
          </p:cNvSpPr>
          <p:nvPr/>
        </p:nvSpPr>
        <p:spPr bwMode="auto">
          <a:xfrm>
            <a:off x="4683087" y="3014467"/>
            <a:ext cx="971850"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solidFill>
                <a:srgbClr val="002060"/>
              </a:solidFill>
            </a:endParaRPr>
          </a:p>
        </p:txBody>
      </p:sp>
      <p:grpSp>
        <p:nvGrpSpPr>
          <p:cNvPr id="108554" name="Group 98"/>
          <p:cNvGrpSpPr>
            <a:grpSpLocks/>
          </p:cNvGrpSpPr>
          <p:nvPr/>
        </p:nvGrpSpPr>
        <p:grpSpPr bwMode="auto">
          <a:xfrm>
            <a:off x="5115418" y="2866769"/>
            <a:ext cx="185795" cy="441858"/>
            <a:chOff x="2126" y="1014"/>
            <a:chExt cx="156" cy="371"/>
          </a:xfrm>
        </p:grpSpPr>
        <p:sp>
          <p:nvSpPr>
            <p:cNvPr id="108620" name="Freeform 99"/>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1" name="Freeform 100"/>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2" name="Freeform 101"/>
            <p:cNvSpPr>
              <a:spLocks/>
            </p:cNvSpPr>
            <p:nvPr/>
          </p:nvSpPr>
          <p:spPr bwMode="auto">
            <a:xfrm>
              <a:off x="2126" y="1014"/>
              <a:ext cx="156" cy="58"/>
            </a:xfrm>
            <a:custGeom>
              <a:avLst/>
              <a:gdLst>
                <a:gd name="T0" fmla="*/ 32 w 156"/>
                <a:gd name="T1" fmla="*/ 0 h 58"/>
                <a:gd name="T2" fmla="*/ 0 w 156"/>
                <a:gd name="T3" fmla="*/ 58 h 58"/>
                <a:gd name="T4" fmla="*/ 0 w 156"/>
                <a:gd name="T5" fmla="*/ 58 h 58"/>
                <a:gd name="T6" fmla="*/ 125 w 156"/>
                <a:gd name="T7" fmla="*/ 58 h 58"/>
                <a:gd name="T8" fmla="*/ 156 w 156"/>
                <a:gd name="T9" fmla="*/ 0 h 58"/>
                <a:gd name="T10" fmla="*/ 32 w 156"/>
                <a:gd name="T11" fmla="*/ 0 h 58"/>
                <a:gd name="T12" fmla="*/ 32 w 156"/>
                <a:gd name="T13" fmla="*/ 0 h 58"/>
                <a:gd name="T14" fmla="*/ 0 60000 65536"/>
                <a:gd name="T15" fmla="*/ 0 60000 65536"/>
                <a:gd name="T16" fmla="*/ 0 60000 65536"/>
                <a:gd name="T17" fmla="*/ 0 60000 65536"/>
                <a:gd name="T18" fmla="*/ 0 60000 65536"/>
                <a:gd name="T19" fmla="*/ 0 60000 65536"/>
                <a:gd name="T20" fmla="*/ 0 60000 65536"/>
                <a:gd name="T21" fmla="*/ 0 w 156"/>
                <a:gd name="T22" fmla="*/ 0 h 58"/>
                <a:gd name="T23" fmla="*/ 156 w 15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58">
                  <a:moveTo>
                    <a:pt x="32" y="0"/>
                  </a:moveTo>
                  <a:lnTo>
                    <a:pt x="0" y="58"/>
                  </a:lnTo>
                  <a:lnTo>
                    <a:pt x="125" y="58"/>
                  </a:lnTo>
                  <a:lnTo>
                    <a:pt x="156" y="0"/>
                  </a:lnTo>
                  <a:lnTo>
                    <a:pt x="32" y="0"/>
                  </a:lnTo>
                  <a:close/>
                </a:path>
              </a:pathLst>
            </a:custGeom>
            <a:solidFill>
              <a:srgbClr val="EDEDE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3" name="Freeform 102"/>
            <p:cNvSpPr>
              <a:spLocks/>
            </p:cNvSpPr>
            <p:nvPr/>
          </p:nvSpPr>
          <p:spPr bwMode="auto">
            <a:xfrm>
              <a:off x="2126" y="1014"/>
              <a:ext cx="156" cy="58"/>
            </a:xfrm>
            <a:custGeom>
              <a:avLst/>
              <a:gdLst>
                <a:gd name="T0" fmla="*/ 32 w 156"/>
                <a:gd name="T1" fmla="*/ 0 h 58"/>
                <a:gd name="T2" fmla="*/ 0 w 156"/>
                <a:gd name="T3" fmla="*/ 58 h 58"/>
                <a:gd name="T4" fmla="*/ 125 w 156"/>
                <a:gd name="T5" fmla="*/ 58 h 58"/>
                <a:gd name="T6" fmla="*/ 156 w 156"/>
                <a:gd name="T7" fmla="*/ 0 h 58"/>
                <a:gd name="T8" fmla="*/ 32 w 156"/>
                <a:gd name="T9" fmla="*/ 0 h 58"/>
                <a:gd name="T10" fmla="*/ 0 60000 65536"/>
                <a:gd name="T11" fmla="*/ 0 60000 65536"/>
                <a:gd name="T12" fmla="*/ 0 60000 65536"/>
                <a:gd name="T13" fmla="*/ 0 60000 65536"/>
                <a:gd name="T14" fmla="*/ 0 60000 65536"/>
                <a:gd name="T15" fmla="*/ 0 w 156"/>
                <a:gd name="T16" fmla="*/ 0 h 58"/>
                <a:gd name="T17" fmla="*/ 156 w 156"/>
                <a:gd name="T18" fmla="*/ 58 h 58"/>
              </a:gdLst>
              <a:ahLst/>
              <a:cxnLst>
                <a:cxn ang="T10">
                  <a:pos x="T0" y="T1"/>
                </a:cxn>
                <a:cxn ang="T11">
                  <a:pos x="T2" y="T3"/>
                </a:cxn>
                <a:cxn ang="T12">
                  <a:pos x="T4" y="T5"/>
                </a:cxn>
                <a:cxn ang="T13">
                  <a:pos x="T6" y="T7"/>
                </a:cxn>
                <a:cxn ang="T14">
                  <a:pos x="T8" y="T9"/>
                </a:cxn>
              </a:cxnLst>
              <a:rect l="T15" t="T16" r="T17" b="T18"/>
              <a:pathLst>
                <a:path w="156" h="58">
                  <a:moveTo>
                    <a:pt x="32" y="0"/>
                  </a:moveTo>
                  <a:lnTo>
                    <a:pt x="0" y="58"/>
                  </a:lnTo>
                  <a:lnTo>
                    <a:pt x="125" y="58"/>
                  </a:lnTo>
                  <a:lnTo>
                    <a:pt x="156" y="0"/>
                  </a:lnTo>
                  <a:lnTo>
                    <a:pt x="32" y="0"/>
                  </a:lnTo>
                  <a:close/>
                </a:path>
              </a:pathLst>
            </a:custGeom>
            <a:solidFill>
              <a:srgbClr val="EDEDE7"/>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4" name="Rectangle 103"/>
            <p:cNvSpPr>
              <a:spLocks noChangeArrowheads="1"/>
            </p:cNvSpPr>
            <p:nvPr/>
          </p:nvSpPr>
          <p:spPr bwMode="auto">
            <a:xfrm>
              <a:off x="2126" y="1072"/>
              <a:ext cx="125" cy="313"/>
            </a:xfrm>
            <a:prstGeom prst="rect">
              <a:avLst/>
            </a:prstGeom>
            <a:solidFill>
              <a:srgbClr val="DBDB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5" name="Rectangle 104"/>
            <p:cNvSpPr>
              <a:spLocks noChangeArrowheads="1"/>
            </p:cNvSpPr>
            <p:nvPr/>
          </p:nvSpPr>
          <p:spPr bwMode="auto">
            <a:xfrm>
              <a:off x="2127" y="1073"/>
              <a:ext cx="123" cy="311"/>
            </a:xfrm>
            <a:prstGeom prst="rect">
              <a:avLst/>
            </a:prstGeom>
            <a:solidFill>
              <a:srgbClr val="DBDBCE"/>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nvGrpSpPr>
            <p:cNvPr id="108626" name="Group 105"/>
            <p:cNvGrpSpPr>
              <a:grpSpLocks/>
            </p:cNvGrpSpPr>
            <p:nvPr/>
          </p:nvGrpSpPr>
          <p:grpSpPr bwMode="auto">
            <a:xfrm>
              <a:off x="2138" y="1098"/>
              <a:ext cx="101" cy="231"/>
              <a:chOff x="2138" y="1098"/>
              <a:chExt cx="101" cy="231"/>
            </a:xfrm>
          </p:grpSpPr>
          <p:sp>
            <p:nvSpPr>
              <p:cNvPr id="108627" name="Rectangle 106"/>
              <p:cNvSpPr>
                <a:spLocks noChangeArrowheads="1"/>
              </p:cNvSpPr>
              <p:nvPr/>
            </p:nvSpPr>
            <p:spPr bwMode="auto">
              <a:xfrm>
                <a:off x="2138"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8" name="Rectangle 107"/>
              <p:cNvSpPr>
                <a:spLocks noChangeArrowheads="1"/>
              </p:cNvSpPr>
              <p:nvPr/>
            </p:nvSpPr>
            <p:spPr bwMode="auto">
              <a:xfrm>
                <a:off x="2159"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29" name="Rectangle 108"/>
              <p:cNvSpPr>
                <a:spLocks noChangeArrowheads="1"/>
              </p:cNvSpPr>
              <p:nvPr/>
            </p:nvSpPr>
            <p:spPr bwMode="auto">
              <a:xfrm>
                <a:off x="2182"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0" name="Rectangle 109"/>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1" name="Rectangle 110"/>
              <p:cNvSpPr>
                <a:spLocks noChangeArrowheads="1"/>
              </p:cNvSpPr>
              <p:nvPr/>
            </p:nvSpPr>
            <p:spPr bwMode="auto">
              <a:xfrm>
                <a:off x="2138"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2" name="Rectangle 111"/>
              <p:cNvSpPr>
                <a:spLocks noChangeArrowheads="1"/>
              </p:cNvSpPr>
              <p:nvPr/>
            </p:nvSpPr>
            <p:spPr bwMode="auto">
              <a:xfrm>
                <a:off x="2159"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3" name="Rectangle 112"/>
              <p:cNvSpPr>
                <a:spLocks noChangeArrowheads="1"/>
              </p:cNvSpPr>
              <p:nvPr/>
            </p:nvSpPr>
            <p:spPr bwMode="auto">
              <a:xfrm>
                <a:off x="2182"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4" name="Rectangle 113"/>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5" name="Rectangle 114"/>
              <p:cNvSpPr>
                <a:spLocks noChangeArrowheads="1"/>
              </p:cNvSpPr>
              <p:nvPr/>
            </p:nvSpPr>
            <p:spPr bwMode="auto">
              <a:xfrm>
                <a:off x="2138"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6" name="Rectangle 115"/>
              <p:cNvSpPr>
                <a:spLocks noChangeArrowheads="1"/>
              </p:cNvSpPr>
              <p:nvPr/>
            </p:nvSpPr>
            <p:spPr bwMode="auto">
              <a:xfrm>
                <a:off x="2159"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7" name="Rectangle 116"/>
              <p:cNvSpPr>
                <a:spLocks noChangeArrowheads="1"/>
              </p:cNvSpPr>
              <p:nvPr/>
            </p:nvSpPr>
            <p:spPr bwMode="auto">
              <a:xfrm>
                <a:off x="2182"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8" name="Rectangle 117"/>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39" name="Rectangle 118"/>
              <p:cNvSpPr>
                <a:spLocks noChangeArrowheads="1"/>
              </p:cNvSpPr>
              <p:nvPr/>
            </p:nvSpPr>
            <p:spPr bwMode="auto">
              <a:xfrm>
                <a:off x="2138"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0" name="Rectangle 119"/>
              <p:cNvSpPr>
                <a:spLocks noChangeArrowheads="1"/>
              </p:cNvSpPr>
              <p:nvPr/>
            </p:nvSpPr>
            <p:spPr bwMode="auto">
              <a:xfrm>
                <a:off x="2159"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1" name="Rectangle 120"/>
              <p:cNvSpPr>
                <a:spLocks noChangeArrowheads="1"/>
              </p:cNvSpPr>
              <p:nvPr/>
            </p:nvSpPr>
            <p:spPr bwMode="auto">
              <a:xfrm>
                <a:off x="2182"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2" name="Rectangle 121"/>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3" name="Rectangle 122"/>
              <p:cNvSpPr>
                <a:spLocks noChangeArrowheads="1"/>
              </p:cNvSpPr>
              <p:nvPr/>
            </p:nvSpPr>
            <p:spPr bwMode="auto">
              <a:xfrm>
                <a:off x="2138"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4" name="Rectangle 123"/>
              <p:cNvSpPr>
                <a:spLocks noChangeArrowheads="1"/>
              </p:cNvSpPr>
              <p:nvPr/>
            </p:nvSpPr>
            <p:spPr bwMode="auto">
              <a:xfrm>
                <a:off x="2159"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5" name="Rectangle 124"/>
              <p:cNvSpPr>
                <a:spLocks noChangeArrowheads="1"/>
              </p:cNvSpPr>
              <p:nvPr/>
            </p:nvSpPr>
            <p:spPr bwMode="auto">
              <a:xfrm>
                <a:off x="2182"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6" name="Rectangle 125"/>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7" name="Rectangle 126"/>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8" name="Rectangle 127"/>
              <p:cNvSpPr>
                <a:spLocks noChangeArrowheads="1"/>
              </p:cNvSpPr>
              <p:nvPr/>
            </p:nvSpPr>
            <p:spPr bwMode="auto">
              <a:xfrm>
                <a:off x="2226"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49" name="Rectangle 128"/>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0" name="Rectangle 129"/>
              <p:cNvSpPr>
                <a:spLocks noChangeArrowheads="1"/>
              </p:cNvSpPr>
              <p:nvPr/>
            </p:nvSpPr>
            <p:spPr bwMode="auto">
              <a:xfrm>
                <a:off x="2226"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1" name="Rectangle 130"/>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2" name="Rectangle 131"/>
              <p:cNvSpPr>
                <a:spLocks noChangeArrowheads="1"/>
              </p:cNvSpPr>
              <p:nvPr/>
            </p:nvSpPr>
            <p:spPr bwMode="auto">
              <a:xfrm>
                <a:off x="2226"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3" name="Rectangle 132"/>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4" name="Rectangle 133"/>
              <p:cNvSpPr>
                <a:spLocks noChangeArrowheads="1"/>
              </p:cNvSpPr>
              <p:nvPr/>
            </p:nvSpPr>
            <p:spPr bwMode="auto">
              <a:xfrm>
                <a:off x="2226"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5" name="Rectangle 134"/>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56" name="Rectangle 135"/>
              <p:cNvSpPr>
                <a:spLocks noChangeArrowheads="1"/>
              </p:cNvSpPr>
              <p:nvPr/>
            </p:nvSpPr>
            <p:spPr bwMode="auto">
              <a:xfrm>
                <a:off x="2226"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grpSp>
        <p:nvGrpSpPr>
          <p:cNvPr id="108555" name="Group 136"/>
          <p:cNvGrpSpPr>
            <a:grpSpLocks/>
          </p:cNvGrpSpPr>
          <p:nvPr/>
        </p:nvGrpSpPr>
        <p:grpSpPr bwMode="auto">
          <a:xfrm>
            <a:off x="4736682" y="3244313"/>
            <a:ext cx="354916" cy="206042"/>
            <a:chOff x="2140" y="1351"/>
            <a:chExt cx="298" cy="173"/>
          </a:xfrm>
        </p:grpSpPr>
        <p:sp>
          <p:nvSpPr>
            <p:cNvPr id="108595" name="Oval 137"/>
            <p:cNvSpPr>
              <a:spLocks noChangeArrowheads="1"/>
            </p:cNvSpPr>
            <p:nvPr/>
          </p:nvSpPr>
          <p:spPr bwMode="auto">
            <a:xfrm>
              <a:off x="2141" y="1423"/>
              <a:ext cx="297" cy="101"/>
            </a:xfrm>
            <a:prstGeom prst="ellipse">
              <a:avLst/>
            </a:prstGeom>
            <a:solidFill>
              <a:srgbClr val="0078AA"/>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6" name="Rectangle 138"/>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7" name="Rectangle 139"/>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8" name="Oval 140"/>
            <p:cNvSpPr>
              <a:spLocks noChangeArrowheads="1"/>
            </p:cNvSpPr>
            <p:nvPr/>
          </p:nvSpPr>
          <p:spPr bwMode="auto">
            <a:xfrm>
              <a:off x="2141" y="1351"/>
              <a:ext cx="297" cy="101"/>
            </a:xfrm>
            <a:prstGeom prst="ellipse">
              <a:avLst/>
            </a:prstGeom>
            <a:solidFill>
              <a:srgbClr val="00B4FF"/>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nvGrpSpPr>
            <p:cNvPr id="108599" name="Group 141"/>
            <p:cNvGrpSpPr>
              <a:grpSpLocks/>
            </p:cNvGrpSpPr>
            <p:nvPr/>
          </p:nvGrpSpPr>
          <p:grpSpPr bwMode="auto">
            <a:xfrm>
              <a:off x="2185" y="1363"/>
              <a:ext cx="207" cy="77"/>
              <a:chOff x="2185" y="1363"/>
              <a:chExt cx="207" cy="77"/>
            </a:xfrm>
          </p:grpSpPr>
          <p:grpSp>
            <p:nvGrpSpPr>
              <p:cNvPr id="108602" name="Group 142"/>
              <p:cNvGrpSpPr>
                <a:grpSpLocks/>
              </p:cNvGrpSpPr>
              <p:nvPr/>
            </p:nvGrpSpPr>
            <p:grpSpPr bwMode="auto">
              <a:xfrm>
                <a:off x="2185" y="1363"/>
                <a:ext cx="205" cy="75"/>
                <a:chOff x="2185" y="1363"/>
                <a:chExt cx="205" cy="75"/>
              </a:xfrm>
            </p:grpSpPr>
            <p:sp>
              <p:nvSpPr>
                <p:cNvPr id="108612" name="Freeform 143"/>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3" name="Freeform 144"/>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4" name="Freeform 145"/>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5" name="Freeform 146"/>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6" name="Freeform 147"/>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7" name="Freeform 148"/>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8" name="Freeform 149"/>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9" name="Freeform 150"/>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nvGrpSpPr>
              <p:cNvPr id="108603" name="Group 151"/>
              <p:cNvGrpSpPr>
                <a:grpSpLocks/>
              </p:cNvGrpSpPr>
              <p:nvPr/>
            </p:nvGrpSpPr>
            <p:grpSpPr bwMode="auto">
              <a:xfrm>
                <a:off x="2187" y="1364"/>
                <a:ext cx="205" cy="76"/>
                <a:chOff x="2187" y="1364"/>
                <a:chExt cx="205" cy="76"/>
              </a:xfrm>
            </p:grpSpPr>
            <p:sp>
              <p:nvSpPr>
                <p:cNvPr id="108604" name="Freeform 152"/>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05" name="Freeform 153"/>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06" name="Freeform 154"/>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07" name="Freeform 155"/>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08" name="Freeform 156"/>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09" name="Freeform 157"/>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0" name="Freeform 158"/>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611" name="Freeform 159"/>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sp>
          <p:nvSpPr>
            <p:cNvPr id="108600" name="Line 160"/>
            <p:cNvSpPr>
              <a:spLocks noChangeShapeType="1"/>
            </p:cNvSpPr>
            <p:nvPr/>
          </p:nvSpPr>
          <p:spPr bwMode="auto">
            <a:xfrm>
              <a:off x="2140"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sp>
          <p:nvSpPr>
            <p:cNvPr id="108601" name="Line 161"/>
            <p:cNvSpPr>
              <a:spLocks noChangeShapeType="1"/>
            </p:cNvSpPr>
            <p:nvPr/>
          </p:nvSpPr>
          <p:spPr bwMode="auto">
            <a:xfrm>
              <a:off x="2437"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grpSp>
      <p:grpSp>
        <p:nvGrpSpPr>
          <p:cNvPr id="108556" name="Group 162"/>
          <p:cNvGrpSpPr>
            <a:grpSpLocks/>
          </p:cNvGrpSpPr>
          <p:nvPr/>
        </p:nvGrpSpPr>
        <p:grpSpPr bwMode="auto">
          <a:xfrm flipH="1">
            <a:off x="4736682" y="4379329"/>
            <a:ext cx="447813" cy="566912"/>
            <a:chOff x="706" y="2765"/>
            <a:chExt cx="376" cy="476"/>
          </a:xfrm>
        </p:grpSpPr>
        <p:grpSp>
          <p:nvGrpSpPr>
            <p:cNvPr id="108580" name="Group 163"/>
            <p:cNvGrpSpPr>
              <a:grpSpLocks/>
            </p:cNvGrpSpPr>
            <p:nvPr/>
          </p:nvGrpSpPr>
          <p:grpSpPr bwMode="auto">
            <a:xfrm>
              <a:off x="961" y="2973"/>
              <a:ext cx="33" cy="34"/>
              <a:chOff x="961" y="2973"/>
              <a:chExt cx="33" cy="34"/>
            </a:xfrm>
          </p:grpSpPr>
          <p:sp>
            <p:nvSpPr>
              <p:cNvPr id="108592" name="Freeform 164"/>
              <p:cNvSpPr>
                <a:spLocks/>
              </p:cNvSpPr>
              <p:nvPr/>
            </p:nvSpPr>
            <p:spPr bwMode="auto">
              <a:xfrm>
                <a:off x="961" y="2978"/>
                <a:ext cx="33" cy="29"/>
              </a:xfrm>
              <a:custGeom>
                <a:avLst/>
                <a:gdLst>
                  <a:gd name="T0" fmla="*/ 66 w 132"/>
                  <a:gd name="T1" fmla="*/ 0 h 113"/>
                  <a:gd name="T2" fmla="*/ 132 w 132"/>
                  <a:gd name="T3" fmla="*/ 23 h 113"/>
                  <a:gd name="T4" fmla="*/ 43 w 132"/>
                  <a:gd name="T5" fmla="*/ 113 h 113"/>
                  <a:gd name="T6" fmla="*/ 0 w 132"/>
                  <a:gd name="T7" fmla="*/ 90 h 113"/>
                  <a:gd name="T8" fmla="*/ 66 w 132"/>
                  <a:gd name="T9" fmla="*/ 0 h 113"/>
                  <a:gd name="T10" fmla="*/ 0 60000 65536"/>
                  <a:gd name="T11" fmla="*/ 0 60000 65536"/>
                  <a:gd name="T12" fmla="*/ 0 60000 65536"/>
                  <a:gd name="T13" fmla="*/ 0 60000 65536"/>
                  <a:gd name="T14" fmla="*/ 0 60000 65536"/>
                  <a:gd name="T15" fmla="*/ 0 w 132"/>
                  <a:gd name="T16" fmla="*/ 0 h 113"/>
                  <a:gd name="T17" fmla="*/ 132 w 132"/>
                  <a:gd name="T18" fmla="*/ 113 h 113"/>
                </a:gdLst>
                <a:ahLst/>
                <a:cxnLst>
                  <a:cxn ang="T10">
                    <a:pos x="T0" y="T1"/>
                  </a:cxn>
                  <a:cxn ang="T11">
                    <a:pos x="T2" y="T3"/>
                  </a:cxn>
                  <a:cxn ang="T12">
                    <a:pos x="T4" y="T5"/>
                  </a:cxn>
                  <a:cxn ang="T13">
                    <a:pos x="T6" y="T7"/>
                  </a:cxn>
                  <a:cxn ang="T14">
                    <a:pos x="T8" y="T9"/>
                  </a:cxn>
                </a:cxnLst>
                <a:rect l="T15" t="T16" r="T17" b="T18"/>
                <a:pathLst>
                  <a:path w="132" h="113">
                    <a:moveTo>
                      <a:pt x="66" y="0"/>
                    </a:moveTo>
                    <a:lnTo>
                      <a:pt x="132" y="23"/>
                    </a:lnTo>
                    <a:lnTo>
                      <a:pt x="43" y="113"/>
                    </a:lnTo>
                    <a:lnTo>
                      <a:pt x="0" y="90"/>
                    </a:lnTo>
                    <a:lnTo>
                      <a:pt x="6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3" name="Freeform 165"/>
              <p:cNvSpPr>
                <a:spLocks/>
              </p:cNvSpPr>
              <p:nvPr/>
            </p:nvSpPr>
            <p:spPr bwMode="auto">
              <a:xfrm>
                <a:off x="961" y="2978"/>
                <a:ext cx="33" cy="29"/>
              </a:xfrm>
              <a:custGeom>
                <a:avLst/>
                <a:gdLst>
                  <a:gd name="T0" fmla="*/ 66 w 132"/>
                  <a:gd name="T1" fmla="*/ 0 h 113"/>
                  <a:gd name="T2" fmla="*/ 132 w 132"/>
                  <a:gd name="T3" fmla="*/ 23 h 113"/>
                  <a:gd name="T4" fmla="*/ 43 w 132"/>
                  <a:gd name="T5" fmla="*/ 113 h 113"/>
                  <a:gd name="T6" fmla="*/ 0 w 132"/>
                  <a:gd name="T7" fmla="*/ 90 h 113"/>
                  <a:gd name="T8" fmla="*/ 66 w 132"/>
                  <a:gd name="T9" fmla="*/ 0 h 113"/>
                  <a:gd name="T10" fmla="*/ 0 60000 65536"/>
                  <a:gd name="T11" fmla="*/ 0 60000 65536"/>
                  <a:gd name="T12" fmla="*/ 0 60000 65536"/>
                  <a:gd name="T13" fmla="*/ 0 60000 65536"/>
                  <a:gd name="T14" fmla="*/ 0 60000 65536"/>
                  <a:gd name="T15" fmla="*/ 0 w 132"/>
                  <a:gd name="T16" fmla="*/ 0 h 113"/>
                  <a:gd name="T17" fmla="*/ 132 w 132"/>
                  <a:gd name="T18" fmla="*/ 113 h 113"/>
                </a:gdLst>
                <a:ahLst/>
                <a:cxnLst>
                  <a:cxn ang="T10">
                    <a:pos x="T0" y="T1"/>
                  </a:cxn>
                  <a:cxn ang="T11">
                    <a:pos x="T2" y="T3"/>
                  </a:cxn>
                  <a:cxn ang="T12">
                    <a:pos x="T4" y="T5"/>
                  </a:cxn>
                  <a:cxn ang="T13">
                    <a:pos x="T6" y="T7"/>
                  </a:cxn>
                  <a:cxn ang="T14">
                    <a:pos x="T8" y="T9"/>
                  </a:cxn>
                </a:cxnLst>
                <a:rect l="T15" t="T16" r="T17" b="T18"/>
                <a:pathLst>
                  <a:path w="132" h="113">
                    <a:moveTo>
                      <a:pt x="66" y="0"/>
                    </a:moveTo>
                    <a:lnTo>
                      <a:pt x="132" y="23"/>
                    </a:lnTo>
                    <a:lnTo>
                      <a:pt x="43" y="113"/>
                    </a:lnTo>
                    <a:lnTo>
                      <a:pt x="0" y="90"/>
                    </a:lnTo>
                    <a:lnTo>
                      <a:pt x="6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4" name="Freeform 166"/>
              <p:cNvSpPr>
                <a:spLocks/>
              </p:cNvSpPr>
              <p:nvPr/>
            </p:nvSpPr>
            <p:spPr bwMode="auto">
              <a:xfrm>
                <a:off x="961" y="2973"/>
                <a:ext cx="27" cy="34"/>
              </a:xfrm>
              <a:custGeom>
                <a:avLst/>
                <a:gdLst>
                  <a:gd name="T0" fmla="*/ 66 w 109"/>
                  <a:gd name="T1" fmla="*/ 0 h 134"/>
                  <a:gd name="T2" fmla="*/ 109 w 109"/>
                  <a:gd name="T3" fmla="*/ 44 h 134"/>
                  <a:gd name="T4" fmla="*/ 20 w 109"/>
                  <a:gd name="T5" fmla="*/ 134 h 134"/>
                  <a:gd name="T6" fmla="*/ 0 w 109"/>
                  <a:gd name="T7" fmla="*/ 88 h 134"/>
                  <a:gd name="T8" fmla="*/ 66 w 109"/>
                  <a:gd name="T9" fmla="*/ 0 h 134"/>
                  <a:gd name="T10" fmla="*/ 0 60000 65536"/>
                  <a:gd name="T11" fmla="*/ 0 60000 65536"/>
                  <a:gd name="T12" fmla="*/ 0 60000 65536"/>
                  <a:gd name="T13" fmla="*/ 0 60000 65536"/>
                  <a:gd name="T14" fmla="*/ 0 60000 65536"/>
                  <a:gd name="T15" fmla="*/ 0 w 109"/>
                  <a:gd name="T16" fmla="*/ 0 h 134"/>
                  <a:gd name="T17" fmla="*/ 109 w 109"/>
                  <a:gd name="T18" fmla="*/ 134 h 134"/>
                </a:gdLst>
                <a:ahLst/>
                <a:cxnLst>
                  <a:cxn ang="T10">
                    <a:pos x="T0" y="T1"/>
                  </a:cxn>
                  <a:cxn ang="T11">
                    <a:pos x="T2" y="T3"/>
                  </a:cxn>
                  <a:cxn ang="T12">
                    <a:pos x="T4" y="T5"/>
                  </a:cxn>
                  <a:cxn ang="T13">
                    <a:pos x="T6" y="T7"/>
                  </a:cxn>
                  <a:cxn ang="T14">
                    <a:pos x="T8" y="T9"/>
                  </a:cxn>
                </a:cxnLst>
                <a:rect l="T15" t="T16" r="T17" b="T18"/>
                <a:pathLst>
                  <a:path w="109" h="134">
                    <a:moveTo>
                      <a:pt x="66" y="0"/>
                    </a:moveTo>
                    <a:lnTo>
                      <a:pt x="109" y="44"/>
                    </a:lnTo>
                    <a:lnTo>
                      <a:pt x="20" y="134"/>
                    </a:lnTo>
                    <a:lnTo>
                      <a:pt x="0" y="88"/>
                    </a:lnTo>
                    <a:lnTo>
                      <a:pt x="66" y="0"/>
                    </a:lnTo>
                    <a:close/>
                  </a:path>
                </a:pathLst>
              </a:custGeom>
              <a:noFill/>
              <a:ln w="3175">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sp>
          <p:nvSpPr>
            <p:cNvPr id="108581" name="Freeform 167"/>
            <p:cNvSpPr>
              <a:spLocks/>
            </p:cNvSpPr>
            <p:nvPr/>
          </p:nvSpPr>
          <p:spPr bwMode="auto">
            <a:xfrm>
              <a:off x="706" y="2765"/>
              <a:ext cx="287" cy="475"/>
            </a:xfrm>
            <a:custGeom>
              <a:avLst/>
              <a:gdLst>
                <a:gd name="T0" fmla="*/ 1080 w 1146"/>
                <a:gd name="T1" fmla="*/ 23 h 1899"/>
                <a:gd name="T2" fmla="*/ 925 w 1146"/>
                <a:gd name="T3" fmla="*/ 0 h 1899"/>
                <a:gd name="T4" fmla="*/ 859 w 1146"/>
                <a:gd name="T5" fmla="*/ 23 h 1899"/>
                <a:gd name="T6" fmla="*/ 816 w 1146"/>
                <a:gd name="T7" fmla="*/ 157 h 1899"/>
                <a:gd name="T8" fmla="*/ 859 w 1146"/>
                <a:gd name="T9" fmla="*/ 247 h 1899"/>
                <a:gd name="T10" fmla="*/ 771 w 1146"/>
                <a:gd name="T11" fmla="*/ 247 h 1899"/>
                <a:gd name="T12" fmla="*/ 484 w 1146"/>
                <a:gd name="T13" fmla="*/ 581 h 1899"/>
                <a:gd name="T14" fmla="*/ 308 w 1146"/>
                <a:gd name="T15" fmla="*/ 915 h 1899"/>
                <a:gd name="T16" fmla="*/ 484 w 1146"/>
                <a:gd name="T17" fmla="*/ 983 h 1899"/>
                <a:gd name="T18" fmla="*/ 308 w 1146"/>
                <a:gd name="T19" fmla="*/ 1228 h 1899"/>
                <a:gd name="T20" fmla="*/ 176 w 1146"/>
                <a:gd name="T21" fmla="*/ 1228 h 1899"/>
                <a:gd name="T22" fmla="*/ 88 w 1146"/>
                <a:gd name="T23" fmla="*/ 1274 h 1899"/>
                <a:gd name="T24" fmla="*/ 0 w 1146"/>
                <a:gd name="T25" fmla="*/ 1475 h 1899"/>
                <a:gd name="T26" fmla="*/ 88 w 1146"/>
                <a:gd name="T27" fmla="*/ 1541 h 1899"/>
                <a:gd name="T28" fmla="*/ 197 w 1146"/>
                <a:gd name="T29" fmla="*/ 1385 h 1899"/>
                <a:gd name="T30" fmla="*/ 242 w 1146"/>
                <a:gd name="T31" fmla="*/ 1428 h 1899"/>
                <a:gd name="T32" fmla="*/ 550 w 1146"/>
                <a:gd name="T33" fmla="*/ 1742 h 1899"/>
                <a:gd name="T34" fmla="*/ 506 w 1146"/>
                <a:gd name="T35" fmla="*/ 1899 h 1899"/>
                <a:gd name="T36" fmla="*/ 638 w 1146"/>
                <a:gd name="T37" fmla="*/ 1855 h 1899"/>
                <a:gd name="T38" fmla="*/ 882 w 1146"/>
                <a:gd name="T39" fmla="*/ 1899 h 1899"/>
                <a:gd name="T40" fmla="*/ 771 w 1146"/>
                <a:gd name="T41" fmla="*/ 1788 h 1899"/>
                <a:gd name="T42" fmla="*/ 816 w 1146"/>
                <a:gd name="T43" fmla="*/ 1585 h 1899"/>
                <a:gd name="T44" fmla="*/ 793 w 1146"/>
                <a:gd name="T45" fmla="*/ 915 h 1899"/>
                <a:gd name="T46" fmla="*/ 1014 w 1146"/>
                <a:gd name="T47" fmla="*/ 915 h 1899"/>
                <a:gd name="T48" fmla="*/ 1053 w 1146"/>
                <a:gd name="T49" fmla="*/ 929 h 1899"/>
                <a:gd name="T50" fmla="*/ 1121 w 1146"/>
                <a:gd name="T51" fmla="*/ 934 h 1899"/>
                <a:gd name="T52" fmla="*/ 1146 w 1146"/>
                <a:gd name="T53" fmla="*/ 872 h 1899"/>
                <a:gd name="T54" fmla="*/ 1123 w 1146"/>
                <a:gd name="T55" fmla="*/ 828 h 1899"/>
                <a:gd name="T56" fmla="*/ 948 w 1146"/>
                <a:gd name="T57" fmla="*/ 581 h 1899"/>
                <a:gd name="T58" fmla="*/ 948 w 1146"/>
                <a:gd name="T59" fmla="*/ 581 h 1899"/>
                <a:gd name="T60" fmla="*/ 816 w 1146"/>
                <a:gd name="T61" fmla="*/ 604 h 1899"/>
                <a:gd name="T62" fmla="*/ 704 w 1146"/>
                <a:gd name="T63" fmla="*/ 581 h 1899"/>
                <a:gd name="T64" fmla="*/ 859 w 1146"/>
                <a:gd name="T65" fmla="*/ 558 h 1899"/>
                <a:gd name="T66" fmla="*/ 969 w 1146"/>
                <a:gd name="T67" fmla="*/ 447 h 1899"/>
                <a:gd name="T68" fmla="*/ 969 w 1146"/>
                <a:gd name="T69" fmla="*/ 357 h 1899"/>
                <a:gd name="T70" fmla="*/ 969 w 1146"/>
                <a:gd name="T71" fmla="*/ 314 h 1899"/>
                <a:gd name="T72" fmla="*/ 1073 w 1146"/>
                <a:gd name="T73" fmla="*/ 314 h 1899"/>
                <a:gd name="T74" fmla="*/ 1094 w 1146"/>
                <a:gd name="T75" fmla="*/ 226 h 1899"/>
                <a:gd name="T76" fmla="*/ 1103 w 1146"/>
                <a:gd name="T77" fmla="*/ 157 h 1899"/>
                <a:gd name="T78" fmla="*/ 1103 w 1146"/>
                <a:gd name="T79" fmla="*/ 44 h 18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46"/>
                <a:gd name="T121" fmla="*/ 0 h 1899"/>
                <a:gd name="T122" fmla="*/ 1146 w 1146"/>
                <a:gd name="T123" fmla="*/ 1899 h 189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46" h="1899">
                  <a:moveTo>
                    <a:pt x="1103" y="44"/>
                  </a:moveTo>
                  <a:lnTo>
                    <a:pt x="1080" y="23"/>
                  </a:lnTo>
                  <a:lnTo>
                    <a:pt x="969" y="0"/>
                  </a:lnTo>
                  <a:lnTo>
                    <a:pt x="925" y="0"/>
                  </a:lnTo>
                  <a:lnTo>
                    <a:pt x="882" y="0"/>
                  </a:lnTo>
                  <a:lnTo>
                    <a:pt x="859" y="23"/>
                  </a:lnTo>
                  <a:lnTo>
                    <a:pt x="816" y="111"/>
                  </a:lnTo>
                  <a:lnTo>
                    <a:pt x="816" y="157"/>
                  </a:lnTo>
                  <a:lnTo>
                    <a:pt x="816" y="201"/>
                  </a:lnTo>
                  <a:lnTo>
                    <a:pt x="859" y="247"/>
                  </a:lnTo>
                  <a:lnTo>
                    <a:pt x="793" y="247"/>
                  </a:lnTo>
                  <a:lnTo>
                    <a:pt x="771" y="247"/>
                  </a:lnTo>
                  <a:lnTo>
                    <a:pt x="461" y="491"/>
                  </a:lnTo>
                  <a:lnTo>
                    <a:pt x="484" y="581"/>
                  </a:lnTo>
                  <a:lnTo>
                    <a:pt x="550" y="715"/>
                  </a:lnTo>
                  <a:lnTo>
                    <a:pt x="308" y="915"/>
                  </a:lnTo>
                  <a:lnTo>
                    <a:pt x="329" y="961"/>
                  </a:lnTo>
                  <a:lnTo>
                    <a:pt x="484" y="983"/>
                  </a:lnTo>
                  <a:lnTo>
                    <a:pt x="572" y="1138"/>
                  </a:lnTo>
                  <a:lnTo>
                    <a:pt x="308" y="1228"/>
                  </a:lnTo>
                  <a:lnTo>
                    <a:pt x="242" y="1274"/>
                  </a:lnTo>
                  <a:lnTo>
                    <a:pt x="176" y="1228"/>
                  </a:lnTo>
                  <a:lnTo>
                    <a:pt x="154" y="1205"/>
                  </a:lnTo>
                  <a:lnTo>
                    <a:pt x="88" y="1274"/>
                  </a:lnTo>
                  <a:lnTo>
                    <a:pt x="0" y="1385"/>
                  </a:lnTo>
                  <a:lnTo>
                    <a:pt x="0" y="1475"/>
                  </a:lnTo>
                  <a:lnTo>
                    <a:pt x="23" y="1518"/>
                  </a:lnTo>
                  <a:lnTo>
                    <a:pt x="88" y="1541"/>
                  </a:lnTo>
                  <a:lnTo>
                    <a:pt x="88" y="1451"/>
                  </a:lnTo>
                  <a:lnTo>
                    <a:pt x="197" y="1385"/>
                  </a:lnTo>
                  <a:lnTo>
                    <a:pt x="197" y="1362"/>
                  </a:lnTo>
                  <a:lnTo>
                    <a:pt x="242" y="1428"/>
                  </a:lnTo>
                  <a:lnTo>
                    <a:pt x="661" y="1362"/>
                  </a:lnTo>
                  <a:lnTo>
                    <a:pt x="550" y="1742"/>
                  </a:lnTo>
                  <a:lnTo>
                    <a:pt x="506" y="1832"/>
                  </a:lnTo>
                  <a:lnTo>
                    <a:pt x="506" y="1899"/>
                  </a:lnTo>
                  <a:lnTo>
                    <a:pt x="616" y="1899"/>
                  </a:lnTo>
                  <a:lnTo>
                    <a:pt x="638" y="1855"/>
                  </a:lnTo>
                  <a:lnTo>
                    <a:pt x="727" y="1899"/>
                  </a:lnTo>
                  <a:lnTo>
                    <a:pt x="882" y="1899"/>
                  </a:lnTo>
                  <a:lnTo>
                    <a:pt x="882" y="1832"/>
                  </a:lnTo>
                  <a:lnTo>
                    <a:pt x="771" y="1788"/>
                  </a:lnTo>
                  <a:lnTo>
                    <a:pt x="771" y="1765"/>
                  </a:lnTo>
                  <a:lnTo>
                    <a:pt x="816" y="1585"/>
                  </a:lnTo>
                  <a:lnTo>
                    <a:pt x="882" y="1295"/>
                  </a:lnTo>
                  <a:lnTo>
                    <a:pt x="793" y="915"/>
                  </a:lnTo>
                  <a:lnTo>
                    <a:pt x="882" y="805"/>
                  </a:lnTo>
                  <a:lnTo>
                    <a:pt x="1014" y="915"/>
                  </a:lnTo>
                  <a:lnTo>
                    <a:pt x="1035" y="902"/>
                  </a:lnTo>
                  <a:lnTo>
                    <a:pt x="1053" y="929"/>
                  </a:lnTo>
                  <a:lnTo>
                    <a:pt x="1069" y="932"/>
                  </a:lnTo>
                  <a:lnTo>
                    <a:pt x="1121" y="934"/>
                  </a:lnTo>
                  <a:lnTo>
                    <a:pt x="1137" y="908"/>
                  </a:lnTo>
                  <a:lnTo>
                    <a:pt x="1146" y="872"/>
                  </a:lnTo>
                  <a:lnTo>
                    <a:pt x="1110" y="837"/>
                  </a:lnTo>
                  <a:lnTo>
                    <a:pt x="1123" y="828"/>
                  </a:lnTo>
                  <a:lnTo>
                    <a:pt x="948" y="671"/>
                  </a:lnTo>
                  <a:lnTo>
                    <a:pt x="948" y="581"/>
                  </a:lnTo>
                  <a:lnTo>
                    <a:pt x="969" y="514"/>
                  </a:lnTo>
                  <a:lnTo>
                    <a:pt x="948" y="581"/>
                  </a:lnTo>
                  <a:lnTo>
                    <a:pt x="882" y="604"/>
                  </a:lnTo>
                  <a:lnTo>
                    <a:pt x="816" y="604"/>
                  </a:lnTo>
                  <a:lnTo>
                    <a:pt x="727" y="604"/>
                  </a:lnTo>
                  <a:lnTo>
                    <a:pt x="704" y="581"/>
                  </a:lnTo>
                  <a:lnTo>
                    <a:pt x="771" y="558"/>
                  </a:lnTo>
                  <a:lnTo>
                    <a:pt x="859" y="558"/>
                  </a:lnTo>
                  <a:lnTo>
                    <a:pt x="925" y="514"/>
                  </a:lnTo>
                  <a:lnTo>
                    <a:pt x="969" y="447"/>
                  </a:lnTo>
                  <a:lnTo>
                    <a:pt x="1014" y="424"/>
                  </a:lnTo>
                  <a:lnTo>
                    <a:pt x="969" y="357"/>
                  </a:lnTo>
                  <a:lnTo>
                    <a:pt x="948" y="334"/>
                  </a:lnTo>
                  <a:lnTo>
                    <a:pt x="969" y="314"/>
                  </a:lnTo>
                  <a:lnTo>
                    <a:pt x="1055" y="327"/>
                  </a:lnTo>
                  <a:lnTo>
                    <a:pt x="1073" y="314"/>
                  </a:lnTo>
                  <a:lnTo>
                    <a:pt x="1080" y="267"/>
                  </a:lnTo>
                  <a:lnTo>
                    <a:pt x="1094" y="226"/>
                  </a:lnTo>
                  <a:lnTo>
                    <a:pt x="1123" y="221"/>
                  </a:lnTo>
                  <a:lnTo>
                    <a:pt x="1103" y="157"/>
                  </a:lnTo>
                  <a:lnTo>
                    <a:pt x="1103" y="111"/>
                  </a:lnTo>
                  <a:lnTo>
                    <a:pt x="1103" y="44"/>
                  </a:lnTo>
                  <a:close/>
                </a:path>
              </a:pathLst>
            </a:custGeom>
            <a:solidFill>
              <a:srgbClr val="FFD2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82" name="Freeform 168"/>
            <p:cNvSpPr>
              <a:spLocks/>
            </p:cNvSpPr>
            <p:nvPr/>
          </p:nvSpPr>
          <p:spPr bwMode="auto">
            <a:xfrm>
              <a:off x="707" y="2766"/>
              <a:ext cx="287" cy="475"/>
            </a:xfrm>
            <a:custGeom>
              <a:avLst/>
              <a:gdLst>
                <a:gd name="T0" fmla="*/ 1080 w 1146"/>
                <a:gd name="T1" fmla="*/ 23 h 1898"/>
                <a:gd name="T2" fmla="*/ 925 w 1146"/>
                <a:gd name="T3" fmla="*/ 0 h 1898"/>
                <a:gd name="T4" fmla="*/ 859 w 1146"/>
                <a:gd name="T5" fmla="*/ 23 h 1898"/>
                <a:gd name="T6" fmla="*/ 816 w 1146"/>
                <a:gd name="T7" fmla="*/ 156 h 1898"/>
                <a:gd name="T8" fmla="*/ 859 w 1146"/>
                <a:gd name="T9" fmla="*/ 246 h 1898"/>
                <a:gd name="T10" fmla="*/ 770 w 1146"/>
                <a:gd name="T11" fmla="*/ 246 h 1898"/>
                <a:gd name="T12" fmla="*/ 483 w 1146"/>
                <a:gd name="T13" fmla="*/ 581 h 1898"/>
                <a:gd name="T14" fmla="*/ 308 w 1146"/>
                <a:gd name="T15" fmla="*/ 915 h 1898"/>
                <a:gd name="T16" fmla="*/ 483 w 1146"/>
                <a:gd name="T17" fmla="*/ 983 h 1898"/>
                <a:gd name="T18" fmla="*/ 308 w 1146"/>
                <a:gd name="T19" fmla="*/ 1227 h 1898"/>
                <a:gd name="T20" fmla="*/ 176 w 1146"/>
                <a:gd name="T21" fmla="*/ 1227 h 1898"/>
                <a:gd name="T22" fmla="*/ 87 w 1146"/>
                <a:gd name="T23" fmla="*/ 1274 h 1898"/>
                <a:gd name="T24" fmla="*/ 0 w 1146"/>
                <a:gd name="T25" fmla="*/ 1474 h 1898"/>
                <a:gd name="T26" fmla="*/ 87 w 1146"/>
                <a:gd name="T27" fmla="*/ 1541 h 1898"/>
                <a:gd name="T28" fmla="*/ 196 w 1146"/>
                <a:gd name="T29" fmla="*/ 1384 h 1898"/>
                <a:gd name="T30" fmla="*/ 242 w 1146"/>
                <a:gd name="T31" fmla="*/ 1428 h 1898"/>
                <a:gd name="T32" fmla="*/ 549 w 1146"/>
                <a:gd name="T33" fmla="*/ 1742 h 1898"/>
                <a:gd name="T34" fmla="*/ 506 w 1146"/>
                <a:gd name="T35" fmla="*/ 1898 h 1898"/>
                <a:gd name="T36" fmla="*/ 638 w 1146"/>
                <a:gd name="T37" fmla="*/ 1855 h 1898"/>
                <a:gd name="T38" fmla="*/ 882 w 1146"/>
                <a:gd name="T39" fmla="*/ 1898 h 1898"/>
                <a:gd name="T40" fmla="*/ 770 w 1146"/>
                <a:gd name="T41" fmla="*/ 1788 h 1898"/>
                <a:gd name="T42" fmla="*/ 816 w 1146"/>
                <a:gd name="T43" fmla="*/ 1585 h 1898"/>
                <a:gd name="T44" fmla="*/ 793 w 1146"/>
                <a:gd name="T45" fmla="*/ 915 h 1898"/>
                <a:gd name="T46" fmla="*/ 1014 w 1146"/>
                <a:gd name="T47" fmla="*/ 915 h 1898"/>
                <a:gd name="T48" fmla="*/ 1052 w 1146"/>
                <a:gd name="T49" fmla="*/ 929 h 1898"/>
                <a:gd name="T50" fmla="*/ 1121 w 1146"/>
                <a:gd name="T51" fmla="*/ 933 h 1898"/>
                <a:gd name="T52" fmla="*/ 1146 w 1146"/>
                <a:gd name="T53" fmla="*/ 871 h 1898"/>
                <a:gd name="T54" fmla="*/ 1123 w 1146"/>
                <a:gd name="T55" fmla="*/ 827 h 1898"/>
                <a:gd name="T56" fmla="*/ 948 w 1146"/>
                <a:gd name="T57" fmla="*/ 581 h 1898"/>
                <a:gd name="T58" fmla="*/ 948 w 1146"/>
                <a:gd name="T59" fmla="*/ 581 h 1898"/>
                <a:gd name="T60" fmla="*/ 816 w 1146"/>
                <a:gd name="T61" fmla="*/ 604 h 1898"/>
                <a:gd name="T62" fmla="*/ 704 w 1146"/>
                <a:gd name="T63" fmla="*/ 581 h 1898"/>
                <a:gd name="T64" fmla="*/ 859 w 1146"/>
                <a:gd name="T65" fmla="*/ 558 h 1898"/>
                <a:gd name="T66" fmla="*/ 968 w 1146"/>
                <a:gd name="T67" fmla="*/ 447 h 1898"/>
                <a:gd name="T68" fmla="*/ 968 w 1146"/>
                <a:gd name="T69" fmla="*/ 357 h 1898"/>
                <a:gd name="T70" fmla="*/ 968 w 1146"/>
                <a:gd name="T71" fmla="*/ 313 h 1898"/>
                <a:gd name="T72" fmla="*/ 1073 w 1146"/>
                <a:gd name="T73" fmla="*/ 313 h 1898"/>
                <a:gd name="T74" fmla="*/ 1093 w 1146"/>
                <a:gd name="T75" fmla="*/ 226 h 1898"/>
                <a:gd name="T76" fmla="*/ 1102 w 1146"/>
                <a:gd name="T77" fmla="*/ 156 h 1898"/>
                <a:gd name="T78" fmla="*/ 1102 w 1146"/>
                <a:gd name="T79" fmla="*/ 43 h 18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46"/>
                <a:gd name="T121" fmla="*/ 0 h 1898"/>
                <a:gd name="T122" fmla="*/ 1146 w 1146"/>
                <a:gd name="T123" fmla="*/ 1898 h 18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46" h="1898">
                  <a:moveTo>
                    <a:pt x="1102" y="43"/>
                  </a:moveTo>
                  <a:lnTo>
                    <a:pt x="1080" y="23"/>
                  </a:lnTo>
                  <a:lnTo>
                    <a:pt x="968" y="0"/>
                  </a:lnTo>
                  <a:lnTo>
                    <a:pt x="925" y="0"/>
                  </a:lnTo>
                  <a:lnTo>
                    <a:pt x="882" y="0"/>
                  </a:lnTo>
                  <a:lnTo>
                    <a:pt x="859" y="23"/>
                  </a:lnTo>
                  <a:lnTo>
                    <a:pt x="816" y="110"/>
                  </a:lnTo>
                  <a:lnTo>
                    <a:pt x="816" y="156"/>
                  </a:lnTo>
                  <a:lnTo>
                    <a:pt x="816" y="200"/>
                  </a:lnTo>
                  <a:lnTo>
                    <a:pt x="859" y="246"/>
                  </a:lnTo>
                  <a:lnTo>
                    <a:pt x="793" y="246"/>
                  </a:lnTo>
                  <a:lnTo>
                    <a:pt x="770" y="246"/>
                  </a:lnTo>
                  <a:lnTo>
                    <a:pt x="460" y="491"/>
                  </a:lnTo>
                  <a:lnTo>
                    <a:pt x="483" y="581"/>
                  </a:lnTo>
                  <a:lnTo>
                    <a:pt x="549" y="714"/>
                  </a:lnTo>
                  <a:lnTo>
                    <a:pt x="308" y="915"/>
                  </a:lnTo>
                  <a:lnTo>
                    <a:pt x="328" y="961"/>
                  </a:lnTo>
                  <a:lnTo>
                    <a:pt x="483" y="983"/>
                  </a:lnTo>
                  <a:lnTo>
                    <a:pt x="572" y="1137"/>
                  </a:lnTo>
                  <a:lnTo>
                    <a:pt x="308" y="1227"/>
                  </a:lnTo>
                  <a:lnTo>
                    <a:pt x="242" y="1274"/>
                  </a:lnTo>
                  <a:lnTo>
                    <a:pt x="176" y="1227"/>
                  </a:lnTo>
                  <a:lnTo>
                    <a:pt x="153" y="1204"/>
                  </a:lnTo>
                  <a:lnTo>
                    <a:pt x="87" y="1274"/>
                  </a:lnTo>
                  <a:lnTo>
                    <a:pt x="0" y="1384"/>
                  </a:lnTo>
                  <a:lnTo>
                    <a:pt x="0" y="1474"/>
                  </a:lnTo>
                  <a:lnTo>
                    <a:pt x="22" y="1518"/>
                  </a:lnTo>
                  <a:lnTo>
                    <a:pt x="87" y="1541"/>
                  </a:lnTo>
                  <a:lnTo>
                    <a:pt x="87" y="1451"/>
                  </a:lnTo>
                  <a:lnTo>
                    <a:pt x="196" y="1384"/>
                  </a:lnTo>
                  <a:lnTo>
                    <a:pt x="196" y="1361"/>
                  </a:lnTo>
                  <a:lnTo>
                    <a:pt x="242" y="1428"/>
                  </a:lnTo>
                  <a:lnTo>
                    <a:pt x="661" y="1361"/>
                  </a:lnTo>
                  <a:lnTo>
                    <a:pt x="549" y="1742"/>
                  </a:lnTo>
                  <a:lnTo>
                    <a:pt x="506" y="1832"/>
                  </a:lnTo>
                  <a:lnTo>
                    <a:pt x="506" y="1898"/>
                  </a:lnTo>
                  <a:lnTo>
                    <a:pt x="615" y="1898"/>
                  </a:lnTo>
                  <a:lnTo>
                    <a:pt x="638" y="1855"/>
                  </a:lnTo>
                  <a:lnTo>
                    <a:pt x="727" y="1898"/>
                  </a:lnTo>
                  <a:lnTo>
                    <a:pt x="882" y="1898"/>
                  </a:lnTo>
                  <a:lnTo>
                    <a:pt x="882" y="1832"/>
                  </a:lnTo>
                  <a:lnTo>
                    <a:pt x="770" y="1788"/>
                  </a:lnTo>
                  <a:lnTo>
                    <a:pt x="770" y="1765"/>
                  </a:lnTo>
                  <a:lnTo>
                    <a:pt x="816" y="1585"/>
                  </a:lnTo>
                  <a:lnTo>
                    <a:pt x="882" y="1294"/>
                  </a:lnTo>
                  <a:lnTo>
                    <a:pt x="793" y="915"/>
                  </a:lnTo>
                  <a:lnTo>
                    <a:pt x="882" y="804"/>
                  </a:lnTo>
                  <a:lnTo>
                    <a:pt x="1014" y="915"/>
                  </a:lnTo>
                  <a:lnTo>
                    <a:pt x="1034" y="901"/>
                  </a:lnTo>
                  <a:lnTo>
                    <a:pt x="1052" y="929"/>
                  </a:lnTo>
                  <a:lnTo>
                    <a:pt x="1068" y="931"/>
                  </a:lnTo>
                  <a:lnTo>
                    <a:pt x="1121" y="933"/>
                  </a:lnTo>
                  <a:lnTo>
                    <a:pt x="1137" y="908"/>
                  </a:lnTo>
                  <a:lnTo>
                    <a:pt x="1146" y="871"/>
                  </a:lnTo>
                  <a:lnTo>
                    <a:pt x="1109" y="837"/>
                  </a:lnTo>
                  <a:lnTo>
                    <a:pt x="1123" y="827"/>
                  </a:lnTo>
                  <a:lnTo>
                    <a:pt x="948" y="671"/>
                  </a:lnTo>
                  <a:lnTo>
                    <a:pt x="948" y="581"/>
                  </a:lnTo>
                  <a:lnTo>
                    <a:pt x="968" y="514"/>
                  </a:lnTo>
                  <a:lnTo>
                    <a:pt x="948" y="581"/>
                  </a:lnTo>
                  <a:lnTo>
                    <a:pt x="882" y="604"/>
                  </a:lnTo>
                  <a:lnTo>
                    <a:pt x="816" y="604"/>
                  </a:lnTo>
                  <a:lnTo>
                    <a:pt x="727" y="604"/>
                  </a:lnTo>
                  <a:lnTo>
                    <a:pt x="704" y="581"/>
                  </a:lnTo>
                  <a:lnTo>
                    <a:pt x="770" y="558"/>
                  </a:lnTo>
                  <a:lnTo>
                    <a:pt x="859" y="558"/>
                  </a:lnTo>
                  <a:lnTo>
                    <a:pt x="925" y="514"/>
                  </a:lnTo>
                  <a:lnTo>
                    <a:pt x="968" y="447"/>
                  </a:lnTo>
                  <a:lnTo>
                    <a:pt x="1014" y="424"/>
                  </a:lnTo>
                  <a:lnTo>
                    <a:pt x="968" y="357"/>
                  </a:lnTo>
                  <a:lnTo>
                    <a:pt x="948" y="334"/>
                  </a:lnTo>
                  <a:lnTo>
                    <a:pt x="968" y="313"/>
                  </a:lnTo>
                  <a:lnTo>
                    <a:pt x="1055" y="327"/>
                  </a:lnTo>
                  <a:lnTo>
                    <a:pt x="1073" y="313"/>
                  </a:lnTo>
                  <a:lnTo>
                    <a:pt x="1080" y="267"/>
                  </a:lnTo>
                  <a:lnTo>
                    <a:pt x="1093" y="226"/>
                  </a:lnTo>
                  <a:lnTo>
                    <a:pt x="1123" y="221"/>
                  </a:lnTo>
                  <a:lnTo>
                    <a:pt x="1102" y="156"/>
                  </a:lnTo>
                  <a:lnTo>
                    <a:pt x="1102" y="110"/>
                  </a:lnTo>
                  <a:lnTo>
                    <a:pt x="1102" y="43"/>
                  </a:lnTo>
                  <a:close/>
                </a:path>
              </a:pathLst>
            </a:custGeom>
            <a:solidFill>
              <a:srgbClr val="FFD255"/>
            </a:solidFill>
            <a:ln w="317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nvGrpSpPr>
            <p:cNvPr id="108583" name="Group 169"/>
            <p:cNvGrpSpPr>
              <a:grpSpLocks/>
            </p:cNvGrpSpPr>
            <p:nvPr/>
          </p:nvGrpSpPr>
          <p:grpSpPr bwMode="auto">
            <a:xfrm>
              <a:off x="941" y="2979"/>
              <a:ext cx="141" cy="129"/>
              <a:chOff x="941" y="2979"/>
              <a:chExt cx="141" cy="129"/>
            </a:xfrm>
          </p:grpSpPr>
          <p:sp>
            <p:nvSpPr>
              <p:cNvPr id="108588" name="Freeform 170"/>
              <p:cNvSpPr>
                <a:spLocks/>
              </p:cNvSpPr>
              <p:nvPr/>
            </p:nvSpPr>
            <p:spPr bwMode="auto">
              <a:xfrm>
                <a:off x="941" y="2979"/>
                <a:ext cx="140" cy="128"/>
              </a:xfrm>
              <a:custGeom>
                <a:avLst/>
                <a:gdLst>
                  <a:gd name="T0" fmla="*/ 91 w 558"/>
                  <a:gd name="T1" fmla="*/ 93 h 513"/>
                  <a:gd name="T2" fmla="*/ 80 w 558"/>
                  <a:gd name="T3" fmla="*/ 123 h 513"/>
                  <a:gd name="T4" fmla="*/ 105 w 558"/>
                  <a:gd name="T5" fmla="*/ 163 h 513"/>
                  <a:gd name="T6" fmla="*/ 12 w 558"/>
                  <a:gd name="T7" fmla="*/ 216 h 513"/>
                  <a:gd name="T8" fmla="*/ 0 w 558"/>
                  <a:gd name="T9" fmla="*/ 246 h 513"/>
                  <a:gd name="T10" fmla="*/ 144 w 558"/>
                  <a:gd name="T11" fmla="*/ 502 h 513"/>
                  <a:gd name="T12" fmla="*/ 175 w 558"/>
                  <a:gd name="T13" fmla="*/ 513 h 513"/>
                  <a:gd name="T14" fmla="*/ 551 w 558"/>
                  <a:gd name="T15" fmla="*/ 313 h 513"/>
                  <a:gd name="T16" fmla="*/ 558 w 558"/>
                  <a:gd name="T17" fmla="*/ 287 h 513"/>
                  <a:gd name="T18" fmla="*/ 414 w 558"/>
                  <a:gd name="T19" fmla="*/ 14 h 513"/>
                  <a:gd name="T20" fmla="*/ 385 w 558"/>
                  <a:gd name="T21" fmla="*/ 0 h 513"/>
                  <a:gd name="T22" fmla="*/ 289 w 558"/>
                  <a:gd name="T23" fmla="*/ 56 h 513"/>
                  <a:gd name="T24" fmla="*/ 251 w 558"/>
                  <a:gd name="T25" fmla="*/ 14 h 513"/>
                  <a:gd name="T26" fmla="*/ 219 w 558"/>
                  <a:gd name="T27" fmla="*/ 10 h 513"/>
                  <a:gd name="T28" fmla="*/ 94 w 558"/>
                  <a:gd name="T29" fmla="*/ 88 h 513"/>
                  <a:gd name="T30" fmla="*/ 91 w 558"/>
                  <a:gd name="T31" fmla="*/ 93 h 513"/>
                  <a:gd name="T32" fmla="*/ 137 w 558"/>
                  <a:gd name="T33" fmla="*/ 93 h 513"/>
                  <a:gd name="T34" fmla="*/ 130 w 558"/>
                  <a:gd name="T35" fmla="*/ 97 h 513"/>
                  <a:gd name="T36" fmla="*/ 123 w 558"/>
                  <a:gd name="T37" fmla="*/ 123 h 513"/>
                  <a:gd name="T38" fmla="*/ 137 w 558"/>
                  <a:gd name="T39" fmla="*/ 145 h 513"/>
                  <a:gd name="T40" fmla="*/ 262 w 558"/>
                  <a:gd name="T41" fmla="*/ 74 h 513"/>
                  <a:gd name="T42" fmla="*/ 244 w 558"/>
                  <a:gd name="T43" fmla="*/ 47 h 513"/>
                  <a:gd name="T44" fmla="*/ 221 w 558"/>
                  <a:gd name="T45" fmla="*/ 40 h 513"/>
                  <a:gd name="T46" fmla="*/ 137 w 558"/>
                  <a:gd name="T47" fmla="*/ 93 h 513"/>
                  <a:gd name="T48" fmla="*/ 91 w 558"/>
                  <a:gd name="T49" fmla="*/ 93 h 5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8"/>
                  <a:gd name="T76" fmla="*/ 0 h 513"/>
                  <a:gd name="T77" fmla="*/ 558 w 558"/>
                  <a:gd name="T78" fmla="*/ 513 h 5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8" h="513">
                    <a:moveTo>
                      <a:pt x="91" y="93"/>
                    </a:moveTo>
                    <a:lnTo>
                      <a:pt x="80" y="123"/>
                    </a:lnTo>
                    <a:lnTo>
                      <a:pt x="105" y="163"/>
                    </a:lnTo>
                    <a:lnTo>
                      <a:pt x="12" y="216"/>
                    </a:lnTo>
                    <a:lnTo>
                      <a:pt x="0" y="246"/>
                    </a:lnTo>
                    <a:lnTo>
                      <a:pt x="144" y="502"/>
                    </a:lnTo>
                    <a:lnTo>
                      <a:pt x="175" y="513"/>
                    </a:lnTo>
                    <a:lnTo>
                      <a:pt x="551" y="313"/>
                    </a:lnTo>
                    <a:lnTo>
                      <a:pt x="558" y="287"/>
                    </a:lnTo>
                    <a:lnTo>
                      <a:pt x="414" y="14"/>
                    </a:lnTo>
                    <a:lnTo>
                      <a:pt x="385" y="0"/>
                    </a:lnTo>
                    <a:lnTo>
                      <a:pt x="289" y="56"/>
                    </a:lnTo>
                    <a:lnTo>
                      <a:pt x="251" y="14"/>
                    </a:lnTo>
                    <a:lnTo>
                      <a:pt x="219" y="10"/>
                    </a:lnTo>
                    <a:lnTo>
                      <a:pt x="94" y="88"/>
                    </a:lnTo>
                    <a:lnTo>
                      <a:pt x="91" y="93"/>
                    </a:lnTo>
                    <a:lnTo>
                      <a:pt x="137" y="93"/>
                    </a:lnTo>
                    <a:lnTo>
                      <a:pt x="130" y="97"/>
                    </a:lnTo>
                    <a:lnTo>
                      <a:pt x="123" y="123"/>
                    </a:lnTo>
                    <a:lnTo>
                      <a:pt x="137" y="145"/>
                    </a:lnTo>
                    <a:lnTo>
                      <a:pt x="262" y="74"/>
                    </a:lnTo>
                    <a:lnTo>
                      <a:pt x="244" y="47"/>
                    </a:lnTo>
                    <a:lnTo>
                      <a:pt x="221" y="40"/>
                    </a:lnTo>
                    <a:lnTo>
                      <a:pt x="137" y="93"/>
                    </a:lnTo>
                    <a:lnTo>
                      <a:pt x="91" y="93"/>
                    </a:lnTo>
                    <a:close/>
                  </a:path>
                </a:pathLst>
              </a:custGeom>
              <a:solidFill>
                <a:srgbClr val="9DB4B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89" name="Freeform 171"/>
              <p:cNvSpPr>
                <a:spLocks/>
              </p:cNvSpPr>
              <p:nvPr/>
            </p:nvSpPr>
            <p:spPr bwMode="auto">
              <a:xfrm>
                <a:off x="942" y="2980"/>
                <a:ext cx="140" cy="128"/>
              </a:xfrm>
              <a:custGeom>
                <a:avLst/>
                <a:gdLst>
                  <a:gd name="T0" fmla="*/ 91 w 557"/>
                  <a:gd name="T1" fmla="*/ 92 h 513"/>
                  <a:gd name="T2" fmla="*/ 79 w 557"/>
                  <a:gd name="T3" fmla="*/ 122 h 513"/>
                  <a:gd name="T4" fmla="*/ 104 w 557"/>
                  <a:gd name="T5" fmla="*/ 163 h 513"/>
                  <a:gd name="T6" fmla="*/ 11 w 557"/>
                  <a:gd name="T7" fmla="*/ 216 h 513"/>
                  <a:gd name="T8" fmla="*/ 0 w 557"/>
                  <a:gd name="T9" fmla="*/ 246 h 513"/>
                  <a:gd name="T10" fmla="*/ 143 w 557"/>
                  <a:gd name="T11" fmla="*/ 502 h 513"/>
                  <a:gd name="T12" fmla="*/ 175 w 557"/>
                  <a:gd name="T13" fmla="*/ 513 h 513"/>
                  <a:gd name="T14" fmla="*/ 551 w 557"/>
                  <a:gd name="T15" fmla="*/ 312 h 513"/>
                  <a:gd name="T16" fmla="*/ 557 w 557"/>
                  <a:gd name="T17" fmla="*/ 287 h 513"/>
                  <a:gd name="T18" fmla="*/ 414 w 557"/>
                  <a:gd name="T19" fmla="*/ 14 h 513"/>
                  <a:gd name="T20" fmla="*/ 384 w 557"/>
                  <a:gd name="T21" fmla="*/ 0 h 513"/>
                  <a:gd name="T22" fmla="*/ 289 w 557"/>
                  <a:gd name="T23" fmla="*/ 55 h 513"/>
                  <a:gd name="T24" fmla="*/ 250 w 557"/>
                  <a:gd name="T25" fmla="*/ 14 h 513"/>
                  <a:gd name="T26" fmla="*/ 218 w 557"/>
                  <a:gd name="T27" fmla="*/ 9 h 513"/>
                  <a:gd name="T28" fmla="*/ 93 w 557"/>
                  <a:gd name="T29" fmla="*/ 88 h 513"/>
                  <a:gd name="T30" fmla="*/ 91 w 557"/>
                  <a:gd name="T31" fmla="*/ 92 h 513"/>
                  <a:gd name="T32" fmla="*/ 136 w 557"/>
                  <a:gd name="T33" fmla="*/ 92 h 513"/>
                  <a:gd name="T34" fmla="*/ 130 w 557"/>
                  <a:gd name="T35" fmla="*/ 97 h 513"/>
                  <a:gd name="T36" fmla="*/ 123 w 557"/>
                  <a:gd name="T37" fmla="*/ 122 h 513"/>
                  <a:gd name="T38" fmla="*/ 136 w 557"/>
                  <a:gd name="T39" fmla="*/ 144 h 513"/>
                  <a:gd name="T40" fmla="*/ 262 w 557"/>
                  <a:gd name="T41" fmla="*/ 74 h 513"/>
                  <a:gd name="T42" fmla="*/ 243 w 557"/>
                  <a:gd name="T43" fmla="*/ 46 h 513"/>
                  <a:gd name="T44" fmla="*/ 221 w 557"/>
                  <a:gd name="T45" fmla="*/ 39 h 513"/>
                  <a:gd name="T46" fmla="*/ 136 w 557"/>
                  <a:gd name="T47" fmla="*/ 92 h 513"/>
                  <a:gd name="T48" fmla="*/ 91 w 557"/>
                  <a:gd name="T49" fmla="*/ 92 h 5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
                  <a:gd name="T76" fmla="*/ 0 h 513"/>
                  <a:gd name="T77" fmla="*/ 557 w 557"/>
                  <a:gd name="T78" fmla="*/ 513 h 5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 h="513">
                    <a:moveTo>
                      <a:pt x="91" y="92"/>
                    </a:moveTo>
                    <a:lnTo>
                      <a:pt x="79" y="122"/>
                    </a:lnTo>
                    <a:lnTo>
                      <a:pt x="104" y="163"/>
                    </a:lnTo>
                    <a:lnTo>
                      <a:pt x="11" y="216"/>
                    </a:lnTo>
                    <a:lnTo>
                      <a:pt x="0" y="246"/>
                    </a:lnTo>
                    <a:lnTo>
                      <a:pt x="143" y="502"/>
                    </a:lnTo>
                    <a:lnTo>
                      <a:pt x="175" y="513"/>
                    </a:lnTo>
                    <a:lnTo>
                      <a:pt x="551" y="312"/>
                    </a:lnTo>
                    <a:lnTo>
                      <a:pt x="557" y="287"/>
                    </a:lnTo>
                    <a:lnTo>
                      <a:pt x="414" y="14"/>
                    </a:lnTo>
                    <a:lnTo>
                      <a:pt x="384" y="0"/>
                    </a:lnTo>
                    <a:lnTo>
                      <a:pt x="289" y="55"/>
                    </a:lnTo>
                    <a:lnTo>
                      <a:pt x="250" y="14"/>
                    </a:lnTo>
                    <a:lnTo>
                      <a:pt x="218" y="9"/>
                    </a:lnTo>
                    <a:lnTo>
                      <a:pt x="93" y="88"/>
                    </a:lnTo>
                    <a:lnTo>
                      <a:pt x="91" y="92"/>
                    </a:lnTo>
                    <a:lnTo>
                      <a:pt x="136" y="92"/>
                    </a:lnTo>
                    <a:lnTo>
                      <a:pt x="130" y="97"/>
                    </a:lnTo>
                    <a:lnTo>
                      <a:pt x="123" y="122"/>
                    </a:lnTo>
                    <a:lnTo>
                      <a:pt x="136" y="144"/>
                    </a:lnTo>
                    <a:lnTo>
                      <a:pt x="262" y="74"/>
                    </a:lnTo>
                    <a:lnTo>
                      <a:pt x="243" y="46"/>
                    </a:lnTo>
                    <a:lnTo>
                      <a:pt x="221" y="39"/>
                    </a:lnTo>
                    <a:lnTo>
                      <a:pt x="136" y="92"/>
                    </a:lnTo>
                    <a:lnTo>
                      <a:pt x="91" y="92"/>
                    </a:lnTo>
                    <a:close/>
                  </a:path>
                </a:pathLst>
              </a:custGeom>
              <a:solidFill>
                <a:srgbClr val="9DB4B7"/>
              </a:solidFill>
              <a:ln w="3175">
                <a:solidFill>
                  <a:srgbClr val="9DB4B7"/>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0" name="Freeform 172"/>
              <p:cNvSpPr>
                <a:spLocks/>
              </p:cNvSpPr>
              <p:nvPr/>
            </p:nvSpPr>
            <p:spPr bwMode="auto">
              <a:xfrm>
                <a:off x="942" y="2980"/>
                <a:ext cx="140" cy="128"/>
              </a:xfrm>
              <a:custGeom>
                <a:avLst/>
                <a:gdLst>
                  <a:gd name="T0" fmla="*/ 104 w 557"/>
                  <a:gd name="T1" fmla="*/ 163 h 513"/>
                  <a:gd name="T2" fmla="*/ 11 w 557"/>
                  <a:gd name="T3" fmla="*/ 216 h 513"/>
                  <a:gd name="T4" fmla="*/ 0 w 557"/>
                  <a:gd name="T5" fmla="*/ 246 h 513"/>
                  <a:gd name="T6" fmla="*/ 143 w 557"/>
                  <a:gd name="T7" fmla="*/ 502 h 513"/>
                  <a:gd name="T8" fmla="*/ 175 w 557"/>
                  <a:gd name="T9" fmla="*/ 513 h 513"/>
                  <a:gd name="T10" fmla="*/ 551 w 557"/>
                  <a:gd name="T11" fmla="*/ 312 h 513"/>
                  <a:gd name="T12" fmla="*/ 557 w 557"/>
                  <a:gd name="T13" fmla="*/ 287 h 513"/>
                  <a:gd name="T14" fmla="*/ 414 w 557"/>
                  <a:gd name="T15" fmla="*/ 14 h 513"/>
                  <a:gd name="T16" fmla="*/ 384 w 557"/>
                  <a:gd name="T17" fmla="*/ 0 h 513"/>
                  <a:gd name="T18" fmla="*/ 289 w 557"/>
                  <a:gd name="T19" fmla="*/ 55 h 513"/>
                  <a:gd name="T20" fmla="*/ 250 w 557"/>
                  <a:gd name="T21" fmla="*/ 14 h 513"/>
                  <a:gd name="T22" fmla="*/ 218 w 557"/>
                  <a:gd name="T23" fmla="*/ 9 h 513"/>
                  <a:gd name="T24" fmla="*/ 93 w 557"/>
                  <a:gd name="T25" fmla="*/ 88 h 513"/>
                  <a:gd name="T26" fmla="*/ 79 w 557"/>
                  <a:gd name="T27" fmla="*/ 122 h 513"/>
                  <a:gd name="T28" fmla="*/ 104 w 557"/>
                  <a:gd name="T29" fmla="*/ 163 h 5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57"/>
                  <a:gd name="T46" fmla="*/ 0 h 513"/>
                  <a:gd name="T47" fmla="*/ 557 w 557"/>
                  <a:gd name="T48" fmla="*/ 513 h 5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57" h="513">
                    <a:moveTo>
                      <a:pt x="104" y="163"/>
                    </a:moveTo>
                    <a:lnTo>
                      <a:pt x="11" y="216"/>
                    </a:lnTo>
                    <a:lnTo>
                      <a:pt x="0" y="246"/>
                    </a:lnTo>
                    <a:lnTo>
                      <a:pt x="143" y="502"/>
                    </a:lnTo>
                    <a:lnTo>
                      <a:pt x="175" y="513"/>
                    </a:lnTo>
                    <a:lnTo>
                      <a:pt x="551" y="312"/>
                    </a:lnTo>
                    <a:lnTo>
                      <a:pt x="557" y="287"/>
                    </a:lnTo>
                    <a:lnTo>
                      <a:pt x="414" y="14"/>
                    </a:lnTo>
                    <a:lnTo>
                      <a:pt x="384" y="0"/>
                    </a:lnTo>
                    <a:lnTo>
                      <a:pt x="289" y="55"/>
                    </a:lnTo>
                    <a:lnTo>
                      <a:pt x="250" y="14"/>
                    </a:lnTo>
                    <a:lnTo>
                      <a:pt x="218" y="9"/>
                    </a:lnTo>
                    <a:lnTo>
                      <a:pt x="93" y="88"/>
                    </a:lnTo>
                    <a:lnTo>
                      <a:pt x="79" y="122"/>
                    </a:lnTo>
                    <a:lnTo>
                      <a:pt x="104" y="163"/>
                    </a:lnTo>
                    <a:close/>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91" name="Freeform 173"/>
              <p:cNvSpPr>
                <a:spLocks/>
              </p:cNvSpPr>
              <p:nvPr/>
            </p:nvSpPr>
            <p:spPr bwMode="auto">
              <a:xfrm>
                <a:off x="973" y="2990"/>
                <a:ext cx="35" cy="26"/>
              </a:xfrm>
              <a:custGeom>
                <a:avLst/>
                <a:gdLst>
                  <a:gd name="T0" fmla="*/ 13 w 139"/>
                  <a:gd name="T1" fmla="*/ 105 h 105"/>
                  <a:gd name="T2" fmla="*/ 139 w 139"/>
                  <a:gd name="T3" fmla="*/ 35 h 105"/>
                  <a:gd name="T4" fmla="*/ 120 w 139"/>
                  <a:gd name="T5" fmla="*/ 7 h 105"/>
                  <a:gd name="T6" fmla="*/ 98 w 139"/>
                  <a:gd name="T7" fmla="*/ 0 h 105"/>
                  <a:gd name="T8" fmla="*/ 7 w 139"/>
                  <a:gd name="T9" fmla="*/ 58 h 105"/>
                  <a:gd name="T10" fmla="*/ 0 w 139"/>
                  <a:gd name="T11" fmla="*/ 83 h 105"/>
                  <a:gd name="T12" fmla="*/ 13 w 139"/>
                  <a:gd name="T13" fmla="*/ 105 h 105"/>
                  <a:gd name="T14" fmla="*/ 0 60000 65536"/>
                  <a:gd name="T15" fmla="*/ 0 60000 65536"/>
                  <a:gd name="T16" fmla="*/ 0 60000 65536"/>
                  <a:gd name="T17" fmla="*/ 0 60000 65536"/>
                  <a:gd name="T18" fmla="*/ 0 60000 65536"/>
                  <a:gd name="T19" fmla="*/ 0 60000 65536"/>
                  <a:gd name="T20" fmla="*/ 0 60000 65536"/>
                  <a:gd name="T21" fmla="*/ 0 w 139"/>
                  <a:gd name="T22" fmla="*/ 0 h 105"/>
                  <a:gd name="T23" fmla="*/ 139 w 139"/>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105">
                    <a:moveTo>
                      <a:pt x="13" y="105"/>
                    </a:moveTo>
                    <a:lnTo>
                      <a:pt x="139" y="35"/>
                    </a:lnTo>
                    <a:lnTo>
                      <a:pt x="120" y="7"/>
                    </a:lnTo>
                    <a:lnTo>
                      <a:pt x="98" y="0"/>
                    </a:lnTo>
                    <a:lnTo>
                      <a:pt x="7" y="58"/>
                    </a:lnTo>
                    <a:lnTo>
                      <a:pt x="0" y="83"/>
                    </a:lnTo>
                    <a:lnTo>
                      <a:pt x="13" y="105"/>
                    </a:lnTo>
                    <a:close/>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sp>
          <p:nvSpPr>
            <p:cNvPr id="108584" name="Freeform 174"/>
            <p:cNvSpPr>
              <a:spLocks/>
            </p:cNvSpPr>
            <p:nvPr/>
          </p:nvSpPr>
          <p:spPr bwMode="auto">
            <a:xfrm>
              <a:off x="882" y="2870"/>
              <a:ext cx="78" cy="46"/>
            </a:xfrm>
            <a:custGeom>
              <a:avLst/>
              <a:gdLst>
                <a:gd name="T0" fmla="*/ 312 w 312"/>
                <a:gd name="T1" fmla="*/ 0 h 182"/>
                <a:gd name="T2" fmla="*/ 265 w 312"/>
                <a:gd name="T3" fmla="*/ 28 h 182"/>
                <a:gd name="T4" fmla="*/ 221 w 312"/>
                <a:gd name="T5" fmla="*/ 92 h 182"/>
                <a:gd name="T6" fmla="*/ 155 w 312"/>
                <a:gd name="T7" fmla="*/ 138 h 182"/>
                <a:gd name="T8" fmla="*/ 67 w 312"/>
                <a:gd name="T9" fmla="*/ 138 h 182"/>
                <a:gd name="T10" fmla="*/ 0 w 312"/>
                <a:gd name="T11" fmla="*/ 159 h 182"/>
                <a:gd name="T12" fmla="*/ 23 w 312"/>
                <a:gd name="T13" fmla="*/ 182 h 182"/>
                <a:gd name="T14" fmla="*/ 178 w 312"/>
                <a:gd name="T15" fmla="*/ 182 h 182"/>
                <a:gd name="T16" fmla="*/ 244 w 312"/>
                <a:gd name="T17" fmla="*/ 159 h 182"/>
                <a:gd name="T18" fmla="*/ 269 w 312"/>
                <a:gd name="T19" fmla="*/ 85 h 182"/>
                <a:gd name="T20" fmla="*/ 312 w 312"/>
                <a:gd name="T21" fmla="*/ 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2"/>
                <a:gd name="T34" fmla="*/ 0 h 182"/>
                <a:gd name="T35" fmla="*/ 312 w 312"/>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2" h="182">
                  <a:moveTo>
                    <a:pt x="312" y="0"/>
                  </a:moveTo>
                  <a:lnTo>
                    <a:pt x="265" y="28"/>
                  </a:lnTo>
                  <a:lnTo>
                    <a:pt x="221" y="92"/>
                  </a:lnTo>
                  <a:lnTo>
                    <a:pt x="155" y="138"/>
                  </a:lnTo>
                  <a:lnTo>
                    <a:pt x="67" y="138"/>
                  </a:lnTo>
                  <a:lnTo>
                    <a:pt x="0" y="159"/>
                  </a:lnTo>
                  <a:lnTo>
                    <a:pt x="23" y="182"/>
                  </a:lnTo>
                  <a:lnTo>
                    <a:pt x="178" y="182"/>
                  </a:lnTo>
                  <a:lnTo>
                    <a:pt x="244" y="159"/>
                  </a:lnTo>
                  <a:lnTo>
                    <a:pt x="269" y="85"/>
                  </a:lnTo>
                  <a:lnTo>
                    <a:pt x="312" y="0"/>
                  </a:lnTo>
                  <a:close/>
                </a:path>
              </a:pathLst>
            </a:custGeom>
            <a:solidFill>
              <a:srgbClr val="CF0E3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85" name="Freeform 175"/>
            <p:cNvSpPr>
              <a:spLocks/>
            </p:cNvSpPr>
            <p:nvPr/>
          </p:nvSpPr>
          <p:spPr bwMode="auto">
            <a:xfrm>
              <a:off x="883" y="2872"/>
              <a:ext cx="78" cy="45"/>
            </a:xfrm>
            <a:custGeom>
              <a:avLst/>
              <a:gdLst>
                <a:gd name="T0" fmla="*/ 312 w 312"/>
                <a:gd name="T1" fmla="*/ 0 h 182"/>
                <a:gd name="T2" fmla="*/ 264 w 312"/>
                <a:gd name="T3" fmla="*/ 27 h 182"/>
                <a:gd name="T4" fmla="*/ 221 w 312"/>
                <a:gd name="T5" fmla="*/ 92 h 182"/>
                <a:gd name="T6" fmla="*/ 155 w 312"/>
                <a:gd name="T7" fmla="*/ 138 h 182"/>
                <a:gd name="T8" fmla="*/ 66 w 312"/>
                <a:gd name="T9" fmla="*/ 138 h 182"/>
                <a:gd name="T10" fmla="*/ 0 w 312"/>
                <a:gd name="T11" fmla="*/ 159 h 182"/>
                <a:gd name="T12" fmla="*/ 23 w 312"/>
                <a:gd name="T13" fmla="*/ 182 h 182"/>
                <a:gd name="T14" fmla="*/ 178 w 312"/>
                <a:gd name="T15" fmla="*/ 182 h 182"/>
                <a:gd name="T16" fmla="*/ 244 w 312"/>
                <a:gd name="T17" fmla="*/ 159 h 182"/>
                <a:gd name="T18" fmla="*/ 269 w 312"/>
                <a:gd name="T19" fmla="*/ 85 h 182"/>
                <a:gd name="T20" fmla="*/ 312 w 312"/>
                <a:gd name="T21" fmla="*/ 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2"/>
                <a:gd name="T34" fmla="*/ 0 h 182"/>
                <a:gd name="T35" fmla="*/ 312 w 312"/>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2" h="182">
                  <a:moveTo>
                    <a:pt x="312" y="0"/>
                  </a:moveTo>
                  <a:lnTo>
                    <a:pt x="264" y="27"/>
                  </a:lnTo>
                  <a:lnTo>
                    <a:pt x="221" y="92"/>
                  </a:lnTo>
                  <a:lnTo>
                    <a:pt x="155" y="138"/>
                  </a:lnTo>
                  <a:lnTo>
                    <a:pt x="66" y="138"/>
                  </a:lnTo>
                  <a:lnTo>
                    <a:pt x="0" y="159"/>
                  </a:lnTo>
                  <a:lnTo>
                    <a:pt x="23" y="182"/>
                  </a:lnTo>
                  <a:lnTo>
                    <a:pt x="178" y="182"/>
                  </a:lnTo>
                  <a:lnTo>
                    <a:pt x="244" y="159"/>
                  </a:lnTo>
                  <a:lnTo>
                    <a:pt x="269" y="85"/>
                  </a:lnTo>
                  <a:lnTo>
                    <a:pt x="312" y="0"/>
                  </a:lnTo>
                  <a:close/>
                </a:path>
              </a:pathLst>
            </a:custGeom>
            <a:solidFill>
              <a:srgbClr val="CF0E30"/>
            </a:solidFill>
            <a:ln w="317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86" name="Freeform 176"/>
            <p:cNvSpPr>
              <a:spLocks/>
            </p:cNvSpPr>
            <p:nvPr/>
          </p:nvSpPr>
          <p:spPr bwMode="auto">
            <a:xfrm>
              <a:off x="971" y="2984"/>
              <a:ext cx="26" cy="20"/>
            </a:xfrm>
            <a:custGeom>
              <a:avLst/>
              <a:gdLst>
                <a:gd name="T0" fmla="*/ 86 w 102"/>
                <a:gd name="T1" fmla="*/ 0 h 81"/>
                <a:gd name="T2" fmla="*/ 50 w 102"/>
                <a:gd name="T3" fmla="*/ 0 h 81"/>
                <a:gd name="T4" fmla="*/ 18 w 102"/>
                <a:gd name="T5" fmla="*/ 30 h 81"/>
                <a:gd name="T6" fmla="*/ 0 w 102"/>
                <a:gd name="T7" fmla="*/ 60 h 81"/>
                <a:gd name="T8" fmla="*/ 20 w 102"/>
                <a:gd name="T9" fmla="*/ 81 h 81"/>
                <a:gd name="T10" fmla="*/ 45 w 102"/>
                <a:gd name="T11" fmla="*/ 81 h 81"/>
                <a:gd name="T12" fmla="*/ 72 w 102"/>
                <a:gd name="T13" fmla="*/ 65 h 81"/>
                <a:gd name="T14" fmla="*/ 91 w 102"/>
                <a:gd name="T15" fmla="*/ 49 h 81"/>
                <a:gd name="T16" fmla="*/ 102 w 102"/>
                <a:gd name="T17" fmla="*/ 35 h 81"/>
                <a:gd name="T18" fmla="*/ 86 w 102"/>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81"/>
                <a:gd name="T32" fmla="*/ 102 w 102"/>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81">
                  <a:moveTo>
                    <a:pt x="86" y="0"/>
                  </a:moveTo>
                  <a:lnTo>
                    <a:pt x="50" y="0"/>
                  </a:lnTo>
                  <a:lnTo>
                    <a:pt x="18" y="30"/>
                  </a:lnTo>
                  <a:lnTo>
                    <a:pt x="0" y="60"/>
                  </a:lnTo>
                  <a:lnTo>
                    <a:pt x="20" y="81"/>
                  </a:lnTo>
                  <a:lnTo>
                    <a:pt x="45" y="81"/>
                  </a:lnTo>
                  <a:lnTo>
                    <a:pt x="72" y="65"/>
                  </a:lnTo>
                  <a:lnTo>
                    <a:pt x="91" y="49"/>
                  </a:lnTo>
                  <a:lnTo>
                    <a:pt x="102" y="35"/>
                  </a:lnTo>
                  <a:lnTo>
                    <a:pt x="86" y="0"/>
                  </a:lnTo>
                  <a:close/>
                </a:path>
              </a:pathLst>
            </a:custGeom>
            <a:solidFill>
              <a:srgbClr val="FFD2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87" name="Freeform 177"/>
            <p:cNvSpPr>
              <a:spLocks/>
            </p:cNvSpPr>
            <p:nvPr/>
          </p:nvSpPr>
          <p:spPr bwMode="auto">
            <a:xfrm>
              <a:off x="972" y="2985"/>
              <a:ext cx="26" cy="20"/>
            </a:xfrm>
            <a:custGeom>
              <a:avLst/>
              <a:gdLst>
                <a:gd name="T0" fmla="*/ 87 w 103"/>
                <a:gd name="T1" fmla="*/ 0 h 80"/>
                <a:gd name="T2" fmla="*/ 50 w 103"/>
                <a:gd name="T3" fmla="*/ 0 h 80"/>
                <a:gd name="T4" fmla="*/ 18 w 103"/>
                <a:gd name="T5" fmla="*/ 30 h 80"/>
                <a:gd name="T6" fmla="*/ 0 w 103"/>
                <a:gd name="T7" fmla="*/ 60 h 80"/>
                <a:gd name="T8" fmla="*/ 21 w 103"/>
                <a:gd name="T9" fmla="*/ 80 h 80"/>
                <a:gd name="T10" fmla="*/ 46 w 103"/>
                <a:gd name="T11" fmla="*/ 80 h 80"/>
                <a:gd name="T12" fmla="*/ 73 w 103"/>
                <a:gd name="T13" fmla="*/ 64 h 80"/>
                <a:gd name="T14" fmla="*/ 91 w 103"/>
                <a:gd name="T15" fmla="*/ 48 h 80"/>
                <a:gd name="T16" fmla="*/ 103 w 103"/>
                <a:gd name="T17" fmla="*/ 34 h 80"/>
                <a:gd name="T18" fmla="*/ 87 w 10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80"/>
                <a:gd name="T32" fmla="*/ 103 w 103"/>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80">
                  <a:moveTo>
                    <a:pt x="87" y="0"/>
                  </a:moveTo>
                  <a:lnTo>
                    <a:pt x="50" y="0"/>
                  </a:lnTo>
                  <a:lnTo>
                    <a:pt x="18" y="30"/>
                  </a:lnTo>
                  <a:lnTo>
                    <a:pt x="0" y="60"/>
                  </a:lnTo>
                  <a:lnTo>
                    <a:pt x="21" y="80"/>
                  </a:lnTo>
                  <a:lnTo>
                    <a:pt x="46" y="80"/>
                  </a:lnTo>
                  <a:lnTo>
                    <a:pt x="73" y="64"/>
                  </a:lnTo>
                  <a:lnTo>
                    <a:pt x="91" y="48"/>
                  </a:lnTo>
                  <a:lnTo>
                    <a:pt x="103" y="34"/>
                  </a:lnTo>
                  <a:lnTo>
                    <a:pt x="87" y="0"/>
                  </a:lnTo>
                  <a:close/>
                </a:path>
              </a:pathLst>
            </a:custGeom>
            <a:solidFill>
              <a:srgbClr val="FFD255"/>
            </a:solidFill>
            <a:ln w="317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grpSp>
      <p:grpSp>
        <p:nvGrpSpPr>
          <p:cNvPr id="108557" name="Group 178"/>
          <p:cNvGrpSpPr>
            <a:grpSpLocks/>
          </p:cNvGrpSpPr>
          <p:nvPr/>
        </p:nvGrpSpPr>
        <p:grpSpPr bwMode="auto">
          <a:xfrm rot="-594381">
            <a:off x="2090297" y="3514669"/>
            <a:ext cx="2590408" cy="232243"/>
            <a:chOff x="1971" y="2822"/>
            <a:chExt cx="1278" cy="423"/>
          </a:xfrm>
        </p:grpSpPr>
        <p:sp>
          <p:nvSpPr>
            <p:cNvPr id="108572" name="Oval 179"/>
            <p:cNvSpPr>
              <a:spLocks noChangeArrowheads="1"/>
            </p:cNvSpPr>
            <p:nvPr/>
          </p:nvSpPr>
          <p:spPr bwMode="auto">
            <a:xfrm>
              <a:off x="1974" y="2822"/>
              <a:ext cx="144" cy="420"/>
            </a:xfrm>
            <a:prstGeom prst="ellipse">
              <a:avLst/>
            </a:prstGeom>
            <a:solidFill>
              <a:schemeClr val="hlink"/>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3" name="Rectangle 180"/>
            <p:cNvSpPr>
              <a:spLocks noChangeArrowheads="1"/>
            </p:cNvSpPr>
            <p:nvPr/>
          </p:nvSpPr>
          <p:spPr bwMode="auto">
            <a:xfrm>
              <a:off x="2052" y="2822"/>
              <a:ext cx="1122" cy="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4" name="Freeform 181"/>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solidFill>
              <a:srgbClr val="B6C7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5" name="Freeform 182"/>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solidFill>
              <a:srgbClr val="B6C7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6" name="Oval 183"/>
            <p:cNvSpPr>
              <a:spLocks noChangeArrowheads="1"/>
            </p:cNvSpPr>
            <p:nvPr/>
          </p:nvSpPr>
          <p:spPr bwMode="auto">
            <a:xfrm>
              <a:off x="3105" y="2825"/>
              <a:ext cx="144" cy="420"/>
            </a:xfrm>
            <a:prstGeom prst="ellipse">
              <a:avLst/>
            </a:prstGeom>
            <a:solidFill>
              <a:schemeClr val="hlink"/>
            </a:solidFill>
            <a:ln w="952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7" name="Arc 184"/>
            <p:cNvSpPr>
              <a:spLocks/>
            </p:cNvSpPr>
            <p:nvPr/>
          </p:nvSpPr>
          <p:spPr bwMode="auto">
            <a:xfrm>
              <a:off x="1971" y="2825"/>
              <a:ext cx="81" cy="420"/>
            </a:xfrm>
            <a:custGeom>
              <a:avLst/>
              <a:gdLst>
                <a:gd name="T0" fmla="*/ 81 w 21600"/>
                <a:gd name="T1" fmla="*/ 420 h 43200"/>
                <a:gd name="T2" fmla="*/ 81 w 21600"/>
                <a:gd name="T3" fmla="*/ 0 h 43200"/>
                <a:gd name="T4" fmla="*/ 81 w 21600"/>
                <a:gd name="T5" fmla="*/ 21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21600" y="43200"/>
                  </a:moveTo>
                  <a:cubicBezTo>
                    <a:pt x="9670" y="43200"/>
                    <a:pt x="0" y="33529"/>
                    <a:pt x="0" y="21600"/>
                  </a:cubicBezTo>
                  <a:cubicBezTo>
                    <a:pt x="-1" y="9670"/>
                    <a:pt x="9670" y="0"/>
                    <a:pt x="21599" y="0"/>
                  </a:cubicBezTo>
                </a:path>
                <a:path w="21600" h="43200" stroke="0" extrusionOk="0">
                  <a:moveTo>
                    <a:pt x="21600" y="43200"/>
                  </a:moveTo>
                  <a:cubicBezTo>
                    <a:pt x="9670" y="43200"/>
                    <a:pt x="0" y="33529"/>
                    <a:pt x="0" y="21600"/>
                  </a:cubicBezTo>
                  <a:cubicBezTo>
                    <a:pt x="-1" y="9670"/>
                    <a:pt x="9670" y="0"/>
                    <a:pt x="21599" y="0"/>
                  </a:cubicBezTo>
                  <a:lnTo>
                    <a:pt x="21600" y="21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8" name="Line 185"/>
            <p:cNvSpPr>
              <a:spLocks noChangeShapeType="1"/>
            </p:cNvSpPr>
            <p:nvPr/>
          </p:nvSpPr>
          <p:spPr bwMode="auto">
            <a:xfrm>
              <a:off x="2040" y="2822"/>
              <a:ext cx="1122"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sp>
          <p:nvSpPr>
            <p:cNvPr id="108579" name="Line 186"/>
            <p:cNvSpPr>
              <a:spLocks noChangeShapeType="1"/>
            </p:cNvSpPr>
            <p:nvPr/>
          </p:nvSpPr>
          <p:spPr bwMode="auto">
            <a:xfrm>
              <a:off x="2040" y="3242"/>
              <a:ext cx="1122"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grpSp>
      <p:grpSp>
        <p:nvGrpSpPr>
          <p:cNvPr id="108558" name="Group 187"/>
          <p:cNvGrpSpPr>
            <a:grpSpLocks/>
          </p:cNvGrpSpPr>
          <p:nvPr/>
        </p:nvGrpSpPr>
        <p:grpSpPr bwMode="auto">
          <a:xfrm rot="690409">
            <a:off x="2090297" y="4270949"/>
            <a:ext cx="2590408" cy="232244"/>
            <a:chOff x="1971" y="2822"/>
            <a:chExt cx="1278" cy="423"/>
          </a:xfrm>
        </p:grpSpPr>
        <p:sp>
          <p:nvSpPr>
            <p:cNvPr id="108564" name="Oval 188"/>
            <p:cNvSpPr>
              <a:spLocks noChangeArrowheads="1"/>
            </p:cNvSpPr>
            <p:nvPr/>
          </p:nvSpPr>
          <p:spPr bwMode="auto">
            <a:xfrm>
              <a:off x="1974" y="2822"/>
              <a:ext cx="144" cy="420"/>
            </a:xfrm>
            <a:prstGeom prst="ellipse">
              <a:avLst/>
            </a:prstGeom>
            <a:solidFill>
              <a:schemeClr val="hlink"/>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65" name="Rectangle 189"/>
            <p:cNvSpPr>
              <a:spLocks noChangeArrowheads="1"/>
            </p:cNvSpPr>
            <p:nvPr/>
          </p:nvSpPr>
          <p:spPr bwMode="auto">
            <a:xfrm>
              <a:off x="2052" y="2822"/>
              <a:ext cx="1122" cy="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66" name="Freeform 190"/>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solidFill>
              <a:srgbClr val="B6C7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67" name="Freeform 191"/>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solidFill>
              <a:srgbClr val="B6C7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68" name="Oval 192"/>
            <p:cNvSpPr>
              <a:spLocks noChangeArrowheads="1"/>
            </p:cNvSpPr>
            <p:nvPr/>
          </p:nvSpPr>
          <p:spPr bwMode="auto">
            <a:xfrm>
              <a:off x="3105" y="2825"/>
              <a:ext cx="144" cy="420"/>
            </a:xfrm>
            <a:prstGeom prst="ellipse">
              <a:avLst/>
            </a:prstGeom>
            <a:solidFill>
              <a:schemeClr val="hlink"/>
            </a:solidFill>
            <a:ln w="952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69" name="Arc 193"/>
            <p:cNvSpPr>
              <a:spLocks/>
            </p:cNvSpPr>
            <p:nvPr/>
          </p:nvSpPr>
          <p:spPr bwMode="auto">
            <a:xfrm>
              <a:off x="1971" y="2825"/>
              <a:ext cx="81" cy="420"/>
            </a:xfrm>
            <a:custGeom>
              <a:avLst/>
              <a:gdLst>
                <a:gd name="T0" fmla="*/ 81 w 21600"/>
                <a:gd name="T1" fmla="*/ 420 h 43200"/>
                <a:gd name="T2" fmla="*/ 81 w 21600"/>
                <a:gd name="T3" fmla="*/ 0 h 43200"/>
                <a:gd name="T4" fmla="*/ 81 w 21600"/>
                <a:gd name="T5" fmla="*/ 21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21600" y="43200"/>
                  </a:moveTo>
                  <a:cubicBezTo>
                    <a:pt x="9670" y="43200"/>
                    <a:pt x="0" y="33529"/>
                    <a:pt x="0" y="21600"/>
                  </a:cubicBezTo>
                  <a:cubicBezTo>
                    <a:pt x="-1" y="9670"/>
                    <a:pt x="9670" y="0"/>
                    <a:pt x="21599" y="0"/>
                  </a:cubicBezTo>
                </a:path>
                <a:path w="21600" h="43200" stroke="0" extrusionOk="0">
                  <a:moveTo>
                    <a:pt x="21600" y="43200"/>
                  </a:moveTo>
                  <a:cubicBezTo>
                    <a:pt x="9670" y="43200"/>
                    <a:pt x="0" y="33529"/>
                    <a:pt x="0" y="21600"/>
                  </a:cubicBezTo>
                  <a:cubicBezTo>
                    <a:pt x="-1" y="9670"/>
                    <a:pt x="9670" y="0"/>
                    <a:pt x="21599" y="0"/>
                  </a:cubicBezTo>
                  <a:lnTo>
                    <a:pt x="21600" y="21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8570" name="Line 194"/>
            <p:cNvSpPr>
              <a:spLocks noChangeShapeType="1"/>
            </p:cNvSpPr>
            <p:nvPr/>
          </p:nvSpPr>
          <p:spPr bwMode="auto">
            <a:xfrm>
              <a:off x="2040" y="2822"/>
              <a:ext cx="1122"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sp>
          <p:nvSpPr>
            <p:cNvPr id="108571" name="Line 195"/>
            <p:cNvSpPr>
              <a:spLocks noChangeShapeType="1"/>
            </p:cNvSpPr>
            <p:nvPr/>
          </p:nvSpPr>
          <p:spPr bwMode="auto">
            <a:xfrm>
              <a:off x="2040" y="3242"/>
              <a:ext cx="1122"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solidFill>
                  <a:srgbClr val="002060"/>
                </a:solidFill>
              </a:endParaRPr>
            </a:p>
          </p:txBody>
        </p:sp>
      </p:grpSp>
      <p:sp>
        <p:nvSpPr>
          <p:cNvPr id="108559" name="Line 196"/>
          <p:cNvSpPr>
            <a:spLocks noChangeShapeType="1"/>
          </p:cNvSpPr>
          <p:nvPr/>
        </p:nvSpPr>
        <p:spPr bwMode="auto">
          <a:xfrm flipV="1">
            <a:off x="2035511" y="3406288"/>
            <a:ext cx="2755957" cy="487116"/>
          </a:xfrm>
          <a:prstGeom prst="line">
            <a:avLst/>
          </a:prstGeom>
          <a:noFill/>
          <a:ln w="6350">
            <a:solidFill>
              <a:schemeClr val="tx1"/>
            </a:solidFill>
            <a:round/>
            <a:headEnd type="arrow" w="lg" len="lg"/>
            <a:tailEnd type="arrow" w="lg" len="lg"/>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solidFill>
                <a:srgbClr val="002060"/>
              </a:solidFill>
            </a:endParaRPr>
          </a:p>
        </p:txBody>
      </p:sp>
      <p:sp>
        <p:nvSpPr>
          <p:cNvPr id="108560" name="Line 197"/>
          <p:cNvSpPr>
            <a:spLocks noChangeShapeType="1"/>
          </p:cNvSpPr>
          <p:nvPr/>
        </p:nvSpPr>
        <p:spPr bwMode="auto">
          <a:xfrm>
            <a:off x="2035511" y="4108974"/>
            <a:ext cx="2701171" cy="594306"/>
          </a:xfrm>
          <a:prstGeom prst="line">
            <a:avLst/>
          </a:prstGeom>
          <a:noFill/>
          <a:ln w="6350">
            <a:solidFill>
              <a:schemeClr val="tx1"/>
            </a:solidFill>
            <a:round/>
            <a:headEnd type="arrow" w="lg" len="lg"/>
            <a:tailEnd type="arrow" w="lg" len="lg"/>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solidFill>
                <a:srgbClr val="002060"/>
              </a:solidFill>
            </a:endParaRPr>
          </a:p>
        </p:txBody>
      </p:sp>
      <p:sp>
        <p:nvSpPr>
          <p:cNvPr id="108561" name="Text Box 198"/>
          <p:cNvSpPr txBox="1">
            <a:spLocks noChangeAspect="1" noChangeArrowheads="1"/>
          </p:cNvSpPr>
          <p:nvPr/>
        </p:nvSpPr>
        <p:spPr bwMode="auto">
          <a:xfrm>
            <a:off x="739712" y="3028744"/>
            <a:ext cx="11886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1800" u="none">
                <a:solidFill>
                  <a:srgbClr val="002060"/>
                </a:solidFill>
              </a:rPr>
              <a:t>中心站点</a:t>
            </a:r>
          </a:p>
        </p:txBody>
      </p:sp>
      <p:sp>
        <p:nvSpPr>
          <p:cNvPr id="108562" name="Text Box 199"/>
          <p:cNvSpPr txBox="1">
            <a:spLocks noChangeAspect="1" noChangeArrowheads="1"/>
          </p:cNvSpPr>
          <p:nvPr/>
        </p:nvSpPr>
        <p:spPr bwMode="auto">
          <a:xfrm>
            <a:off x="5601343" y="3082338"/>
            <a:ext cx="11886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1800" u="none">
                <a:solidFill>
                  <a:srgbClr val="002060"/>
                </a:solidFill>
              </a:rPr>
              <a:t>分支机构</a:t>
            </a:r>
          </a:p>
        </p:txBody>
      </p:sp>
      <p:sp>
        <p:nvSpPr>
          <p:cNvPr id="108563" name="Text Box 200"/>
          <p:cNvSpPr txBox="1">
            <a:spLocks noChangeAspect="1" noChangeArrowheads="1"/>
          </p:cNvSpPr>
          <p:nvPr/>
        </p:nvSpPr>
        <p:spPr bwMode="auto">
          <a:xfrm>
            <a:off x="5060633" y="4486518"/>
            <a:ext cx="16859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1800" u="none" dirty="0">
                <a:solidFill>
                  <a:srgbClr val="002060"/>
                </a:solidFill>
              </a:rPr>
              <a:t>移动办公人员</a:t>
            </a:r>
          </a:p>
        </p:txBody>
      </p:sp>
    </p:spTree>
    <p:extLst>
      <p:ext uri="{BB962C8B-B14F-4D97-AF65-F5344CB8AC3E}">
        <p14:creationId xmlns:p14="http://schemas.microsoft.com/office/powerpoint/2010/main" xmlns="" val="3370651570"/>
      </p:ext>
    </p:extLst>
  </p:cSld>
  <p:clrMapOvr>
    <a:masterClrMapping/>
  </p:clrMapOvr>
  <mc:AlternateContent xmlns:mc="http://schemas.openxmlformats.org/markup-compatibility/2006">
    <mc:Choice xmlns:p14="http://schemas.microsoft.com/office/powerpoint/2010/main" xmlns="" Requires="p14">
      <p:transition spd="slow" p14:dur="2000" advTm="2000"/>
    </mc:Choice>
    <mc:Fallback>
      <p:transition spd="slow" advTm="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24947" y="734593"/>
            <a:ext cx="5831099" cy="587582"/>
          </a:xfrm>
        </p:spPr>
        <p:txBody>
          <a:bodyPr/>
          <a:lstStyle/>
          <a:p>
            <a:pPr algn="l"/>
            <a:r>
              <a:rPr lang="zh-CN" altLang="en-US" sz="2400" dirty="0">
                <a:solidFill>
                  <a:srgbClr val="007D7A"/>
                </a:solidFill>
                <a:latin typeface="Times New Roman" pitchFamily="18" charset="0"/>
                <a:ea typeface="微软雅黑" pitchFamily="34" charset="-122"/>
                <a:cs typeface="Times New Roman" pitchFamily="18" charset="0"/>
              </a:rPr>
              <a:t>隧道机制</a:t>
            </a:r>
          </a:p>
        </p:txBody>
      </p:sp>
      <p:sp>
        <p:nvSpPr>
          <p:cNvPr id="109571" name="Rectangle 3"/>
          <p:cNvSpPr>
            <a:spLocks noGrp="1" noChangeArrowheads="1"/>
          </p:cNvSpPr>
          <p:nvPr>
            <p:ph type="body" idx="1"/>
          </p:nvPr>
        </p:nvSpPr>
        <p:spPr>
          <a:xfrm>
            <a:off x="499046" y="1313571"/>
            <a:ext cx="6161185" cy="1549482"/>
          </a:xfrm>
        </p:spPr>
        <p:txBody>
          <a:bodyPr/>
          <a:lstStyle/>
          <a:p>
            <a:pPr>
              <a:lnSpc>
                <a:spcPct val="90000"/>
              </a:lnSpc>
            </a:pPr>
            <a:r>
              <a:rPr lang="en-US" altLang="zh-CN" sz="2000" kern="1200" dirty="0">
                <a:solidFill>
                  <a:srgbClr val="1A3868"/>
                </a:solidFill>
                <a:latin typeface="Times New Roman" pitchFamily="18" charset="0"/>
                <a:ea typeface="微软雅黑" pitchFamily="34" charset="-122"/>
                <a:cs typeface="Times New Roman" pitchFamily="18" charset="0"/>
              </a:rPr>
              <a:t>IP VPN</a:t>
            </a:r>
            <a:r>
              <a:rPr lang="zh-CN" altLang="en-US" sz="2000" kern="1200" dirty="0">
                <a:solidFill>
                  <a:srgbClr val="1A3868"/>
                </a:solidFill>
                <a:latin typeface="Times New Roman" pitchFamily="18" charset="0"/>
                <a:ea typeface="微软雅黑" pitchFamily="34" charset="-122"/>
                <a:cs typeface="Times New Roman" pitchFamily="18" charset="0"/>
              </a:rPr>
              <a:t>可以理解为：通过</a:t>
            </a:r>
            <a:r>
              <a:rPr lang="zh-CN" altLang="en-US" sz="2000" kern="1200" dirty="0">
                <a:solidFill>
                  <a:srgbClr val="C00000"/>
                </a:solidFill>
                <a:latin typeface="Times New Roman" pitchFamily="18" charset="0"/>
                <a:ea typeface="微软雅黑" pitchFamily="34" charset="-122"/>
                <a:cs typeface="Times New Roman" pitchFamily="18" charset="0"/>
              </a:rPr>
              <a:t>隧道技术</a:t>
            </a:r>
            <a:r>
              <a:rPr lang="zh-CN" altLang="en-US" sz="2000" kern="1200" dirty="0">
                <a:solidFill>
                  <a:srgbClr val="1A3868"/>
                </a:solidFill>
                <a:latin typeface="Times New Roman" pitchFamily="18" charset="0"/>
                <a:ea typeface="微软雅黑" pitchFamily="34" charset="-122"/>
                <a:cs typeface="Times New Roman" pitchFamily="18" charset="0"/>
              </a:rPr>
              <a:t>在公众</a:t>
            </a:r>
            <a:r>
              <a:rPr lang="en-US" altLang="zh-CN" sz="2000" kern="1200" dirty="0">
                <a:solidFill>
                  <a:srgbClr val="1A3868"/>
                </a:solidFill>
                <a:latin typeface="Times New Roman" pitchFamily="18" charset="0"/>
                <a:ea typeface="微软雅黑" pitchFamily="34" charset="-122"/>
                <a:cs typeface="Times New Roman" pitchFamily="18" charset="0"/>
              </a:rPr>
              <a:t>IP/MPLS</a:t>
            </a:r>
            <a:r>
              <a:rPr lang="zh-CN" altLang="en-US" sz="2000" kern="1200" dirty="0">
                <a:solidFill>
                  <a:srgbClr val="1A3868"/>
                </a:solidFill>
                <a:latin typeface="Times New Roman" pitchFamily="18" charset="0"/>
                <a:ea typeface="微软雅黑" pitchFamily="34" charset="-122"/>
                <a:cs typeface="Times New Roman" pitchFamily="18" charset="0"/>
              </a:rPr>
              <a:t>网络上仿真一条点到点的专线 。</a:t>
            </a:r>
          </a:p>
          <a:p>
            <a:pPr>
              <a:lnSpc>
                <a:spcPct val="90000"/>
              </a:lnSpc>
            </a:pPr>
            <a:r>
              <a:rPr lang="zh-CN" altLang="en-US" sz="2000" kern="1200" dirty="0">
                <a:solidFill>
                  <a:srgbClr val="1A3868"/>
                </a:solidFill>
                <a:latin typeface="Times New Roman" pitchFamily="18" charset="0"/>
                <a:ea typeface="微软雅黑" pitchFamily="34" charset="-122"/>
                <a:cs typeface="Times New Roman" pitchFamily="18" charset="0"/>
              </a:rPr>
              <a:t>隧道是利用一种协议来传输另外一种协议的技术，共涉及三种协议，包括：</a:t>
            </a:r>
            <a:r>
              <a:rPr lang="zh-CN" altLang="en-US" sz="2000" kern="1200" dirty="0">
                <a:solidFill>
                  <a:srgbClr val="00B050"/>
                </a:solidFill>
                <a:latin typeface="Times New Roman" pitchFamily="18" charset="0"/>
                <a:ea typeface="微软雅黑" pitchFamily="34" charset="-122"/>
                <a:cs typeface="Times New Roman" pitchFamily="18" charset="0"/>
              </a:rPr>
              <a:t>乘客协议、隧道协议和承载协议</a:t>
            </a:r>
            <a:r>
              <a:rPr lang="zh-CN" altLang="en-US" sz="2000" kern="1200" dirty="0">
                <a:solidFill>
                  <a:srgbClr val="1A3868"/>
                </a:solidFill>
                <a:latin typeface="Times New Roman" pitchFamily="18" charset="0"/>
                <a:ea typeface="微软雅黑" pitchFamily="34" charset="-122"/>
                <a:cs typeface="Times New Roman" pitchFamily="18" charset="0"/>
              </a:rPr>
              <a:t>。</a:t>
            </a:r>
          </a:p>
        </p:txBody>
      </p:sp>
      <p:sp>
        <p:nvSpPr>
          <p:cNvPr id="109572" name="Rectangle 4"/>
          <p:cNvSpPr>
            <a:spLocks noChangeArrowheads="1"/>
          </p:cNvSpPr>
          <p:nvPr/>
        </p:nvSpPr>
        <p:spPr bwMode="auto">
          <a:xfrm>
            <a:off x="3365134" y="4086501"/>
            <a:ext cx="2215246" cy="32514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zh-CN" altLang="en-US" sz="1500" u="none">
                <a:solidFill>
                  <a:srgbClr val="002060"/>
                </a:solidFill>
              </a:rPr>
              <a:t>被封装的原始</a:t>
            </a:r>
            <a:r>
              <a:rPr kumimoji="1" lang="en-US" altLang="zh-CN" sz="1500" u="none">
                <a:solidFill>
                  <a:srgbClr val="002060"/>
                </a:solidFill>
              </a:rPr>
              <a:t>IP</a:t>
            </a:r>
            <a:r>
              <a:rPr kumimoji="1" lang="zh-CN" altLang="en-US" sz="1500" u="none">
                <a:solidFill>
                  <a:srgbClr val="002060"/>
                </a:solidFill>
              </a:rPr>
              <a:t>包</a:t>
            </a:r>
          </a:p>
        </p:txBody>
      </p:sp>
      <p:sp>
        <p:nvSpPr>
          <p:cNvPr id="109573" name="Rectangle 5"/>
          <p:cNvSpPr>
            <a:spLocks noChangeArrowheads="1"/>
          </p:cNvSpPr>
          <p:nvPr/>
        </p:nvSpPr>
        <p:spPr bwMode="auto">
          <a:xfrm>
            <a:off x="1096294" y="4086501"/>
            <a:ext cx="1243396" cy="323950"/>
          </a:xfrm>
          <a:prstGeom prst="rect">
            <a:avLst/>
          </a:prstGeom>
          <a:solidFill>
            <a:srgbClr val="99CC00">
              <a:alpha val="50195"/>
            </a:srgbClr>
          </a:solidFill>
          <a:ln w="25400">
            <a:solidFill>
              <a:srgbClr val="99CC00"/>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zh-CN" altLang="en-US" sz="1500" u="none">
                <a:solidFill>
                  <a:srgbClr val="002060"/>
                </a:solidFill>
              </a:rPr>
              <a:t>新增加的</a:t>
            </a:r>
            <a:r>
              <a:rPr kumimoji="1" lang="en-US" altLang="zh-CN" sz="1500" u="none">
                <a:solidFill>
                  <a:srgbClr val="002060"/>
                </a:solidFill>
              </a:rPr>
              <a:t>IP</a:t>
            </a:r>
            <a:r>
              <a:rPr kumimoji="1" lang="zh-CN" altLang="en-US" sz="1500" u="none">
                <a:solidFill>
                  <a:srgbClr val="002060"/>
                </a:solidFill>
              </a:rPr>
              <a:t>头</a:t>
            </a:r>
          </a:p>
        </p:txBody>
      </p:sp>
      <p:sp>
        <p:nvSpPr>
          <p:cNvPr id="109574" name="Rectangle 6"/>
          <p:cNvSpPr>
            <a:spLocks noChangeArrowheads="1"/>
          </p:cNvSpPr>
          <p:nvPr/>
        </p:nvSpPr>
        <p:spPr bwMode="auto">
          <a:xfrm>
            <a:off x="2339690" y="4086501"/>
            <a:ext cx="1025444" cy="323950"/>
          </a:xfrm>
          <a:prstGeom prst="rect">
            <a:avLst/>
          </a:prstGeom>
          <a:solidFill>
            <a:srgbClr val="FF9900">
              <a:alpha val="50195"/>
            </a:srgbClr>
          </a:solidFill>
          <a:ln w="25400">
            <a:solidFill>
              <a:srgbClr val="FF9900"/>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500" u="none">
                <a:solidFill>
                  <a:srgbClr val="002060"/>
                </a:solidFill>
              </a:rPr>
              <a:t>IPSec</a:t>
            </a:r>
            <a:r>
              <a:rPr kumimoji="1" lang="zh-CN" altLang="en-US" sz="1500" u="none">
                <a:solidFill>
                  <a:srgbClr val="002060"/>
                </a:solidFill>
              </a:rPr>
              <a:t>头</a:t>
            </a:r>
          </a:p>
        </p:txBody>
      </p:sp>
      <p:sp>
        <p:nvSpPr>
          <p:cNvPr id="109575" name="AutoShape 7"/>
          <p:cNvSpPr>
            <a:spLocks noChangeArrowheads="1"/>
          </p:cNvSpPr>
          <p:nvPr/>
        </p:nvSpPr>
        <p:spPr bwMode="auto">
          <a:xfrm>
            <a:off x="4390579" y="4410451"/>
            <a:ext cx="108380" cy="216761"/>
          </a:xfrm>
          <a:prstGeom prst="upArrow">
            <a:avLst>
              <a:gd name="adj1" fmla="val 50000"/>
              <a:gd name="adj2" fmla="val 50000"/>
            </a:avLst>
          </a:prstGeom>
          <a:noFill/>
          <a:ln w="6350"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9576" name="AutoShape 8"/>
          <p:cNvSpPr>
            <a:spLocks noChangeArrowheads="1"/>
          </p:cNvSpPr>
          <p:nvPr/>
        </p:nvSpPr>
        <p:spPr bwMode="auto">
          <a:xfrm>
            <a:off x="2825615" y="4410451"/>
            <a:ext cx="108380" cy="216761"/>
          </a:xfrm>
          <a:prstGeom prst="upArrow">
            <a:avLst>
              <a:gd name="adj1" fmla="val 50000"/>
              <a:gd name="adj2" fmla="val 50000"/>
            </a:avLst>
          </a:prstGeom>
          <a:noFill/>
          <a:ln w="6350"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9577" name="AutoShape 9"/>
          <p:cNvSpPr>
            <a:spLocks noChangeArrowheads="1"/>
          </p:cNvSpPr>
          <p:nvPr/>
        </p:nvSpPr>
        <p:spPr bwMode="auto">
          <a:xfrm>
            <a:off x="1637004" y="4410451"/>
            <a:ext cx="108380" cy="216761"/>
          </a:xfrm>
          <a:prstGeom prst="upArrow">
            <a:avLst>
              <a:gd name="adj1" fmla="val 50000"/>
              <a:gd name="adj2" fmla="val 50000"/>
            </a:avLst>
          </a:prstGeom>
          <a:noFill/>
          <a:ln w="6350"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9578" name="Text Box 10"/>
          <p:cNvSpPr txBox="1">
            <a:spLocks noChangeArrowheads="1"/>
          </p:cNvSpPr>
          <p:nvPr/>
        </p:nvSpPr>
        <p:spPr bwMode="auto">
          <a:xfrm>
            <a:off x="3851059" y="4680806"/>
            <a:ext cx="1242206"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kumimoji="1" lang="zh-CN" altLang="en-US" sz="1500" u="none">
                <a:solidFill>
                  <a:srgbClr val="002060"/>
                </a:solidFill>
              </a:rPr>
              <a:t>乘客协议</a:t>
            </a:r>
          </a:p>
        </p:txBody>
      </p:sp>
      <p:sp>
        <p:nvSpPr>
          <p:cNvPr id="109579" name="Text Box 11"/>
          <p:cNvSpPr txBox="1">
            <a:spLocks noChangeArrowheads="1"/>
          </p:cNvSpPr>
          <p:nvPr/>
        </p:nvSpPr>
        <p:spPr bwMode="auto">
          <a:xfrm>
            <a:off x="2283713" y="4626020"/>
            <a:ext cx="1242206"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lang="zh-CN" altLang="en-US" sz="1500" u="none">
                <a:solidFill>
                  <a:srgbClr val="002060"/>
                </a:solidFill>
              </a:rPr>
              <a:t>隧道协</a:t>
            </a:r>
            <a:r>
              <a:rPr kumimoji="1" lang="zh-CN" altLang="en-US" sz="1500" u="none">
                <a:solidFill>
                  <a:srgbClr val="002060"/>
                </a:solidFill>
              </a:rPr>
              <a:t>议</a:t>
            </a:r>
          </a:p>
        </p:txBody>
      </p:sp>
      <p:sp>
        <p:nvSpPr>
          <p:cNvPr id="109580" name="Text Box 12"/>
          <p:cNvSpPr txBox="1">
            <a:spLocks noChangeArrowheads="1"/>
          </p:cNvSpPr>
          <p:nvPr/>
        </p:nvSpPr>
        <p:spPr bwMode="auto">
          <a:xfrm>
            <a:off x="1041508" y="4626020"/>
            <a:ext cx="124220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lang="zh-CN" altLang="en-US" sz="1500" u="none">
                <a:solidFill>
                  <a:srgbClr val="002060"/>
                </a:solidFill>
              </a:rPr>
              <a:t>承载协</a:t>
            </a:r>
            <a:r>
              <a:rPr kumimoji="1" lang="zh-CN" altLang="en-US" sz="1500" u="none">
                <a:solidFill>
                  <a:srgbClr val="002060"/>
                </a:solidFill>
              </a:rPr>
              <a:t>议</a:t>
            </a:r>
          </a:p>
        </p:txBody>
      </p:sp>
      <p:sp>
        <p:nvSpPr>
          <p:cNvPr id="109581" name="Rectangle 13"/>
          <p:cNvSpPr>
            <a:spLocks noChangeArrowheads="1"/>
          </p:cNvSpPr>
          <p:nvPr/>
        </p:nvSpPr>
        <p:spPr bwMode="auto">
          <a:xfrm>
            <a:off x="1068901" y="3006270"/>
            <a:ext cx="2215246" cy="32514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zh-CN" altLang="en-US" sz="1500" u="none">
                <a:solidFill>
                  <a:srgbClr val="002060"/>
                </a:solidFill>
              </a:rPr>
              <a:t>原始</a:t>
            </a:r>
            <a:r>
              <a:rPr kumimoji="1" lang="en-US" altLang="zh-CN" sz="1500" u="none">
                <a:solidFill>
                  <a:srgbClr val="002060"/>
                </a:solidFill>
              </a:rPr>
              <a:t>IP</a:t>
            </a:r>
            <a:r>
              <a:rPr kumimoji="1" lang="zh-CN" altLang="en-US" sz="1500" u="none">
                <a:solidFill>
                  <a:srgbClr val="002060"/>
                </a:solidFill>
              </a:rPr>
              <a:t>包</a:t>
            </a:r>
          </a:p>
        </p:txBody>
      </p:sp>
      <p:sp>
        <p:nvSpPr>
          <p:cNvPr id="109582" name="AutoShape 14"/>
          <p:cNvSpPr>
            <a:spLocks noChangeArrowheads="1"/>
          </p:cNvSpPr>
          <p:nvPr/>
        </p:nvSpPr>
        <p:spPr bwMode="auto">
          <a:xfrm>
            <a:off x="2122929" y="3438601"/>
            <a:ext cx="161975" cy="487116"/>
          </a:xfrm>
          <a:prstGeom prst="downArrow">
            <a:avLst>
              <a:gd name="adj1" fmla="val 50000"/>
              <a:gd name="adj2" fmla="val 75184"/>
            </a:avLst>
          </a:prstGeom>
          <a:solidFill>
            <a:srgbClr val="99CCFF">
              <a:alpha val="49019"/>
            </a:srgbClr>
          </a:solidFill>
          <a:ln w="6350" algn="ctr">
            <a:solidFill>
              <a:schemeClr val="tx1"/>
            </a:solidFill>
            <a:miter lim="800000"/>
            <a:headEnd/>
            <a:tailEnd/>
          </a:ln>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09583" name="Text Box 15"/>
          <p:cNvSpPr txBox="1">
            <a:spLocks noChangeArrowheads="1"/>
          </p:cNvSpPr>
          <p:nvPr/>
        </p:nvSpPr>
        <p:spPr bwMode="auto">
          <a:xfrm>
            <a:off x="2339690" y="3545789"/>
            <a:ext cx="1728254"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wrap="square"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lang="zh-CN" altLang="en-US" sz="1600" u="none" dirty="0">
                <a:solidFill>
                  <a:srgbClr val="002060"/>
                </a:solidFill>
              </a:rPr>
              <a:t>经过</a:t>
            </a:r>
            <a:r>
              <a:rPr lang="en-US" altLang="zh-CN" sz="1600" u="none" dirty="0" err="1">
                <a:solidFill>
                  <a:srgbClr val="002060"/>
                </a:solidFill>
              </a:rPr>
              <a:t>IPSec</a:t>
            </a:r>
            <a:r>
              <a:rPr lang="zh-CN" altLang="en-US" sz="1600" u="none" dirty="0">
                <a:solidFill>
                  <a:srgbClr val="002060"/>
                </a:solidFill>
              </a:rPr>
              <a:t>封装后</a:t>
            </a:r>
            <a:endParaRPr kumimoji="1" lang="zh-CN" altLang="en-US" sz="1600" u="none" dirty="0">
              <a:solidFill>
                <a:srgbClr val="002060"/>
              </a:solidFill>
            </a:endParaRPr>
          </a:p>
        </p:txBody>
      </p:sp>
    </p:spTree>
    <p:extLst>
      <p:ext uri="{BB962C8B-B14F-4D97-AF65-F5344CB8AC3E}">
        <p14:creationId xmlns:p14="http://schemas.microsoft.com/office/powerpoint/2010/main" xmlns="" val="292598551"/>
      </p:ext>
    </p:extLst>
  </p:cSld>
  <p:clrMapOvr>
    <a:masterClrMapping/>
  </p:clrMapOvr>
  <mc:AlternateContent xmlns:mc="http://schemas.openxmlformats.org/markup-compatibility/2006">
    <mc:Choice xmlns:p14="http://schemas.microsoft.com/office/powerpoint/2010/main" xmlns="" Requires="p14">
      <p:transition spd="slow" p14:dur="2000" advTm="2000"/>
    </mc:Choice>
    <mc:Fallback>
      <p:transition spd="slow"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39552" y="772344"/>
            <a:ext cx="6278912" cy="471633"/>
          </a:xfrm>
        </p:spPr>
        <p:txBody>
          <a:bodyPr/>
          <a:lstStyle/>
          <a:p>
            <a:pPr algn="l">
              <a:defRPr/>
            </a:pPr>
            <a:r>
              <a:rPr lang="en-US" altLang="zh-CN" sz="2400" dirty="0" smtClean="0">
                <a:solidFill>
                  <a:srgbClr val="007D7A"/>
                </a:solidFill>
                <a:latin typeface="Times New Roman" pitchFamily="18" charset="0"/>
                <a:ea typeface="微软雅黑" pitchFamily="34" charset="-122"/>
                <a:cs typeface="Times New Roman" pitchFamily="18" charset="0"/>
              </a:rPr>
              <a:t>IP</a:t>
            </a:r>
            <a:r>
              <a:rPr lang="zh-CN" altLang="en-US" sz="2400" dirty="0">
                <a:solidFill>
                  <a:srgbClr val="007D7A"/>
                </a:solidFill>
                <a:latin typeface="Times New Roman" pitchFamily="18" charset="0"/>
                <a:ea typeface="微软雅黑" pitchFamily="34" charset="-122"/>
                <a:cs typeface="Times New Roman" pitchFamily="18" charset="0"/>
              </a:rPr>
              <a:t>安全协议</a:t>
            </a:r>
          </a:p>
        </p:txBody>
      </p:sp>
      <p:sp>
        <p:nvSpPr>
          <p:cNvPr id="225283" name="Rectangle 3"/>
          <p:cNvSpPr>
            <a:spLocks noGrp="1" noChangeArrowheads="1"/>
          </p:cNvSpPr>
          <p:nvPr>
            <p:ph type="body" idx="1"/>
          </p:nvPr>
        </p:nvSpPr>
        <p:spPr>
          <a:xfrm>
            <a:off x="107504" y="1253442"/>
            <a:ext cx="6984776" cy="3695366"/>
          </a:xfrm>
        </p:spPr>
        <p:txBody>
          <a:bodyPr/>
          <a:lstStyle/>
          <a:p>
            <a:pPr>
              <a:defRPr/>
            </a:pPr>
            <a:r>
              <a:rPr lang="en-US" altLang="zh-CN" sz="2000" dirty="0" err="1">
                <a:solidFill>
                  <a:srgbClr val="C00000"/>
                </a:solidFill>
                <a:latin typeface="Times New Roman" pitchFamily="18" charset="0"/>
                <a:ea typeface="微软雅黑" pitchFamily="34" charset="-122"/>
                <a:cs typeface="Times New Roman" pitchFamily="18" charset="0"/>
              </a:rPr>
              <a:t>IPSec</a:t>
            </a:r>
            <a:r>
              <a:rPr lang="zh-CN" altLang="en-US" sz="2000" dirty="0">
                <a:solidFill>
                  <a:srgbClr val="C00000"/>
                </a:solidFill>
                <a:latin typeface="Times New Roman" pitchFamily="18" charset="0"/>
                <a:ea typeface="微软雅黑" pitchFamily="34" charset="-122"/>
                <a:cs typeface="Times New Roman" pitchFamily="18" charset="0"/>
              </a:rPr>
              <a:t>（</a:t>
            </a:r>
            <a:r>
              <a:rPr lang="en-US" altLang="zh-CN" sz="2000" dirty="0">
                <a:solidFill>
                  <a:srgbClr val="C00000"/>
                </a:solidFill>
                <a:latin typeface="Times New Roman" pitchFamily="18" charset="0"/>
                <a:ea typeface="微软雅黑" pitchFamily="34" charset="-122"/>
                <a:cs typeface="Times New Roman" pitchFamily="18" charset="0"/>
              </a:rPr>
              <a:t>Internet Protocol Security</a:t>
            </a:r>
            <a:r>
              <a:rPr lang="zh-CN" altLang="en-US" sz="2000" dirty="0">
                <a:solidFill>
                  <a:srgbClr val="C00000"/>
                </a:solidFill>
                <a:latin typeface="Times New Roman" pitchFamily="18" charset="0"/>
                <a:ea typeface="微软雅黑" pitchFamily="34" charset="-122"/>
                <a:cs typeface="Times New Roman" pitchFamily="18" charset="0"/>
              </a:rPr>
              <a:t>）即</a:t>
            </a:r>
            <a:r>
              <a:rPr lang="en-US" altLang="zh-CN" sz="2000" dirty="0" err="1">
                <a:solidFill>
                  <a:srgbClr val="C00000"/>
                </a:solidFill>
                <a:latin typeface="Times New Roman" pitchFamily="18" charset="0"/>
                <a:ea typeface="微软雅黑" pitchFamily="34" charset="-122"/>
                <a:cs typeface="Times New Roman" pitchFamily="18" charset="0"/>
              </a:rPr>
              <a:t>Intenet</a:t>
            </a:r>
            <a:r>
              <a:rPr lang="zh-CN" altLang="en-US" sz="2000" dirty="0">
                <a:solidFill>
                  <a:srgbClr val="C00000"/>
                </a:solidFill>
                <a:latin typeface="Times New Roman" pitchFamily="18" charset="0"/>
                <a:ea typeface="微软雅黑" pitchFamily="34" charset="-122"/>
                <a:cs typeface="Times New Roman" pitchFamily="18" charset="0"/>
              </a:rPr>
              <a:t>安全协议</a:t>
            </a:r>
            <a:r>
              <a:rPr lang="zh-CN" altLang="en-US" sz="2000" dirty="0">
                <a:solidFill>
                  <a:srgbClr val="1A3868"/>
                </a:solidFill>
                <a:latin typeface="Times New Roman" pitchFamily="18" charset="0"/>
                <a:ea typeface="微软雅黑" pitchFamily="34" charset="-122"/>
                <a:cs typeface="Times New Roman" pitchFamily="18" charset="0"/>
              </a:rPr>
              <a:t>，</a:t>
            </a:r>
            <a:r>
              <a:rPr lang="zh-CN" altLang="en-US" sz="2000" dirty="0" smtClean="0">
                <a:solidFill>
                  <a:srgbClr val="1A3868"/>
                </a:solidFill>
                <a:latin typeface="Times New Roman" pitchFamily="18" charset="0"/>
                <a:ea typeface="微软雅黑" pitchFamily="34" charset="-122"/>
                <a:cs typeface="Times New Roman" pitchFamily="18" charset="0"/>
              </a:rPr>
              <a:t>是</a:t>
            </a:r>
            <a:r>
              <a:rPr lang="en-US" altLang="zh-CN" sz="2000" dirty="0" smtClean="0">
                <a:solidFill>
                  <a:srgbClr val="1A3868"/>
                </a:solidFill>
                <a:latin typeface="Times New Roman" pitchFamily="18" charset="0"/>
                <a:ea typeface="微软雅黑" pitchFamily="34" charset="-122"/>
                <a:cs typeface="Times New Roman" pitchFamily="18" charset="0"/>
              </a:rPr>
              <a:t>IETF(</a:t>
            </a:r>
            <a:r>
              <a:rPr lang="zh-CN" altLang="en-US" sz="2000" dirty="0" smtClean="0">
                <a:solidFill>
                  <a:srgbClr val="1A3868"/>
                </a:solidFill>
                <a:latin typeface="Times New Roman" pitchFamily="18" charset="0"/>
                <a:ea typeface="微软雅黑" pitchFamily="34" charset="-122"/>
                <a:cs typeface="Times New Roman" pitchFamily="18" charset="0"/>
              </a:rPr>
              <a:t>互联网工程</a:t>
            </a:r>
            <a:r>
              <a:rPr lang="zh-CN" altLang="en-US" sz="2000" dirty="0">
                <a:solidFill>
                  <a:srgbClr val="1A3868"/>
                </a:solidFill>
                <a:latin typeface="Times New Roman" pitchFamily="18" charset="0"/>
                <a:ea typeface="微软雅黑" pitchFamily="34" charset="-122"/>
                <a:cs typeface="Times New Roman" pitchFamily="18" charset="0"/>
              </a:rPr>
              <a:t>任务</a:t>
            </a:r>
            <a:r>
              <a:rPr lang="zh-CN" altLang="en-US" sz="2000" dirty="0" smtClean="0">
                <a:solidFill>
                  <a:srgbClr val="1A3868"/>
                </a:solidFill>
                <a:latin typeface="Times New Roman" pitchFamily="18" charset="0"/>
                <a:ea typeface="微软雅黑" pitchFamily="34" charset="-122"/>
                <a:cs typeface="Times New Roman" pitchFamily="18" charset="0"/>
              </a:rPr>
              <a:t>组，</a:t>
            </a:r>
            <a:r>
              <a:rPr lang="en-US" altLang="zh-CN" sz="2000" dirty="0" smtClean="0">
                <a:solidFill>
                  <a:srgbClr val="1A3868"/>
                </a:solidFill>
                <a:latin typeface="Times New Roman" pitchFamily="18" charset="0"/>
                <a:ea typeface="微软雅黑" pitchFamily="34" charset="-122"/>
                <a:cs typeface="Times New Roman" pitchFamily="18" charset="0"/>
              </a:rPr>
              <a:t>Internet </a:t>
            </a:r>
            <a:r>
              <a:rPr lang="en-US" altLang="zh-CN" sz="2000" dirty="0">
                <a:solidFill>
                  <a:srgbClr val="1A3868"/>
                </a:solidFill>
                <a:latin typeface="Times New Roman" pitchFamily="18" charset="0"/>
                <a:ea typeface="微软雅黑" pitchFamily="34" charset="-122"/>
                <a:cs typeface="Times New Roman" pitchFamily="18" charset="0"/>
              </a:rPr>
              <a:t>Engineering Task </a:t>
            </a:r>
            <a:r>
              <a:rPr lang="en-US" altLang="zh-CN" sz="2000" dirty="0" smtClean="0">
                <a:solidFill>
                  <a:srgbClr val="1A3868"/>
                </a:solidFill>
                <a:latin typeface="Times New Roman" pitchFamily="18" charset="0"/>
                <a:ea typeface="微软雅黑" pitchFamily="34" charset="-122"/>
                <a:cs typeface="Times New Roman" pitchFamily="18" charset="0"/>
              </a:rPr>
              <a:t>Force</a:t>
            </a:r>
            <a:r>
              <a:rPr lang="zh-CN" altLang="en-US" sz="2000" dirty="0" smtClean="0">
                <a:solidFill>
                  <a:srgbClr val="1A3868"/>
                </a:solidFill>
                <a:latin typeface="Times New Roman" pitchFamily="18" charset="0"/>
                <a:ea typeface="微软雅黑" pitchFamily="34" charset="-122"/>
                <a:cs typeface="Times New Roman" pitchFamily="18" charset="0"/>
              </a:rPr>
              <a:t>）在</a:t>
            </a:r>
            <a:r>
              <a:rPr lang="zh-CN" altLang="en-US" sz="2000" dirty="0">
                <a:solidFill>
                  <a:srgbClr val="1A3868"/>
                </a:solidFill>
                <a:latin typeface="Times New Roman" pitchFamily="18" charset="0"/>
                <a:ea typeface="微软雅黑" pitchFamily="34" charset="-122"/>
                <a:cs typeface="Times New Roman" pitchFamily="18" charset="0"/>
              </a:rPr>
              <a:t>开发</a:t>
            </a:r>
            <a:r>
              <a:rPr lang="en-US" altLang="zh-CN" sz="2000" dirty="0">
                <a:solidFill>
                  <a:srgbClr val="1A3868"/>
                </a:solidFill>
                <a:latin typeface="Times New Roman" pitchFamily="18" charset="0"/>
                <a:ea typeface="微软雅黑" pitchFamily="34" charset="-122"/>
                <a:cs typeface="Times New Roman" pitchFamily="18" charset="0"/>
              </a:rPr>
              <a:t>IPv6</a:t>
            </a:r>
            <a:r>
              <a:rPr lang="zh-CN" altLang="en-US" sz="2000" dirty="0">
                <a:solidFill>
                  <a:srgbClr val="1A3868"/>
                </a:solidFill>
                <a:latin typeface="Times New Roman" pitchFamily="18" charset="0"/>
                <a:ea typeface="微软雅黑" pitchFamily="34" charset="-122"/>
                <a:cs typeface="Times New Roman" pitchFamily="18" charset="0"/>
              </a:rPr>
              <a:t>时，为保证</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数据包安全而设计的，基本目的是把</a:t>
            </a:r>
            <a:r>
              <a:rPr lang="zh-CN" altLang="en-US" sz="2000" dirty="0">
                <a:solidFill>
                  <a:srgbClr val="C00000"/>
                </a:solidFill>
                <a:latin typeface="Times New Roman" pitchFamily="18" charset="0"/>
                <a:ea typeface="微软雅黑" pitchFamily="34" charset="-122"/>
                <a:cs typeface="Times New Roman" pitchFamily="18" charset="0"/>
              </a:rPr>
              <a:t>密码学的安全机制</a:t>
            </a:r>
            <a:r>
              <a:rPr lang="zh-CN" altLang="en-US" sz="2000" dirty="0">
                <a:solidFill>
                  <a:srgbClr val="1A3868"/>
                </a:solidFill>
                <a:latin typeface="Times New Roman" pitchFamily="18" charset="0"/>
                <a:ea typeface="微软雅黑" pitchFamily="34" charset="-122"/>
                <a:cs typeface="Times New Roman" pitchFamily="18" charset="0"/>
              </a:rPr>
              <a:t>引入</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协议；</a:t>
            </a:r>
          </a:p>
          <a:p>
            <a:pPr>
              <a:defRPr/>
            </a:pPr>
            <a:r>
              <a:rPr lang="en-US" altLang="zh-CN" sz="2000" dirty="0" err="1">
                <a:solidFill>
                  <a:srgbClr val="1A3868"/>
                </a:solidFill>
                <a:latin typeface="Times New Roman" pitchFamily="18" charset="0"/>
                <a:ea typeface="微软雅黑" pitchFamily="34" charset="-122"/>
                <a:cs typeface="Times New Roman" pitchFamily="18" charset="0"/>
              </a:rPr>
              <a:t>IPSec</a:t>
            </a:r>
            <a:r>
              <a:rPr lang="zh-CN" altLang="en-US" sz="2000" dirty="0">
                <a:solidFill>
                  <a:srgbClr val="1A3868"/>
                </a:solidFill>
                <a:latin typeface="Times New Roman" pitchFamily="18" charset="0"/>
                <a:ea typeface="微软雅黑" pitchFamily="34" charset="-122"/>
                <a:cs typeface="Times New Roman" pitchFamily="18" charset="0"/>
              </a:rPr>
              <a:t>用于向</a:t>
            </a:r>
            <a:r>
              <a:rPr lang="en-US" altLang="zh-CN" sz="2000" dirty="0">
                <a:solidFill>
                  <a:srgbClr val="1A3868"/>
                </a:solidFill>
                <a:latin typeface="Times New Roman" pitchFamily="18" charset="0"/>
                <a:ea typeface="微软雅黑" pitchFamily="34" charset="-122"/>
                <a:cs typeface="Times New Roman" pitchFamily="18" charset="0"/>
              </a:rPr>
              <a:t>IPv4</a:t>
            </a:r>
            <a:r>
              <a:rPr lang="zh-CN" altLang="en-US" sz="2000" dirty="0">
                <a:solidFill>
                  <a:srgbClr val="1A3868"/>
                </a:solidFill>
                <a:latin typeface="Times New Roman" pitchFamily="18" charset="0"/>
                <a:ea typeface="微软雅黑" pitchFamily="34" charset="-122"/>
                <a:cs typeface="Times New Roman" pitchFamily="18" charset="0"/>
              </a:rPr>
              <a:t>与</a:t>
            </a:r>
            <a:r>
              <a:rPr lang="en-US" altLang="zh-CN" sz="2000" dirty="0">
                <a:solidFill>
                  <a:srgbClr val="1A3868"/>
                </a:solidFill>
                <a:latin typeface="Times New Roman" pitchFamily="18" charset="0"/>
                <a:ea typeface="微软雅黑" pitchFamily="34" charset="-122"/>
                <a:cs typeface="Times New Roman" pitchFamily="18" charset="0"/>
              </a:rPr>
              <a:t>IPv6</a:t>
            </a:r>
            <a:r>
              <a:rPr lang="zh-CN" altLang="en-US" sz="2000" dirty="0">
                <a:solidFill>
                  <a:srgbClr val="1A3868"/>
                </a:solidFill>
                <a:latin typeface="Times New Roman" pitchFamily="18" charset="0"/>
                <a:ea typeface="微软雅黑" pitchFamily="34" charset="-122"/>
                <a:cs typeface="Times New Roman" pitchFamily="18" charset="0"/>
              </a:rPr>
              <a:t>提供互操作、高质量与基于密码的</a:t>
            </a:r>
            <a:r>
              <a:rPr lang="zh-CN" altLang="en-US" sz="2000" dirty="0" smtClean="0">
                <a:solidFill>
                  <a:srgbClr val="1A3868"/>
                </a:solidFill>
                <a:latin typeface="Times New Roman" pitchFamily="18" charset="0"/>
                <a:ea typeface="微软雅黑" pitchFamily="34" charset="-122"/>
                <a:cs typeface="Times New Roman" pitchFamily="18" charset="0"/>
              </a:rPr>
              <a:t>安全性，提供</a:t>
            </a:r>
            <a:r>
              <a:rPr lang="zh-CN" altLang="en-US" sz="2000" dirty="0">
                <a:solidFill>
                  <a:srgbClr val="1A3868"/>
                </a:solidFill>
                <a:latin typeface="Times New Roman" pitchFamily="18" charset="0"/>
                <a:ea typeface="微软雅黑" pitchFamily="34" charset="-122"/>
                <a:cs typeface="Times New Roman" pitchFamily="18" charset="0"/>
              </a:rPr>
              <a:t>的安全服务包括访问控制、完整性、数据原始认证等；</a:t>
            </a:r>
          </a:p>
          <a:p>
            <a:pPr>
              <a:defRPr/>
            </a:pPr>
            <a:r>
              <a:rPr lang="en-US" altLang="zh-CN" sz="2000" dirty="0" err="1">
                <a:solidFill>
                  <a:srgbClr val="1A3868"/>
                </a:solidFill>
                <a:latin typeface="Times New Roman" pitchFamily="18" charset="0"/>
                <a:ea typeface="微软雅黑" pitchFamily="34" charset="-122"/>
                <a:cs typeface="Times New Roman" pitchFamily="18" charset="0"/>
              </a:rPr>
              <a:t>IPSec</a:t>
            </a:r>
            <a:r>
              <a:rPr lang="zh-CN" altLang="en-US" sz="2000" dirty="0">
                <a:solidFill>
                  <a:srgbClr val="1A3868"/>
                </a:solidFill>
                <a:latin typeface="Times New Roman" pitchFamily="18" charset="0"/>
                <a:ea typeface="微软雅黑" pitchFamily="34" charset="-122"/>
                <a:cs typeface="Times New Roman" pitchFamily="18" charset="0"/>
              </a:rPr>
              <a:t>服务在网络层提供，并向高层提供</a:t>
            </a:r>
            <a:r>
              <a:rPr lang="zh-CN" altLang="en-US" sz="2000" dirty="0" smtClean="0">
                <a:solidFill>
                  <a:srgbClr val="1A3868"/>
                </a:solidFill>
                <a:latin typeface="Times New Roman" pitchFamily="18" charset="0"/>
                <a:ea typeface="微软雅黑" pitchFamily="34" charset="-122"/>
                <a:cs typeface="Times New Roman" pitchFamily="18" charset="0"/>
              </a:rPr>
              <a:t>保护，能够</a:t>
            </a:r>
            <a:r>
              <a:rPr lang="zh-CN" altLang="en-US" sz="2000" dirty="0">
                <a:solidFill>
                  <a:srgbClr val="1A3868"/>
                </a:solidFill>
                <a:latin typeface="Times New Roman" pitchFamily="18" charset="0"/>
                <a:ea typeface="微软雅黑" pitchFamily="34" charset="-122"/>
                <a:cs typeface="Times New Roman" pitchFamily="18" charset="0"/>
              </a:rPr>
              <a:t>减少利用</a:t>
            </a:r>
            <a:r>
              <a:rPr lang="en-US" altLang="zh-CN" sz="2000" dirty="0">
                <a:solidFill>
                  <a:srgbClr val="1A3868"/>
                </a:solidFill>
                <a:latin typeface="Times New Roman" pitchFamily="18" charset="0"/>
                <a:ea typeface="微软雅黑" pitchFamily="34" charset="-122"/>
                <a:cs typeface="Times New Roman" pitchFamily="18" charset="0"/>
              </a:rPr>
              <a:t>IP</a:t>
            </a:r>
            <a:r>
              <a:rPr lang="zh-CN" altLang="en-US" sz="2000" dirty="0">
                <a:solidFill>
                  <a:srgbClr val="1A3868"/>
                </a:solidFill>
                <a:latin typeface="Times New Roman" pitchFamily="18" charset="0"/>
                <a:ea typeface="微软雅黑" pitchFamily="34" charset="-122"/>
                <a:cs typeface="Times New Roman" pitchFamily="18" charset="0"/>
              </a:rPr>
              <a:t>欺骗的</a:t>
            </a:r>
            <a:r>
              <a:rPr lang="zh-CN" altLang="en-US" sz="2000" dirty="0" smtClean="0">
                <a:solidFill>
                  <a:srgbClr val="1A3868"/>
                </a:solidFill>
                <a:latin typeface="Times New Roman" pitchFamily="18" charset="0"/>
                <a:ea typeface="微软雅黑" pitchFamily="34" charset="-122"/>
                <a:cs typeface="Times New Roman" pitchFamily="18" charset="0"/>
              </a:rPr>
              <a:t>威胁。</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a:defRPr/>
            </a:pPr>
            <a:r>
              <a:rPr lang="en-US" altLang="zh-CN" sz="2000" dirty="0" err="1">
                <a:solidFill>
                  <a:srgbClr val="1A3868"/>
                </a:solidFill>
                <a:latin typeface="Times New Roman" pitchFamily="18" charset="0"/>
                <a:ea typeface="微软雅黑" pitchFamily="34" charset="-122"/>
                <a:cs typeface="Times New Roman" pitchFamily="18" charset="0"/>
              </a:rPr>
              <a:t>IPSec</a:t>
            </a:r>
            <a:r>
              <a:rPr lang="zh-CN" altLang="en-US" sz="2000" dirty="0">
                <a:solidFill>
                  <a:srgbClr val="1A3868"/>
                </a:solidFill>
                <a:latin typeface="Times New Roman" pitchFamily="18" charset="0"/>
                <a:ea typeface="微软雅黑" pitchFamily="34" charset="-122"/>
                <a:cs typeface="Times New Roman" pitchFamily="18" charset="0"/>
              </a:rPr>
              <a:t>是随着</a:t>
            </a:r>
            <a:r>
              <a:rPr lang="en-US" altLang="zh-CN" sz="2000" dirty="0">
                <a:solidFill>
                  <a:srgbClr val="1A3868"/>
                </a:solidFill>
                <a:latin typeface="Times New Roman" pitchFamily="18" charset="0"/>
                <a:ea typeface="微软雅黑" pitchFamily="34" charset="-122"/>
                <a:cs typeface="Times New Roman" pitchFamily="18" charset="0"/>
              </a:rPr>
              <a:t>IPv6</a:t>
            </a:r>
            <a:r>
              <a:rPr lang="zh-CN" altLang="en-US" sz="2000" dirty="0">
                <a:solidFill>
                  <a:srgbClr val="1A3868"/>
                </a:solidFill>
                <a:latin typeface="Times New Roman" pitchFamily="18" charset="0"/>
                <a:ea typeface="微软雅黑" pitchFamily="34" charset="-122"/>
                <a:cs typeface="Times New Roman" pitchFamily="18" charset="0"/>
              </a:rPr>
              <a:t>的制定而产生的，鉴于</a:t>
            </a:r>
            <a:r>
              <a:rPr lang="en-US" altLang="zh-CN" sz="2000" dirty="0">
                <a:solidFill>
                  <a:srgbClr val="1A3868"/>
                </a:solidFill>
                <a:latin typeface="Times New Roman" pitchFamily="18" charset="0"/>
                <a:ea typeface="微软雅黑" pitchFamily="34" charset="-122"/>
                <a:cs typeface="Times New Roman" pitchFamily="18" charset="0"/>
              </a:rPr>
              <a:t>IPv4</a:t>
            </a:r>
            <a:r>
              <a:rPr lang="zh-CN" altLang="en-US" sz="2000" dirty="0">
                <a:solidFill>
                  <a:srgbClr val="1A3868"/>
                </a:solidFill>
                <a:latin typeface="Times New Roman" pitchFamily="18" charset="0"/>
                <a:ea typeface="微软雅黑" pitchFamily="34" charset="-122"/>
                <a:cs typeface="Times New Roman" pitchFamily="18" charset="0"/>
              </a:rPr>
              <a:t>的应用仍然很广泛，所以后来</a:t>
            </a:r>
            <a:r>
              <a:rPr lang="zh-CN" altLang="en-US" sz="2000" dirty="0">
                <a:solidFill>
                  <a:srgbClr val="00B050"/>
                </a:solidFill>
                <a:latin typeface="Times New Roman" pitchFamily="18" charset="0"/>
                <a:ea typeface="微软雅黑" pitchFamily="34" charset="-122"/>
                <a:cs typeface="Times New Roman" pitchFamily="18" charset="0"/>
              </a:rPr>
              <a:t>在</a:t>
            </a:r>
            <a:r>
              <a:rPr lang="en-US" altLang="zh-CN" sz="2000" dirty="0" err="1">
                <a:solidFill>
                  <a:srgbClr val="00B050"/>
                </a:solidFill>
                <a:latin typeface="Times New Roman" pitchFamily="18" charset="0"/>
                <a:ea typeface="微软雅黑" pitchFamily="34" charset="-122"/>
                <a:cs typeface="Times New Roman" pitchFamily="18" charset="0"/>
              </a:rPr>
              <a:t>IPSec</a:t>
            </a:r>
            <a:r>
              <a:rPr lang="zh-CN" altLang="en-US" sz="2000" dirty="0">
                <a:solidFill>
                  <a:srgbClr val="00B050"/>
                </a:solidFill>
                <a:latin typeface="Times New Roman" pitchFamily="18" charset="0"/>
                <a:ea typeface="微软雅黑" pitchFamily="34" charset="-122"/>
                <a:cs typeface="Times New Roman" pitchFamily="18" charset="0"/>
              </a:rPr>
              <a:t>的制定中也增加了对</a:t>
            </a:r>
            <a:r>
              <a:rPr lang="en-US" altLang="zh-CN" sz="2000" dirty="0">
                <a:solidFill>
                  <a:srgbClr val="00B050"/>
                </a:solidFill>
                <a:latin typeface="Times New Roman" pitchFamily="18" charset="0"/>
                <a:ea typeface="微软雅黑" pitchFamily="34" charset="-122"/>
                <a:cs typeface="Times New Roman" pitchFamily="18" charset="0"/>
              </a:rPr>
              <a:t>IPv4</a:t>
            </a:r>
            <a:r>
              <a:rPr lang="zh-CN" altLang="en-US" sz="2000" dirty="0">
                <a:solidFill>
                  <a:srgbClr val="00B050"/>
                </a:solidFill>
                <a:latin typeface="Times New Roman" pitchFamily="18" charset="0"/>
                <a:ea typeface="微软雅黑" pitchFamily="34" charset="-122"/>
                <a:cs typeface="Times New Roman" pitchFamily="18" charset="0"/>
              </a:rPr>
              <a:t>的支持</a:t>
            </a:r>
            <a:r>
              <a:rPr lang="zh-CN" altLang="en-US" sz="2000" dirty="0">
                <a:solidFill>
                  <a:srgbClr val="1A3868"/>
                </a:solidFill>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xmlns="" val="24748290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739560" y="629877"/>
            <a:ext cx="6429375" cy="579281"/>
          </a:xfrm>
        </p:spPr>
        <p:txBody>
          <a:bodyPr/>
          <a:lstStyle/>
          <a:p>
            <a:pPr algn="l"/>
            <a:r>
              <a:rPr lang="zh-CN" altLang="en-US" sz="2400" dirty="0">
                <a:solidFill>
                  <a:srgbClr val="007D7A"/>
                </a:solidFill>
                <a:latin typeface="Times New Roman" pitchFamily="18" charset="0"/>
                <a:ea typeface="微软雅黑" pitchFamily="34" charset="-122"/>
                <a:cs typeface="Times New Roman" pitchFamily="18" charset="0"/>
              </a:rPr>
              <a:t>隧道带来的好处</a:t>
            </a:r>
          </a:p>
        </p:txBody>
      </p:sp>
      <p:sp>
        <p:nvSpPr>
          <p:cNvPr id="110595" name="Rectangle 3"/>
          <p:cNvSpPr>
            <a:spLocks noGrp="1" noChangeArrowheads="1"/>
          </p:cNvSpPr>
          <p:nvPr>
            <p:ph type="body" idx="1"/>
          </p:nvPr>
        </p:nvSpPr>
        <p:spPr>
          <a:xfrm>
            <a:off x="440599" y="1164469"/>
            <a:ext cx="6867705" cy="646709"/>
          </a:xfrm>
        </p:spPr>
        <p:txBody>
          <a:bodyPr/>
          <a:lstStyle/>
          <a:p>
            <a:pPr>
              <a:lnSpc>
                <a:spcPct val="90000"/>
              </a:lnSpc>
            </a:pPr>
            <a:r>
              <a:rPr lang="zh-CN" altLang="en-US" sz="2000" kern="1200" dirty="0">
                <a:solidFill>
                  <a:srgbClr val="1A3868"/>
                </a:solidFill>
                <a:latin typeface="Times New Roman" pitchFamily="18" charset="0"/>
                <a:ea typeface="微软雅黑" pitchFamily="34" charset="-122"/>
                <a:cs typeface="Times New Roman" pitchFamily="18" charset="0"/>
              </a:rPr>
              <a:t>隧道保证了</a:t>
            </a:r>
            <a:r>
              <a:rPr lang="en-US" altLang="zh-CN" sz="2000" kern="1200" dirty="0">
                <a:solidFill>
                  <a:srgbClr val="1A3868"/>
                </a:solidFill>
                <a:latin typeface="Times New Roman" pitchFamily="18" charset="0"/>
                <a:ea typeface="微软雅黑" pitchFamily="34" charset="-122"/>
                <a:cs typeface="Times New Roman" pitchFamily="18" charset="0"/>
              </a:rPr>
              <a:t>VPN</a:t>
            </a:r>
            <a:r>
              <a:rPr lang="zh-CN" altLang="en-US" sz="2000" kern="1200" dirty="0">
                <a:solidFill>
                  <a:srgbClr val="1A3868"/>
                </a:solidFill>
                <a:latin typeface="Times New Roman" pitchFamily="18" charset="0"/>
                <a:ea typeface="微软雅黑" pitchFamily="34" charset="-122"/>
                <a:cs typeface="Times New Roman" pitchFamily="18" charset="0"/>
              </a:rPr>
              <a:t>中分组的封装方式及使用的地址与承载网络的封装方式及使用地址</a:t>
            </a:r>
            <a:r>
              <a:rPr lang="zh-CN" altLang="en-US" sz="2000" kern="1200" dirty="0" smtClean="0">
                <a:solidFill>
                  <a:srgbClr val="1A3868"/>
                </a:solidFill>
                <a:latin typeface="Times New Roman" pitchFamily="18" charset="0"/>
                <a:ea typeface="微软雅黑" pitchFamily="34" charset="-122"/>
                <a:cs typeface="Times New Roman" pitchFamily="18" charset="0"/>
              </a:rPr>
              <a:t>无关；</a:t>
            </a:r>
            <a:endParaRPr lang="en-US" altLang="zh-CN" sz="2000" kern="1200" dirty="0">
              <a:solidFill>
                <a:srgbClr val="1A3868"/>
              </a:solidFill>
              <a:latin typeface="Times New Roman" pitchFamily="18" charset="0"/>
              <a:ea typeface="微软雅黑" pitchFamily="34" charset="-122"/>
              <a:cs typeface="Times New Roman" pitchFamily="18" charset="0"/>
            </a:endParaRPr>
          </a:p>
          <a:p>
            <a:pPr>
              <a:lnSpc>
                <a:spcPct val="90000"/>
              </a:lnSpc>
            </a:pPr>
            <a:r>
              <a:rPr lang="en-US" altLang="zh-CN" sz="2000" kern="1200" dirty="0" err="1">
                <a:solidFill>
                  <a:srgbClr val="1A3868"/>
                </a:solidFill>
                <a:latin typeface="Times New Roman" pitchFamily="18" charset="0"/>
                <a:ea typeface="微软雅黑" pitchFamily="34" charset="-122"/>
                <a:cs typeface="Times New Roman" pitchFamily="18" charset="0"/>
              </a:rPr>
              <a:t>IPSec</a:t>
            </a:r>
            <a:r>
              <a:rPr lang="zh-CN" altLang="en-US" sz="2000" kern="1200" dirty="0">
                <a:solidFill>
                  <a:srgbClr val="1A3868"/>
                </a:solidFill>
                <a:latin typeface="Times New Roman" pitchFamily="18" charset="0"/>
                <a:ea typeface="微软雅黑" pitchFamily="34" charset="-122"/>
                <a:cs typeface="Times New Roman" pitchFamily="18" charset="0"/>
              </a:rPr>
              <a:t>可以对被封装的数据包进行加密和摘要等，以进一步提高数据传输的</a:t>
            </a:r>
            <a:r>
              <a:rPr lang="zh-CN" altLang="en-US" sz="2000" kern="1200" dirty="0" smtClean="0">
                <a:solidFill>
                  <a:srgbClr val="1A3868"/>
                </a:solidFill>
                <a:latin typeface="Times New Roman" pitchFamily="18" charset="0"/>
                <a:ea typeface="微软雅黑" pitchFamily="34" charset="-122"/>
                <a:cs typeface="Times New Roman" pitchFamily="18" charset="0"/>
              </a:rPr>
              <a:t>安全性。 </a:t>
            </a:r>
            <a:endParaRPr lang="zh-CN" altLang="en-US" sz="2000" kern="1200" dirty="0">
              <a:solidFill>
                <a:srgbClr val="1A3868"/>
              </a:solidFill>
              <a:latin typeface="Times New Roman" pitchFamily="18" charset="0"/>
              <a:ea typeface="微软雅黑" pitchFamily="34" charset="-122"/>
              <a:cs typeface="Times New Roman" pitchFamily="18" charset="0"/>
            </a:endParaRPr>
          </a:p>
        </p:txBody>
      </p:sp>
      <p:sp>
        <p:nvSpPr>
          <p:cNvPr id="110598" name="Rectangle 6"/>
          <p:cNvSpPr>
            <a:spLocks noChangeArrowheads="1"/>
          </p:cNvSpPr>
          <p:nvPr/>
        </p:nvSpPr>
        <p:spPr bwMode="auto">
          <a:xfrm>
            <a:off x="3277716" y="4623667"/>
            <a:ext cx="2215246" cy="32514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zh-CN" altLang="en-US" sz="1500" u="none">
                <a:solidFill>
                  <a:srgbClr val="002060"/>
                </a:solidFill>
              </a:rPr>
              <a:t>被封装的原始</a:t>
            </a:r>
            <a:r>
              <a:rPr kumimoji="1" lang="en-US" altLang="zh-CN" sz="1500" u="none">
                <a:solidFill>
                  <a:srgbClr val="002060"/>
                </a:solidFill>
              </a:rPr>
              <a:t>IP</a:t>
            </a:r>
            <a:r>
              <a:rPr kumimoji="1" lang="zh-CN" altLang="en-US" sz="1500" u="none">
                <a:solidFill>
                  <a:srgbClr val="002060"/>
                </a:solidFill>
              </a:rPr>
              <a:t>包</a:t>
            </a:r>
          </a:p>
        </p:txBody>
      </p:sp>
      <p:sp>
        <p:nvSpPr>
          <p:cNvPr id="110599" name="Rectangle 7"/>
          <p:cNvSpPr>
            <a:spLocks noChangeArrowheads="1"/>
          </p:cNvSpPr>
          <p:nvPr/>
        </p:nvSpPr>
        <p:spPr bwMode="auto">
          <a:xfrm>
            <a:off x="1008876" y="4623667"/>
            <a:ext cx="1243396" cy="323950"/>
          </a:xfrm>
          <a:prstGeom prst="rect">
            <a:avLst/>
          </a:prstGeom>
          <a:solidFill>
            <a:srgbClr val="99CC00">
              <a:alpha val="50195"/>
            </a:srgbClr>
          </a:solidFill>
          <a:ln w="25400">
            <a:solidFill>
              <a:srgbClr val="99CC00"/>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zh-CN" altLang="en-US" sz="1500" u="none">
                <a:solidFill>
                  <a:srgbClr val="002060"/>
                </a:solidFill>
              </a:rPr>
              <a:t>新增加的</a:t>
            </a:r>
            <a:r>
              <a:rPr kumimoji="1" lang="en-US" altLang="zh-CN" sz="1500" u="none">
                <a:solidFill>
                  <a:srgbClr val="002060"/>
                </a:solidFill>
              </a:rPr>
              <a:t>IP</a:t>
            </a:r>
            <a:r>
              <a:rPr kumimoji="1" lang="zh-CN" altLang="en-US" sz="1500" u="none">
                <a:solidFill>
                  <a:srgbClr val="002060"/>
                </a:solidFill>
              </a:rPr>
              <a:t>头</a:t>
            </a:r>
          </a:p>
        </p:txBody>
      </p:sp>
      <p:sp>
        <p:nvSpPr>
          <p:cNvPr id="110600" name="Rectangle 8"/>
          <p:cNvSpPr>
            <a:spLocks noChangeArrowheads="1"/>
          </p:cNvSpPr>
          <p:nvPr/>
        </p:nvSpPr>
        <p:spPr bwMode="auto">
          <a:xfrm>
            <a:off x="2252272" y="4623667"/>
            <a:ext cx="1025444" cy="323950"/>
          </a:xfrm>
          <a:prstGeom prst="rect">
            <a:avLst/>
          </a:prstGeom>
          <a:solidFill>
            <a:srgbClr val="FF9900">
              <a:alpha val="50195"/>
            </a:srgbClr>
          </a:solidFill>
          <a:ln w="25400">
            <a:solidFill>
              <a:srgbClr val="FF9900"/>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500" u="none">
                <a:solidFill>
                  <a:srgbClr val="002060"/>
                </a:solidFill>
              </a:rPr>
              <a:t>IPSec</a:t>
            </a:r>
            <a:r>
              <a:rPr kumimoji="1" lang="zh-CN" altLang="en-US" sz="1500" u="none">
                <a:solidFill>
                  <a:srgbClr val="002060"/>
                </a:solidFill>
              </a:rPr>
              <a:t>头</a:t>
            </a:r>
          </a:p>
        </p:txBody>
      </p:sp>
      <p:sp>
        <p:nvSpPr>
          <p:cNvPr id="110601" name="AutoShape 9"/>
          <p:cNvSpPr>
            <a:spLocks noChangeArrowheads="1"/>
          </p:cNvSpPr>
          <p:nvPr/>
        </p:nvSpPr>
        <p:spPr bwMode="auto">
          <a:xfrm>
            <a:off x="4195972" y="4406907"/>
            <a:ext cx="108380" cy="216761"/>
          </a:xfrm>
          <a:prstGeom prst="downArrow">
            <a:avLst>
              <a:gd name="adj1" fmla="val 50000"/>
              <a:gd name="adj2" fmla="val 50000"/>
            </a:avLst>
          </a:prstGeom>
          <a:solidFill>
            <a:srgbClr val="99CCFF">
              <a:alpha val="49019"/>
            </a:srgbClr>
          </a:solidFill>
          <a:ln w="6350" algn="ctr">
            <a:solidFill>
              <a:schemeClr val="tx1"/>
            </a:solidFill>
            <a:miter lim="800000"/>
            <a:headEnd/>
            <a:tailEnd/>
          </a:ln>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10602" name="Text Box 10"/>
          <p:cNvSpPr txBox="1">
            <a:spLocks noChangeArrowheads="1"/>
          </p:cNvSpPr>
          <p:nvPr/>
        </p:nvSpPr>
        <p:spPr bwMode="auto">
          <a:xfrm>
            <a:off x="3655261" y="4136551"/>
            <a:ext cx="124220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kumimoji="1" lang="zh-CN" altLang="en-US" sz="1500" u="none">
                <a:solidFill>
                  <a:srgbClr val="002060"/>
                </a:solidFill>
              </a:rPr>
              <a:t>私网地址</a:t>
            </a:r>
          </a:p>
        </p:txBody>
      </p:sp>
      <p:sp>
        <p:nvSpPr>
          <p:cNvPr id="110603" name="AutoShape 11"/>
          <p:cNvSpPr>
            <a:spLocks noChangeArrowheads="1"/>
          </p:cNvSpPr>
          <p:nvPr/>
        </p:nvSpPr>
        <p:spPr bwMode="auto">
          <a:xfrm>
            <a:off x="1548395" y="4406907"/>
            <a:ext cx="108381" cy="216761"/>
          </a:xfrm>
          <a:prstGeom prst="downArrow">
            <a:avLst>
              <a:gd name="adj1" fmla="val 50000"/>
              <a:gd name="adj2" fmla="val 50000"/>
            </a:avLst>
          </a:prstGeom>
          <a:solidFill>
            <a:srgbClr val="99CC00">
              <a:alpha val="49019"/>
            </a:srgbClr>
          </a:solidFill>
          <a:ln w="6350" algn="ctr">
            <a:solidFill>
              <a:schemeClr val="tx1"/>
            </a:solidFill>
            <a:miter lim="800000"/>
            <a:headEnd/>
            <a:tailEnd/>
          </a:ln>
        </p:spPr>
        <p:txBody>
          <a:bodyPr wrap="none" tIns="0" rIns="0" bIns="0"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solidFill>
                <a:srgbClr val="002060"/>
              </a:solidFill>
            </a:endParaRPr>
          </a:p>
        </p:txBody>
      </p:sp>
      <p:sp>
        <p:nvSpPr>
          <p:cNvPr id="110604" name="Text Box 12"/>
          <p:cNvSpPr txBox="1">
            <a:spLocks noChangeArrowheads="1"/>
          </p:cNvSpPr>
          <p:nvPr/>
        </p:nvSpPr>
        <p:spPr bwMode="auto">
          <a:xfrm>
            <a:off x="1062470" y="4191337"/>
            <a:ext cx="1242206"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tIns="0" rIns="0" bIns="0">
            <a:spAutoFit/>
          </a:bodyP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spcBef>
                <a:spcPct val="50000"/>
              </a:spcBef>
            </a:pPr>
            <a:r>
              <a:rPr kumimoji="1" lang="zh-CN" altLang="en-US" sz="1500" u="none">
                <a:solidFill>
                  <a:srgbClr val="002060"/>
                </a:solidFill>
              </a:rPr>
              <a:t>公网地址</a:t>
            </a:r>
          </a:p>
        </p:txBody>
      </p:sp>
      <p:sp>
        <p:nvSpPr>
          <p:cNvPr id="10253" name="Freeform 13"/>
          <p:cNvSpPr>
            <a:spLocks/>
          </p:cNvSpPr>
          <p:nvPr/>
        </p:nvSpPr>
        <p:spPr bwMode="auto">
          <a:xfrm>
            <a:off x="954501" y="2766330"/>
            <a:ext cx="1283890"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p>
        </p:txBody>
      </p:sp>
      <p:grpSp>
        <p:nvGrpSpPr>
          <p:cNvPr id="110606" name="Group 14"/>
          <p:cNvGrpSpPr>
            <a:grpSpLocks/>
          </p:cNvGrpSpPr>
          <p:nvPr/>
        </p:nvGrpSpPr>
        <p:grpSpPr bwMode="auto">
          <a:xfrm>
            <a:off x="1186744" y="2431050"/>
            <a:ext cx="422803" cy="755089"/>
            <a:chOff x="4283" y="1640"/>
            <a:chExt cx="355" cy="634"/>
          </a:xfrm>
        </p:grpSpPr>
        <p:sp>
          <p:nvSpPr>
            <p:cNvPr id="110712" name="Freeform 15"/>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3" name="Freeform 16"/>
            <p:cNvSpPr>
              <a:spLocks/>
            </p:cNvSpPr>
            <p:nvPr/>
          </p:nvSpPr>
          <p:spPr bwMode="auto">
            <a:xfrm>
              <a:off x="4283" y="1954"/>
              <a:ext cx="126" cy="59"/>
            </a:xfrm>
            <a:custGeom>
              <a:avLst/>
              <a:gdLst>
                <a:gd name="T0" fmla="*/ 50 w 126"/>
                <a:gd name="T1" fmla="*/ 0 h 59"/>
                <a:gd name="T2" fmla="*/ 0 w 126"/>
                <a:gd name="T3" fmla="*/ 59 h 59"/>
                <a:gd name="T4" fmla="*/ 76 w 126"/>
                <a:gd name="T5" fmla="*/ 59 h 59"/>
                <a:gd name="T6" fmla="*/ 126 w 126"/>
                <a:gd name="T7" fmla="*/ 0 h 59"/>
                <a:gd name="T8" fmla="*/ 50 w 126"/>
                <a:gd name="T9" fmla="*/ 0 h 59"/>
                <a:gd name="T10" fmla="*/ 0 60000 65536"/>
                <a:gd name="T11" fmla="*/ 0 60000 65536"/>
                <a:gd name="T12" fmla="*/ 0 60000 65536"/>
                <a:gd name="T13" fmla="*/ 0 60000 65536"/>
                <a:gd name="T14" fmla="*/ 0 60000 65536"/>
                <a:gd name="T15" fmla="*/ 0 w 126"/>
                <a:gd name="T16" fmla="*/ 0 h 59"/>
                <a:gd name="T17" fmla="*/ 126 w 126"/>
                <a:gd name="T18" fmla="*/ 59 h 59"/>
              </a:gdLst>
              <a:ahLst/>
              <a:cxnLst>
                <a:cxn ang="T10">
                  <a:pos x="T0" y="T1"/>
                </a:cxn>
                <a:cxn ang="T11">
                  <a:pos x="T2" y="T3"/>
                </a:cxn>
                <a:cxn ang="T12">
                  <a:pos x="T4" y="T5"/>
                </a:cxn>
                <a:cxn ang="T13">
                  <a:pos x="T6" y="T7"/>
                </a:cxn>
                <a:cxn ang="T14">
                  <a:pos x="T8" y="T9"/>
                </a:cxn>
              </a:cxnLst>
              <a:rect l="T15" t="T16" r="T17" b="T18"/>
              <a:pathLst>
                <a:path w="126" h="59">
                  <a:moveTo>
                    <a:pt x="50" y="0"/>
                  </a:moveTo>
                  <a:lnTo>
                    <a:pt x="0" y="59"/>
                  </a:lnTo>
                  <a:lnTo>
                    <a:pt x="76" y="59"/>
                  </a:lnTo>
                  <a:lnTo>
                    <a:pt x="126"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4" name="Freeform 17"/>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5" name="Freeform 18"/>
            <p:cNvSpPr>
              <a:spLocks/>
            </p:cNvSpPr>
            <p:nvPr/>
          </p:nvSpPr>
          <p:spPr bwMode="auto">
            <a:xfrm>
              <a:off x="4509" y="1643"/>
              <a:ext cx="50" cy="537"/>
            </a:xfrm>
            <a:custGeom>
              <a:avLst/>
              <a:gdLst>
                <a:gd name="T0" fmla="*/ 0 w 50"/>
                <a:gd name="T1" fmla="*/ 58 h 537"/>
                <a:gd name="T2" fmla="*/ 50 w 50"/>
                <a:gd name="T3" fmla="*/ 0 h 537"/>
                <a:gd name="T4" fmla="*/ 50 w 50"/>
                <a:gd name="T5" fmla="*/ 473 h 537"/>
                <a:gd name="T6" fmla="*/ 0 w 50"/>
                <a:gd name="T7" fmla="*/ 537 h 537"/>
                <a:gd name="T8" fmla="*/ 0 w 50"/>
                <a:gd name="T9" fmla="*/ 58 h 537"/>
                <a:gd name="T10" fmla="*/ 0 60000 65536"/>
                <a:gd name="T11" fmla="*/ 0 60000 65536"/>
                <a:gd name="T12" fmla="*/ 0 60000 65536"/>
                <a:gd name="T13" fmla="*/ 0 60000 65536"/>
                <a:gd name="T14" fmla="*/ 0 60000 65536"/>
                <a:gd name="T15" fmla="*/ 0 w 50"/>
                <a:gd name="T16" fmla="*/ 0 h 537"/>
                <a:gd name="T17" fmla="*/ 50 w 50"/>
                <a:gd name="T18" fmla="*/ 537 h 537"/>
              </a:gdLst>
              <a:ahLst/>
              <a:cxnLst>
                <a:cxn ang="T10">
                  <a:pos x="T0" y="T1"/>
                </a:cxn>
                <a:cxn ang="T11">
                  <a:pos x="T2" y="T3"/>
                </a:cxn>
                <a:cxn ang="T12">
                  <a:pos x="T4" y="T5"/>
                </a:cxn>
                <a:cxn ang="T13">
                  <a:pos x="T6" y="T7"/>
                </a:cxn>
                <a:cxn ang="T14">
                  <a:pos x="T8" y="T9"/>
                </a:cxn>
              </a:cxnLst>
              <a:rect l="T15" t="T16" r="T17" b="T18"/>
              <a:pathLst>
                <a:path w="50" h="537">
                  <a:moveTo>
                    <a:pt x="0" y="58"/>
                  </a:moveTo>
                  <a:lnTo>
                    <a:pt x="50" y="0"/>
                  </a:lnTo>
                  <a:lnTo>
                    <a:pt x="50" y="473"/>
                  </a:lnTo>
                  <a:lnTo>
                    <a:pt x="0" y="537"/>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6" name="Freeform 19"/>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7" name="Freeform 20"/>
            <p:cNvSpPr>
              <a:spLocks/>
            </p:cNvSpPr>
            <p:nvPr/>
          </p:nvSpPr>
          <p:spPr bwMode="auto">
            <a:xfrm>
              <a:off x="4509" y="1735"/>
              <a:ext cx="126" cy="58"/>
            </a:xfrm>
            <a:custGeom>
              <a:avLst/>
              <a:gdLst>
                <a:gd name="T0" fmla="*/ 48 w 126"/>
                <a:gd name="T1" fmla="*/ 0 h 58"/>
                <a:gd name="T2" fmla="*/ 0 w 126"/>
                <a:gd name="T3" fmla="*/ 58 h 58"/>
                <a:gd name="T4" fmla="*/ 79 w 126"/>
                <a:gd name="T5" fmla="*/ 58 h 58"/>
                <a:gd name="T6" fmla="*/ 126 w 126"/>
                <a:gd name="T7" fmla="*/ 0 h 58"/>
                <a:gd name="T8" fmla="*/ 48 w 126"/>
                <a:gd name="T9" fmla="*/ 0 h 58"/>
                <a:gd name="T10" fmla="*/ 0 60000 65536"/>
                <a:gd name="T11" fmla="*/ 0 60000 65536"/>
                <a:gd name="T12" fmla="*/ 0 60000 65536"/>
                <a:gd name="T13" fmla="*/ 0 60000 65536"/>
                <a:gd name="T14" fmla="*/ 0 60000 65536"/>
                <a:gd name="T15" fmla="*/ 0 w 126"/>
                <a:gd name="T16" fmla="*/ 0 h 58"/>
                <a:gd name="T17" fmla="*/ 126 w 126"/>
                <a:gd name="T18" fmla="*/ 58 h 58"/>
              </a:gdLst>
              <a:ahLst/>
              <a:cxnLst>
                <a:cxn ang="T10">
                  <a:pos x="T0" y="T1"/>
                </a:cxn>
                <a:cxn ang="T11">
                  <a:pos x="T2" y="T3"/>
                </a:cxn>
                <a:cxn ang="T12">
                  <a:pos x="T4" y="T5"/>
                </a:cxn>
                <a:cxn ang="T13">
                  <a:pos x="T6" y="T7"/>
                </a:cxn>
                <a:cxn ang="T14">
                  <a:pos x="T8" y="T9"/>
                </a:cxn>
              </a:cxnLst>
              <a:rect l="T15" t="T16" r="T17" b="T18"/>
              <a:pathLst>
                <a:path w="126" h="58">
                  <a:moveTo>
                    <a:pt x="48" y="0"/>
                  </a:moveTo>
                  <a:lnTo>
                    <a:pt x="0" y="58"/>
                  </a:lnTo>
                  <a:lnTo>
                    <a:pt x="79" y="58"/>
                  </a:lnTo>
                  <a:lnTo>
                    <a:pt x="126" y="0"/>
                  </a:lnTo>
                  <a:lnTo>
                    <a:pt x="48"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8" name="Freeform 21"/>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9" name="Freeform 22"/>
            <p:cNvSpPr>
              <a:spLocks/>
            </p:cNvSpPr>
            <p:nvPr/>
          </p:nvSpPr>
          <p:spPr bwMode="auto">
            <a:xfrm>
              <a:off x="4588" y="1735"/>
              <a:ext cx="50" cy="539"/>
            </a:xfrm>
            <a:custGeom>
              <a:avLst/>
              <a:gdLst>
                <a:gd name="T0" fmla="*/ 0 w 50"/>
                <a:gd name="T1" fmla="*/ 58 h 539"/>
                <a:gd name="T2" fmla="*/ 50 w 50"/>
                <a:gd name="T3" fmla="*/ 0 h 539"/>
                <a:gd name="T4" fmla="*/ 50 w 50"/>
                <a:gd name="T5" fmla="*/ 478 h 539"/>
                <a:gd name="T6" fmla="*/ 0 w 50"/>
                <a:gd name="T7" fmla="*/ 539 h 539"/>
                <a:gd name="T8" fmla="*/ 0 w 50"/>
                <a:gd name="T9" fmla="*/ 58 h 539"/>
                <a:gd name="T10" fmla="*/ 0 60000 65536"/>
                <a:gd name="T11" fmla="*/ 0 60000 65536"/>
                <a:gd name="T12" fmla="*/ 0 60000 65536"/>
                <a:gd name="T13" fmla="*/ 0 60000 65536"/>
                <a:gd name="T14" fmla="*/ 0 60000 65536"/>
                <a:gd name="T15" fmla="*/ 0 w 50"/>
                <a:gd name="T16" fmla="*/ 0 h 539"/>
                <a:gd name="T17" fmla="*/ 50 w 50"/>
                <a:gd name="T18" fmla="*/ 539 h 539"/>
              </a:gdLst>
              <a:ahLst/>
              <a:cxnLst>
                <a:cxn ang="T10">
                  <a:pos x="T0" y="T1"/>
                </a:cxn>
                <a:cxn ang="T11">
                  <a:pos x="T2" y="T3"/>
                </a:cxn>
                <a:cxn ang="T12">
                  <a:pos x="T4" y="T5"/>
                </a:cxn>
                <a:cxn ang="T13">
                  <a:pos x="T6" y="T7"/>
                </a:cxn>
                <a:cxn ang="T14">
                  <a:pos x="T8" y="T9"/>
                </a:cxn>
              </a:cxnLst>
              <a:rect l="T15" t="T16" r="T17" b="T18"/>
              <a:pathLst>
                <a:path w="50" h="539">
                  <a:moveTo>
                    <a:pt x="0" y="58"/>
                  </a:moveTo>
                  <a:lnTo>
                    <a:pt x="50" y="0"/>
                  </a:lnTo>
                  <a:lnTo>
                    <a:pt x="50" y="478"/>
                  </a:lnTo>
                  <a:lnTo>
                    <a:pt x="0" y="539"/>
                  </a:lnTo>
                  <a:lnTo>
                    <a:pt x="0" y="58"/>
                  </a:lnTo>
                  <a:close/>
                </a:path>
              </a:pathLst>
            </a:custGeom>
            <a:solidFill>
              <a:srgbClr val="7A7A5A"/>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0" name="Freeform 23"/>
            <p:cNvSpPr>
              <a:spLocks/>
            </p:cNvSpPr>
            <p:nvPr/>
          </p:nvSpPr>
          <p:spPr bwMode="auto">
            <a:xfrm>
              <a:off x="4362" y="1640"/>
              <a:ext cx="197" cy="58"/>
            </a:xfrm>
            <a:custGeom>
              <a:avLst/>
              <a:gdLst>
                <a:gd name="T0" fmla="*/ 50 w 197"/>
                <a:gd name="T1" fmla="*/ 0 h 58"/>
                <a:gd name="T2" fmla="*/ 0 w 197"/>
                <a:gd name="T3" fmla="*/ 58 h 58"/>
                <a:gd name="T4" fmla="*/ 0 w 197"/>
                <a:gd name="T5" fmla="*/ 58 h 58"/>
                <a:gd name="T6" fmla="*/ 147 w 197"/>
                <a:gd name="T7" fmla="*/ 58 h 58"/>
                <a:gd name="T8" fmla="*/ 197 w 197"/>
                <a:gd name="T9" fmla="*/ 0 h 58"/>
                <a:gd name="T10" fmla="*/ 50 w 197"/>
                <a:gd name="T11" fmla="*/ 0 h 58"/>
                <a:gd name="T12" fmla="*/ 50 w 197"/>
                <a:gd name="T13" fmla="*/ 0 h 58"/>
                <a:gd name="T14" fmla="*/ 0 60000 65536"/>
                <a:gd name="T15" fmla="*/ 0 60000 65536"/>
                <a:gd name="T16" fmla="*/ 0 60000 65536"/>
                <a:gd name="T17" fmla="*/ 0 60000 65536"/>
                <a:gd name="T18" fmla="*/ 0 60000 65536"/>
                <a:gd name="T19" fmla="*/ 0 60000 65536"/>
                <a:gd name="T20" fmla="*/ 0 60000 65536"/>
                <a:gd name="T21" fmla="*/ 0 w 197"/>
                <a:gd name="T22" fmla="*/ 0 h 58"/>
                <a:gd name="T23" fmla="*/ 197 w 197"/>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 h="58">
                  <a:moveTo>
                    <a:pt x="50" y="0"/>
                  </a:moveTo>
                  <a:lnTo>
                    <a:pt x="0" y="58"/>
                  </a:lnTo>
                  <a:lnTo>
                    <a:pt x="147" y="58"/>
                  </a:lnTo>
                  <a:lnTo>
                    <a:pt x="197" y="0"/>
                  </a:lnTo>
                  <a:lnTo>
                    <a:pt x="50" y="0"/>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1" name="Freeform 24"/>
            <p:cNvSpPr>
              <a:spLocks/>
            </p:cNvSpPr>
            <p:nvPr/>
          </p:nvSpPr>
          <p:spPr bwMode="auto">
            <a:xfrm>
              <a:off x="4362" y="1640"/>
              <a:ext cx="197" cy="58"/>
            </a:xfrm>
            <a:custGeom>
              <a:avLst/>
              <a:gdLst>
                <a:gd name="T0" fmla="*/ 50 w 197"/>
                <a:gd name="T1" fmla="*/ 0 h 58"/>
                <a:gd name="T2" fmla="*/ 0 w 197"/>
                <a:gd name="T3" fmla="*/ 58 h 58"/>
                <a:gd name="T4" fmla="*/ 147 w 197"/>
                <a:gd name="T5" fmla="*/ 58 h 58"/>
                <a:gd name="T6" fmla="*/ 197 w 197"/>
                <a:gd name="T7" fmla="*/ 0 h 58"/>
                <a:gd name="T8" fmla="*/ 50 w 197"/>
                <a:gd name="T9" fmla="*/ 0 h 58"/>
                <a:gd name="T10" fmla="*/ 0 60000 65536"/>
                <a:gd name="T11" fmla="*/ 0 60000 65536"/>
                <a:gd name="T12" fmla="*/ 0 60000 65536"/>
                <a:gd name="T13" fmla="*/ 0 60000 65536"/>
                <a:gd name="T14" fmla="*/ 0 60000 65536"/>
                <a:gd name="T15" fmla="*/ 0 w 197"/>
                <a:gd name="T16" fmla="*/ 0 h 58"/>
                <a:gd name="T17" fmla="*/ 197 w 197"/>
                <a:gd name="T18" fmla="*/ 58 h 58"/>
              </a:gdLst>
              <a:ahLst/>
              <a:cxnLst>
                <a:cxn ang="T10">
                  <a:pos x="T0" y="T1"/>
                </a:cxn>
                <a:cxn ang="T11">
                  <a:pos x="T2" y="T3"/>
                </a:cxn>
                <a:cxn ang="T12">
                  <a:pos x="T4" y="T5"/>
                </a:cxn>
                <a:cxn ang="T13">
                  <a:pos x="T6" y="T7"/>
                </a:cxn>
                <a:cxn ang="T14">
                  <a:pos x="T8" y="T9"/>
                </a:cxn>
              </a:cxnLst>
              <a:rect l="T15" t="T16" r="T17" b="T18"/>
              <a:pathLst>
                <a:path w="197" h="58">
                  <a:moveTo>
                    <a:pt x="50" y="0"/>
                  </a:moveTo>
                  <a:lnTo>
                    <a:pt x="0" y="58"/>
                  </a:lnTo>
                  <a:lnTo>
                    <a:pt x="147" y="58"/>
                  </a:lnTo>
                  <a:lnTo>
                    <a:pt x="197" y="0"/>
                  </a:lnTo>
                  <a:lnTo>
                    <a:pt x="50" y="0"/>
                  </a:lnTo>
                  <a:close/>
                </a:path>
              </a:pathLst>
            </a:custGeom>
            <a:solidFill>
              <a:srgbClr val="C9C9B6"/>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2" name="Freeform 25"/>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3" name="Freeform 26"/>
            <p:cNvSpPr>
              <a:spLocks/>
            </p:cNvSpPr>
            <p:nvPr/>
          </p:nvSpPr>
          <p:spPr bwMode="auto">
            <a:xfrm>
              <a:off x="4283" y="1698"/>
              <a:ext cx="305" cy="576"/>
            </a:xfrm>
            <a:custGeom>
              <a:avLst/>
              <a:gdLst>
                <a:gd name="T0" fmla="*/ 0 w 305"/>
                <a:gd name="T1" fmla="*/ 576 h 576"/>
                <a:gd name="T2" fmla="*/ 0 w 305"/>
                <a:gd name="T3" fmla="*/ 315 h 576"/>
                <a:gd name="T4" fmla="*/ 79 w 305"/>
                <a:gd name="T5" fmla="*/ 315 h 576"/>
                <a:gd name="T6" fmla="*/ 79 w 305"/>
                <a:gd name="T7" fmla="*/ 0 h 576"/>
                <a:gd name="T8" fmla="*/ 226 w 305"/>
                <a:gd name="T9" fmla="*/ 0 h 576"/>
                <a:gd name="T10" fmla="*/ 226 w 305"/>
                <a:gd name="T11" fmla="*/ 95 h 576"/>
                <a:gd name="T12" fmla="*/ 305 w 305"/>
                <a:gd name="T13" fmla="*/ 95 h 576"/>
                <a:gd name="T14" fmla="*/ 305 w 305"/>
                <a:gd name="T15" fmla="*/ 576 h 576"/>
                <a:gd name="T16" fmla="*/ 0 w 305"/>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
                <a:gd name="T28" fmla="*/ 0 h 576"/>
                <a:gd name="T29" fmla="*/ 305 w 305"/>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 h="576">
                  <a:moveTo>
                    <a:pt x="0" y="576"/>
                  </a:moveTo>
                  <a:lnTo>
                    <a:pt x="0" y="315"/>
                  </a:lnTo>
                  <a:lnTo>
                    <a:pt x="79" y="315"/>
                  </a:lnTo>
                  <a:lnTo>
                    <a:pt x="79" y="0"/>
                  </a:lnTo>
                  <a:lnTo>
                    <a:pt x="226" y="0"/>
                  </a:lnTo>
                  <a:lnTo>
                    <a:pt x="226" y="95"/>
                  </a:lnTo>
                  <a:lnTo>
                    <a:pt x="305" y="95"/>
                  </a:lnTo>
                  <a:lnTo>
                    <a:pt x="305" y="576"/>
                  </a:lnTo>
                  <a:lnTo>
                    <a:pt x="0" y="576"/>
                  </a:lnTo>
                  <a:close/>
                </a:path>
              </a:pathLst>
            </a:custGeom>
            <a:solidFill>
              <a:srgbClr val="B7B79D"/>
            </a:solidFill>
            <a:ln w="3175">
              <a:solidFill>
                <a:srgbClr val="494936"/>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4" name="Line 27"/>
            <p:cNvSpPr>
              <a:spLocks noChangeShapeType="1"/>
            </p:cNvSpPr>
            <p:nvPr/>
          </p:nvSpPr>
          <p:spPr bwMode="auto">
            <a:xfrm>
              <a:off x="4362" y="2016"/>
              <a:ext cx="1" cy="258"/>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sp>
          <p:nvSpPr>
            <p:cNvPr id="110725" name="Line 28"/>
            <p:cNvSpPr>
              <a:spLocks noChangeShapeType="1"/>
            </p:cNvSpPr>
            <p:nvPr/>
          </p:nvSpPr>
          <p:spPr bwMode="auto">
            <a:xfrm flipV="1">
              <a:off x="4509" y="1796"/>
              <a:ext cx="1" cy="475"/>
            </a:xfrm>
            <a:prstGeom prst="line">
              <a:avLst/>
            </a:prstGeom>
            <a:noFill/>
            <a:ln w="3175">
              <a:solidFill>
                <a:srgbClr val="494936"/>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grpSp>
          <p:nvGrpSpPr>
            <p:cNvPr id="110726" name="Group 29"/>
            <p:cNvGrpSpPr>
              <a:grpSpLocks/>
            </p:cNvGrpSpPr>
            <p:nvPr/>
          </p:nvGrpSpPr>
          <p:grpSpPr bwMode="auto">
            <a:xfrm>
              <a:off x="4294" y="1738"/>
              <a:ext cx="283" cy="438"/>
              <a:chOff x="4294" y="1738"/>
              <a:chExt cx="283" cy="438"/>
            </a:xfrm>
          </p:grpSpPr>
          <p:sp>
            <p:nvSpPr>
              <p:cNvPr id="110727" name="Rectangle 30"/>
              <p:cNvSpPr>
                <a:spLocks noChangeArrowheads="1"/>
              </p:cNvSpPr>
              <p:nvPr/>
            </p:nvSpPr>
            <p:spPr bwMode="auto">
              <a:xfrm>
                <a:off x="4372"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8" name="Rectangle 31"/>
              <p:cNvSpPr>
                <a:spLocks noChangeArrowheads="1"/>
              </p:cNvSpPr>
              <p:nvPr/>
            </p:nvSpPr>
            <p:spPr bwMode="auto">
              <a:xfrm>
                <a:off x="4408"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29" name="Rectangle 32"/>
              <p:cNvSpPr>
                <a:spLocks noChangeArrowheads="1"/>
              </p:cNvSpPr>
              <p:nvPr/>
            </p:nvSpPr>
            <p:spPr bwMode="auto">
              <a:xfrm>
                <a:off x="4441" y="173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0" name="Rectangle 33"/>
              <p:cNvSpPr>
                <a:spLocks noChangeArrowheads="1"/>
              </p:cNvSpPr>
              <p:nvPr/>
            </p:nvSpPr>
            <p:spPr bwMode="auto">
              <a:xfrm>
                <a:off x="4477" y="173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1" name="Rectangle 34"/>
              <p:cNvSpPr>
                <a:spLocks noChangeArrowheads="1"/>
              </p:cNvSpPr>
              <p:nvPr/>
            </p:nvSpPr>
            <p:spPr bwMode="auto">
              <a:xfrm>
                <a:off x="4372"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2" name="Rectangle 35"/>
              <p:cNvSpPr>
                <a:spLocks noChangeArrowheads="1"/>
              </p:cNvSpPr>
              <p:nvPr/>
            </p:nvSpPr>
            <p:spPr bwMode="auto">
              <a:xfrm>
                <a:off x="4408"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3" name="Rectangle 36"/>
              <p:cNvSpPr>
                <a:spLocks noChangeArrowheads="1"/>
              </p:cNvSpPr>
              <p:nvPr/>
            </p:nvSpPr>
            <p:spPr bwMode="auto">
              <a:xfrm>
                <a:off x="4441" y="1788"/>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4" name="Rectangle 37"/>
              <p:cNvSpPr>
                <a:spLocks noChangeArrowheads="1"/>
              </p:cNvSpPr>
              <p:nvPr/>
            </p:nvSpPr>
            <p:spPr bwMode="auto">
              <a:xfrm>
                <a:off x="4477" y="1788"/>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5" name="Rectangle 38"/>
              <p:cNvSpPr>
                <a:spLocks noChangeArrowheads="1"/>
              </p:cNvSpPr>
              <p:nvPr/>
            </p:nvSpPr>
            <p:spPr bwMode="auto">
              <a:xfrm>
                <a:off x="4372"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6" name="Rectangle 39"/>
              <p:cNvSpPr>
                <a:spLocks noChangeArrowheads="1"/>
              </p:cNvSpPr>
              <p:nvPr/>
            </p:nvSpPr>
            <p:spPr bwMode="auto">
              <a:xfrm>
                <a:off x="4408"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7" name="Rectangle 40"/>
              <p:cNvSpPr>
                <a:spLocks noChangeArrowheads="1"/>
              </p:cNvSpPr>
              <p:nvPr/>
            </p:nvSpPr>
            <p:spPr bwMode="auto">
              <a:xfrm>
                <a:off x="4441" y="1838"/>
                <a:ext cx="24"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8" name="Rectangle 41"/>
              <p:cNvSpPr>
                <a:spLocks noChangeArrowheads="1"/>
              </p:cNvSpPr>
              <p:nvPr/>
            </p:nvSpPr>
            <p:spPr bwMode="auto">
              <a:xfrm>
                <a:off x="4477" y="1838"/>
                <a:ext cx="22" cy="35"/>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39" name="Rectangle 42"/>
              <p:cNvSpPr>
                <a:spLocks noChangeArrowheads="1"/>
              </p:cNvSpPr>
              <p:nvPr/>
            </p:nvSpPr>
            <p:spPr bwMode="auto">
              <a:xfrm>
                <a:off x="4372"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0" name="Rectangle 43"/>
              <p:cNvSpPr>
                <a:spLocks noChangeArrowheads="1"/>
              </p:cNvSpPr>
              <p:nvPr/>
            </p:nvSpPr>
            <p:spPr bwMode="auto">
              <a:xfrm>
                <a:off x="4408"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1" name="Rectangle 44"/>
              <p:cNvSpPr>
                <a:spLocks noChangeArrowheads="1"/>
              </p:cNvSpPr>
              <p:nvPr/>
            </p:nvSpPr>
            <p:spPr bwMode="auto">
              <a:xfrm>
                <a:off x="4441" y="18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2" name="Rectangle 45"/>
              <p:cNvSpPr>
                <a:spLocks noChangeArrowheads="1"/>
              </p:cNvSpPr>
              <p:nvPr/>
            </p:nvSpPr>
            <p:spPr bwMode="auto">
              <a:xfrm>
                <a:off x="4477" y="18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3" name="Rectangle 46"/>
              <p:cNvSpPr>
                <a:spLocks noChangeArrowheads="1"/>
              </p:cNvSpPr>
              <p:nvPr/>
            </p:nvSpPr>
            <p:spPr bwMode="auto">
              <a:xfrm>
                <a:off x="4372"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4" name="Rectangle 47"/>
              <p:cNvSpPr>
                <a:spLocks noChangeArrowheads="1"/>
              </p:cNvSpPr>
              <p:nvPr/>
            </p:nvSpPr>
            <p:spPr bwMode="auto">
              <a:xfrm>
                <a:off x="4408"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5" name="Rectangle 48"/>
              <p:cNvSpPr>
                <a:spLocks noChangeArrowheads="1"/>
              </p:cNvSpPr>
              <p:nvPr/>
            </p:nvSpPr>
            <p:spPr bwMode="auto">
              <a:xfrm>
                <a:off x="4441" y="194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6" name="Rectangle 49"/>
              <p:cNvSpPr>
                <a:spLocks noChangeArrowheads="1"/>
              </p:cNvSpPr>
              <p:nvPr/>
            </p:nvSpPr>
            <p:spPr bwMode="auto">
              <a:xfrm>
                <a:off x="4477" y="194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7" name="Rectangle 50"/>
              <p:cNvSpPr>
                <a:spLocks noChangeArrowheads="1"/>
              </p:cNvSpPr>
              <p:nvPr/>
            </p:nvSpPr>
            <p:spPr bwMode="auto">
              <a:xfrm>
                <a:off x="4372"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8" name="Rectangle 51"/>
              <p:cNvSpPr>
                <a:spLocks noChangeArrowheads="1"/>
              </p:cNvSpPr>
              <p:nvPr/>
            </p:nvSpPr>
            <p:spPr bwMode="auto">
              <a:xfrm>
                <a:off x="4408"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49" name="Rectangle 52"/>
              <p:cNvSpPr>
                <a:spLocks noChangeArrowheads="1"/>
              </p:cNvSpPr>
              <p:nvPr/>
            </p:nvSpPr>
            <p:spPr bwMode="auto">
              <a:xfrm>
                <a:off x="4441" y="1991"/>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0" name="Rectangle 53"/>
              <p:cNvSpPr>
                <a:spLocks noChangeArrowheads="1"/>
              </p:cNvSpPr>
              <p:nvPr/>
            </p:nvSpPr>
            <p:spPr bwMode="auto">
              <a:xfrm>
                <a:off x="4477" y="1991"/>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1" name="Rectangle 54"/>
              <p:cNvSpPr>
                <a:spLocks noChangeArrowheads="1"/>
              </p:cNvSpPr>
              <p:nvPr/>
            </p:nvSpPr>
            <p:spPr bwMode="auto">
              <a:xfrm>
                <a:off x="4372"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2" name="Rectangle 55"/>
              <p:cNvSpPr>
                <a:spLocks noChangeArrowheads="1"/>
              </p:cNvSpPr>
              <p:nvPr/>
            </p:nvSpPr>
            <p:spPr bwMode="auto">
              <a:xfrm>
                <a:off x="4408"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3" name="Rectangle 56"/>
              <p:cNvSpPr>
                <a:spLocks noChangeArrowheads="1"/>
              </p:cNvSpPr>
              <p:nvPr/>
            </p:nvSpPr>
            <p:spPr bwMode="auto">
              <a:xfrm>
                <a:off x="4441"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4" name="Rectangle 57"/>
              <p:cNvSpPr>
                <a:spLocks noChangeArrowheads="1"/>
              </p:cNvSpPr>
              <p:nvPr/>
            </p:nvSpPr>
            <p:spPr bwMode="auto">
              <a:xfrm>
                <a:off x="4477"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5" name="Rectangle 58"/>
              <p:cNvSpPr>
                <a:spLocks noChangeArrowheads="1"/>
              </p:cNvSpPr>
              <p:nvPr/>
            </p:nvSpPr>
            <p:spPr bwMode="auto">
              <a:xfrm>
                <a:off x="4372"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6" name="Rectangle 59"/>
              <p:cNvSpPr>
                <a:spLocks noChangeArrowheads="1"/>
              </p:cNvSpPr>
              <p:nvPr/>
            </p:nvSpPr>
            <p:spPr bwMode="auto">
              <a:xfrm>
                <a:off x="4408"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7" name="Rectangle 60"/>
              <p:cNvSpPr>
                <a:spLocks noChangeArrowheads="1"/>
              </p:cNvSpPr>
              <p:nvPr/>
            </p:nvSpPr>
            <p:spPr bwMode="auto">
              <a:xfrm>
                <a:off x="4441"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8" name="Rectangle 61"/>
              <p:cNvSpPr>
                <a:spLocks noChangeArrowheads="1"/>
              </p:cNvSpPr>
              <p:nvPr/>
            </p:nvSpPr>
            <p:spPr bwMode="auto">
              <a:xfrm>
                <a:off x="4477"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59" name="Rectangle 62"/>
              <p:cNvSpPr>
                <a:spLocks noChangeArrowheads="1"/>
              </p:cNvSpPr>
              <p:nvPr/>
            </p:nvSpPr>
            <p:spPr bwMode="auto">
              <a:xfrm>
                <a:off x="4294" y="2042"/>
                <a:ext cx="24"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0" name="Rectangle 63"/>
              <p:cNvSpPr>
                <a:spLocks noChangeArrowheads="1"/>
              </p:cNvSpPr>
              <p:nvPr/>
            </p:nvSpPr>
            <p:spPr bwMode="auto">
              <a:xfrm>
                <a:off x="4329" y="204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1" name="Rectangle 64"/>
              <p:cNvSpPr>
                <a:spLocks noChangeArrowheads="1"/>
              </p:cNvSpPr>
              <p:nvPr/>
            </p:nvSpPr>
            <p:spPr bwMode="auto">
              <a:xfrm>
                <a:off x="4294" y="209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2" name="Rectangle 65"/>
              <p:cNvSpPr>
                <a:spLocks noChangeArrowheads="1"/>
              </p:cNvSpPr>
              <p:nvPr/>
            </p:nvSpPr>
            <p:spPr bwMode="auto">
              <a:xfrm>
                <a:off x="4329" y="209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3" name="Rectangle 66"/>
              <p:cNvSpPr>
                <a:spLocks noChangeArrowheads="1"/>
              </p:cNvSpPr>
              <p:nvPr/>
            </p:nvSpPr>
            <p:spPr bwMode="auto">
              <a:xfrm>
                <a:off x="4294" y="2144"/>
                <a:ext cx="24"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4" name="Rectangle 67"/>
              <p:cNvSpPr>
                <a:spLocks noChangeArrowheads="1"/>
              </p:cNvSpPr>
              <p:nvPr/>
            </p:nvSpPr>
            <p:spPr bwMode="auto">
              <a:xfrm>
                <a:off x="4329" y="2144"/>
                <a:ext cx="22" cy="32"/>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5" name="Rectangle 68"/>
              <p:cNvSpPr>
                <a:spLocks noChangeArrowheads="1"/>
              </p:cNvSpPr>
              <p:nvPr/>
            </p:nvSpPr>
            <p:spPr bwMode="auto">
              <a:xfrm>
                <a:off x="4522"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6" name="Rectangle 69"/>
              <p:cNvSpPr>
                <a:spLocks noChangeArrowheads="1"/>
              </p:cNvSpPr>
              <p:nvPr/>
            </p:nvSpPr>
            <p:spPr bwMode="auto">
              <a:xfrm>
                <a:off x="4555" y="1822"/>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7" name="Rectangle 70"/>
              <p:cNvSpPr>
                <a:spLocks noChangeArrowheads="1"/>
              </p:cNvSpPr>
              <p:nvPr/>
            </p:nvSpPr>
            <p:spPr bwMode="auto">
              <a:xfrm>
                <a:off x="4522"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8" name="Rectangle 71"/>
              <p:cNvSpPr>
                <a:spLocks noChangeArrowheads="1"/>
              </p:cNvSpPr>
              <p:nvPr/>
            </p:nvSpPr>
            <p:spPr bwMode="auto">
              <a:xfrm>
                <a:off x="4555" y="1872"/>
                <a:ext cx="22" cy="34"/>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69" name="Rectangle 72"/>
              <p:cNvSpPr>
                <a:spLocks noChangeArrowheads="1"/>
              </p:cNvSpPr>
              <p:nvPr/>
            </p:nvSpPr>
            <p:spPr bwMode="auto">
              <a:xfrm>
                <a:off x="4522"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70" name="Rectangle 73"/>
              <p:cNvSpPr>
                <a:spLocks noChangeArrowheads="1"/>
              </p:cNvSpPr>
              <p:nvPr/>
            </p:nvSpPr>
            <p:spPr bwMode="auto">
              <a:xfrm>
                <a:off x="4555" y="19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71" name="Rectangle 74"/>
              <p:cNvSpPr>
                <a:spLocks noChangeArrowheads="1"/>
              </p:cNvSpPr>
              <p:nvPr/>
            </p:nvSpPr>
            <p:spPr bwMode="auto">
              <a:xfrm>
                <a:off x="4522"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72" name="Rectangle 75"/>
              <p:cNvSpPr>
                <a:spLocks noChangeArrowheads="1"/>
              </p:cNvSpPr>
              <p:nvPr/>
            </p:nvSpPr>
            <p:spPr bwMode="auto">
              <a:xfrm>
                <a:off x="4555" y="197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73" name="Rectangle 76"/>
              <p:cNvSpPr>
                <a:spLocks noChangeArrowheads="1"/>
              </p:cNvSpPr>
              <p:nvPr/>
            </p:nvSpPr>
            <p:spPr bwMode="auto">
              <a:xfrm>
                <a:off x="4522"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74" name="Rectangle 77"/>
              <p:cNvSpPr>
                <a:spLocks noChangeArrowheads="1"/>
              </p:cNvSpPr>
              <p:nvPr/>
            </p:nvSpPr>
            <p:spPr bwMode="auto">
              <a:xfrm>
                <a:off x="4555" y="2025"/>
                <a:ext cx="22" cy="31"/>
              </a:xfrm>
              <a:prstGeom prst="rect">
                <a:avLst/>
              </a:prstGeom>
              <a:solidFill>
                <a:srgbClr val="C9C9B6"/>
              </a:solidFill>
              <a:ln w="3175">
                <a:solidFill>
                  <a:srgbClr val="93936C"/>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grpSp>
        <p:nvGrpSpPr>
          <p:cNvPr id="110607" name="Group 78"/>
          <p:cNvGrpSpPr>
            <a:grpSpLocks/>
          </p:cNvGrpSpPr>
          <p:nvPr/>
        </p:nvGrpSpPr>
        <p:grpSpPr bwMode="auto">
          <a:xfrm>
            <a:off x="1817970" y="2840751"/>
            <a:ext cx="507363" cy="296558"/>
            <a:chOff x="3870" y="2095"/>
            <a:chExt cx="426" cy="249"/>
          </a:xfrm>
        </p:grpSpPr>
        <p:sp>
          <p:nvSpPr>
            <p:cNvPr id="110687" name="Oval 79"/>
            <p:cNvSpPr>
              <a:spLocks noChangeArrowheads="1"/>
            </p:cNvSpPr>
            <p:nvPr/>
          </p:nvSpPr>
          <p:spPr bwMode="auto">
            <a:xfrm>
              <a:off x="3871" y="2199"/>
              <a:ext cx="425" cy="145"/>
            </a:xfrm>
            <a:prstGeom prst="ellipse">
              <a:avLst/>
            </a:prstGeom>
            <a:solidFill>
              <a:srgbClr val="0078AA"/>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8" name="Rectangle 80"/>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9" name="Rectangle 81"/>
            <p:cNvSpPr>
              <a:spLocks noChangeArrowheads="1"/>
            </p:cNvSpPr>
            <p:nvPr/>
          </p:nvSpPr>
          <p:spPr bwMode="auto">
            <a:xfrm>
              <a:off x="3870" y="2169"/>
              <a:ext cx="424" cy="104"/>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90" name="Oval 82"/>
            <p:cNvSpPr>
              <a:spLocks noChangeArrowheads="1"/>
            </p:cNvSpPr>
            <p:nvPr/>
          </p:nvSpPr>
          <p:spPr bwMode="auto">
            <a:xfrm>
              <a:off x="3871" y="2095"/>
              <a:ext cx="425" cy="145"/>
            </a:xfrm>
            <a:prstGeom prst="ellipse">
              <a:avLst/>
            </a:prstGeom>
            <a:solidFill>
              <a:srgbClr val="00B4FF"/>
            </a:solidFill>
            <a:ln w="4763">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nvGrpSpPr>
            <p:cNvPr id="110691" name="Group 83"/>
            <p:cNvGrpSpPr>
              <a:grpSpLocks/>
            </p:cNvGrpSpPr>
            <p:nvPr/>
          </p:nvGrpSpPr>
          <p:grpSpPr bwMode="auto">
            <a:xfrm>
              <a:off x="3935" y="2112"/>
              <a:ext cx="295" cy="111"/>
              <a:chOff x="3935" y="2112"/>
              <a:chExt cx="295" cy="111"/>
            </a:xfrm>
          </p:grpSpPr>
          <p:grpSp>
            <p:nvGrpSpPr>
              <p:cNvPr id="110694" name="Group 84"/>
              <p:cNvGrpSpPr>
                <a:grpSpLocks/>
              </p:cNvGrpSpPr>
              <p:nvPr/>
            </p:nvGrpSpPr>
            <p:grpSpPr bwMode="auto">
              <a:xfrm>
                <a:off x="3935" y="2112"/>
                <a:ext cx="292" cy="109"/>
                <a:chOff x="3935" y="2112"/>
                <a:chExt cx="292" cy="109"/>
              </a:xfrm>
            </p:grpSpPr>
            <p:sp>
              <p:nvSpPr>
                <p:cNvPr id="110704" name="Freeform 85"/>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5" name="Freeform 86"/>
                <p:cNvSpPr>
                  <a:spLocks/>
                </p:cNvSpPr>
                <p:nvPr/>
              </p:nvSpPr>
              <p:spPr bwMode="auto">
                <a:xfrm>
                  <a:off x="4087" y="2115"/>
                  <a:ext cx="140" cy="46"/>
                </a:xfrm>
                <a:custGeom>
                  <a:avLst/>
                  <a:gdLst>
                    <a:gd name="T0" fmla="*/ 0 w 140"/>
                    <a:gd name="T1" fmla="*/ 36 h 46"/>
                    <a:gd name="T2" fmla="*/ 31 w 140"/>
                    <a:gd name="T3" fmla="*/ 46 h 46"/>
                    <a:gd name="T4" fmla="*/ 106 w 140"/>
                    <a:gd name="T5" fmla="*/ 15 h 46"/>
                    <a:gd name="T6" fmla="*/ 140 w 140"/>
                    <a:gd name="T7" fmla="*/ 26 h 46"/>
                    <a:gd name="T8" fmla="*/ 122 w 140"/>
                    <a:gd name="T9" fmla="*/ 0 h 46"/>
                    <a:gd name="T10" fmla="*/ 34 w 140"/>
                    <a:gd name="T11" fmla="*/ 0 h 46"/>
                    <a:gd name="T12" fmla="*/ 70 w 140"/>
                    <a:gd name="T13" fmla="*/ 7 h 46"/>
                    <a:gd name="T14" fmla="*/ 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36"/>
                      </a:moveTo>
                      <a:lnTo>
                        <a:pt x="31" y="46"/>
                      </a:lnTo>
                      <a:lnTo>
                        <a:pt x="106" y="15"/>
                      </a:lnTo>
                      <a:lnTo>
                        <a:pt x="140" y="26"/>
                      </a:lnTo>
                      <a:lnTo>
                        <a:pt x="122" y="0"/>
                      </a:lnTo>
                      <a:lnTo>
                        <a:pt x="34" y="0"/>
                      </a:lnTo>
                      <a:lnTo>
                        <a:pt x="70" y="7"/>
                      </a:lnTo>
                      <a:lnTo>
                        <a:pt x="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6" name="Freeform 87"/>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7" name="Freeform 88"/>
                <p:cNvSpPr>
                  <a:spLocks/>
                </p:cNvSpPr>
                <p:nvPr/>
              </p:nvSpPr>
              <p:spPr bwMode="auto">
                <a:xfrm>
                  <a:off x="3935" y="2169"/>
                  <a:ext cx="139" cy="49"/>
                </a:xfrm>
                <a:custGeom>
                  <a:avLst/>
                  <a:gdLst>
                    <a:gd name="T0" fmla="*/ 139 w 139"/>
                    <a:gd name="T1" fmla="*/ 10 h 49"/>
                    <a:gd name="T2" fmla="*/ 108 w 139"/>
                    <a:gd name="T3" fmla="*/ 0 h 49"/>
                    <a:gd name="T4" fmla="*/ 36 w 139"/>
                    <a:gd name="T5" fmla="*/ 31 h 49"/>
                    <a:gd name="T6" fmla="*/ 0 w 139"/>
                    <a:gd name="T7" fmla="*/ 21 h 49"/>
                    <a:gd name="T8" fmla="*/ 18 w 139"/>
                    <a:gd name="T9" fmla="*/ 49 h 49"/>
                    <a:gd name="T10" fmla="*/ 108 w 139"/>
                    <a:gd name="T11" fmla="*/ 49 h 49"/>
                    <a:gd name="T12" fmla="*/ 70 w 139"/>
                    <a:gd name="T13" fmla="*/ 39 h 49"/>
                    <a:gd name="T14" fmla="*/ 139 w 139"/>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49"/>
                    <a:gd name="T26" fmla="*/ 139 w 13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49">
                      <a:moveTo>
                        <a:pt x="139" y="10"/>
                      </a:moveTo>
                      <a:lnTo>
                        <a:pt x="108" y="0"/>
                      </a:lnTo>
                      <a:lnTo>
                        <a:pt x="36" y="31"/>
                      </a:lnTo>
                      <a:lnTo>
                        <a:pt x="0" y="21"/>
                      </a:lnTo>
                      <a:lnTo>
                        <a:pt x="18" y="49"/>
                      </a:lnTo>
                      <a:lnTo>
                        <a:pt x="108" y="49"/>
                      </a:lnTo>
                      <a:lnTo>
                        <a:pt x="70" y="39"/>
                      </a:lnTo>
                      <a:lnTo>
                        <a:pt x="13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8" name="Freeform 89"/>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9" name="Freeform 90"/>
                <p:cNvSpPr>
                  <a:spLocks/>
                </p:cNvSpPr>
                <p:nvPr/>
              </p:nvSpPr>
              <p:spPr bwMode="auto">
                <a:xfrm>
                  <a:off x="3942" y="2112"/>
                  <a:ext cx="140" cy="47"/>
                </a:xfrm>
                <a:custGeom>
                  <a:avLst/>
                  <a:gdLst>
                    <a:gd name="T0" fmla="*/ 0 w 140"/>
                    <a:gd name="T1" fmla="*/ 10 h 47"/>
                    <a:gd name="T2" fmla="*/ 32 w 140"/>
                    <a:gd name="T3" fmla="*/ 0 h 47"/>
                    <a:gd name="T4" fmla="*/ 107 w 140"/>
                    <a:gd name="T5" fmla="*/ 29 h 47"/>
                    <a:gd name="T6" fmla="*/ 140 w 140"/>
                    <a:gd name="T7" fmla="*/ 21 h 47"/>
                    <a:gd name="T8" fmla="*/ 122 w 140"/>
                    <a:gd name="T9" fmla="*/ 47 h 47"/>
                    <a:gd name="T10" fmla="*/ 34 w 140"/>
                    <a:gd name="T11" fmla="*/ 47 h 47"/>
                    <a:gd name="T12" fmla="*/ 70 w 140"/>
                    <a:gd name="T13" fmla="*/ 39 h 47"/>
                    <a:gd name="T14" fmla="*/ 0 w 140"/>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10"/>
                      </a:moveTo>
                      <a:lnTo>
                        <a:pt x="32" y="0"/>
                      </a:lnTo>
                      <a:lnTo>
                        <a:pt x="107" y="29"/>
                      </a:lnTo>
                      <a:lnTo>
                        <a:pt x="140" y="21"/>
                      </a:lnTo>
                      <a:lnTo>
                        <a:pt x="122" y="47"/>
                      </a:lnTo>
                      <a:lnTo>
                        <a:pt x="34" y="47"/>
                      </a:lnTo>
                      <a:lnTo>
                        <a:pt x="70" y="3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0" name="Freeform 91"/>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11" name="Freeform 92"/>
                <p:cNvSpPr>
                  <a:spLocks/>
                </p:cNvSpPr>
                <p:nvPr/>
              </p:nvSpPr>
              <p:spPr bwMode="auto">
                <a:xfrm>
                  <a:off x="4082" y="2174"/>
                  <a:ext cx="140" cy="47"/>
                </a:xfrm>
                <a:custGeom>
                  <a:avLst/>
                  <a:gdLst>
                    <a:gd name="T0" fmla="*/ 140 w 140"/>
                    <a:gd name="T1" fmla="*/ 36 h 47"/>
                    <a:gd name="T2" fmla="*/ 109 w 140"/>
                    <a:gd name="T3" fmla="*/ 47 h 47"/>
                    <a:gd name="T4" fmla="*/ 36 w 140"/>
                    <a:gd name="T5" fmla="*/ 16 h 47"/>
                    <a:gd name="T6" fmla="*/ 0 w 140"/>
                    <a:gd name="T7" fmla="*/ 26 h 47"/>
                    <a:gd name="T8" fmla="*/ 18 w 140"/>
                    <a:gd name="T9" fmla="*/ 0 h 47"/>
                    <a:gd name="T10" fmla="*/ 109 w 140"/>
                    <a:gd name="T11" fmla="*/ 0 h 47"/>
                    <a:gd name="T12" fmla="*/ 70 w 140"/>
                    <a:gd name="T13" fmla="*/ 8 h 47"/>
                    <a:gd name="T14" fmla="*/ 140 w 140"/>
                    <a:gd name="T15" fmla="*/ 36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140" y="36"/>
                      </a:moveTo>
                      <a:lnTo>
                        <a:pt x="109" y="47"/>
                      </a:lnTo>
                      <a:lnTo>
                        <a:pt x="36" y="16"/>
                      </a:lnTo>
                      <a:lnTo>
                        <a:pt x="0" y="26"/>
                      </a:lnTo>
                      <a:lnTo>
                        <a:pt x="18" y="0"/>
                      </a:lnTo>
                      <a:lnTo>
                        <a:pt x="109" y="0"/>
                      </a:lnTo>
                      <a:lnTo>
                        <a:pt x="70" y="8"/>
                      </a:lnTo>
                      <a:lnTo>
                        <a:pt x="14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nvGrpSpPr>
              <p:cNvPr id="110695" name="Group 93"/>
              <p:cNvGrpSpPr>
                <a:grpSpLocks/>
              </p:cNvGrpSpPr>
              <p:nvPr/>
            </p:nvGrpSpPr>
            <p:grpSpPr bwMode="auto">
              <a:xfrm>
                <a:off x="3937" y="2115"/>
                <a:ext cx="293" cy="108"/>
                <a:chOff x="3937" y="2115"/>
                <a:chExt cx="293" cy="108"/>
              </a:xfrm>
            </p:grpSpPr>
            <p:sp>
              <p:nvSpPr>
                <p:cNvPr id="110696" name="Freeform 94"/>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97" name="Freeform 95"/>
                <p:cNvSpPr>
                  <a:spLocks/>
                </p:cNvSpPr>
                <p:nvPr/>
              </p:nvSpPr>
              <p:spPr bwMode="auto">
                <a:xfrm>
                  <a:off x="4090" y="2117"/>
                  <a:ext cx="140" cy="47"/>
                </a:xfrm>
                <a:custGeom>
                  <a:avLst/>
                  <a:gdLst>
                    <a:gd name="T0" fmla="*/ 0 w 140"/>
                    <a:gd name="T1" fmla="*/ 37 h 47"/>
                    <a:gd name="T2" fmla="*/ 31 w 140"/>
                    <a:gd name="T3" fmla="*/ 47 h 47"/>
                    <a:gd name="T4" fmla="*/ 106 w 140"/>
                    <a:gd name="T5" fmla="*/ 16 h 47"/>
                    <a:gd name="T6" fmla="*/ 140 w 140"/>
                    <a:gd name="T7" fmla="*/ 26 h 47"/>
                    <a:gd name="T8" fmla="*/ 122 w 140"/>
                    <a:gd name="T9" fmla="*/ 0 h 47"/>
                    <a:gd name="T10" fmla="*/ 34 w 140"/>
                    <a:gd name="T11" fmla="*/ 0 h 47"/>
                    <a:gd name="T12" fmla="*/ 70 w 140"/>
                    <a:gd name="T13" fmla="*/ 8 h 47"/>
                    <a:gd name="T14" fmla="*/ 0 w 140"/>
                    <a:gd name="T15" fmla="*/ 37 h 47"/>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7"/>
                    <a:gd name="T26" fmla="*/ 140 w 1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7">
                      <a:moveTo>
                        <a:pt x="0" y="37"/>
                      </a:moveTo>
                      <a:lnTo>
                        <a:pt x="31" y="47"/>
                      </a:lnTo>
                      <a:lnTo>
                        <a:pt x="106" y="16"/>
                      </a:lnTo>
                      <a:lnTo>
                        <a:pt x="140" y="26"/>
                      </a:lnTo>
                      <a:lnTo>
                        <a:pt x="122" y="0"/>
                      </a:lnTo>
                      <a:lnTo>
                        <a:pt x="34" y="0"/>
                      </a:lnTo>
                      <a:lnTo>
                        <a:pt x="70" y="8"/>
                      </a:lnTo>
                      <a:lnTo>
                        <a:pt x="0" y="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98" name="Freeform 96"/>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99" name="Freeform 97"/>
                <p:cNvSpPr>
                  <a:spLocks/>
                </p:cNvSpPr>
                <p:nvPr/>
              </p:nvSpPr>
              <p:spPr bwMode="auto">
                <a:xfrm>
                  <a:off x="3937" y="2172"/>
                  <a:ext cx="140" cy="49"/>
                </a:xfrm>
                <a:custGeom>
                  <a:avLst/>
                  <a:gdLst>
                    <a:gd name="T0" fmla="*/ 140 w 140"/>
                    <a:gd name="T1" fmla="*/ 10 h 49"/>
                    <a:gd name="T2" fmla="*/ 109 w 140"/>
                    <a:gd name="T3" fmla="*/ 0 h 49"/>
                    <a:gd name="T4" fmla="*/ 37 w 140"/>
                    <a:gd name="T5" fmla="*/ 31 h 49"/>
                    <a:gd name="T6" fmla="*/ 0 w 140"/>
                    <a:gd name="T7" fmla="*/ 20 h 49"/>
                    <a:gd name="T8" fmla="*/ 18 w 140"/>
                    <a:gd name="T9" fmla="*/ 49 h 49"/>
                    <a:gd name="T10" fmla="*/ 109 w 140"/>
                    <a:gd name="T11" fmla="*/ 49 h 49"/>
                    <a:gd name="T12" fmla="*/ 70 w 140"/>
                    <a:gd name="T13" fmla="*/ 38 h 49"/>
                    <a:gd name="T14" fmla="*/ 140 w 140"/>
                    <a:gd name="T15" fmla="*/ 10 h 49"/>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9"/>
                    <a:gd name="T26" fmla="*/ 140 w 14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9">
                      <a:moveTo>
                        <a:pt x="140" y="10"/>
                      </a:moveTo>
                      <a:lnTo>
                        <a:pt x="109" y="0"/>
                      </a:lnTo>
                      <a:lnTo>
                        <a:pt x="37" y="31"/>
                      </a:lnTo>
                      <a:lnTo>
                        <a:pt x="0" y="20"/>
                      </a:lnTo>
                      <a:lnTo>
                        <a:pt x="18" y="49"/>
                      </a:lnTo>
                      <a:lnTo>
                        <a:pt x="109" y="49"/>
                      </a:lnTo>
                      <a:lnTo>
                        <a:pt x="70" y="38"/>
                      </a:lnTo>
                      <a:lnTo>
                        <a:pt x="14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0" name="Freeform 98"/>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1" name="Freeform 99"/>
                <p:cNvSpPr>
                  <a:spLocks/>
                </p:cNvSpPr>
                <p:nvPr/>
              </p:nvSpPr>
              <p:spPr bwMode="auto">
                <a:xfrm>
                  <a:off x="3945" y="2115"/>
                  <a:ext cx="140" cy="46"/>
                </a:xfrm>
                <a:custGeom>
                  <a:avLst/>
                  <a:gdLst>
                    <a:gd name="T0" fmla="*/ 0 w 140"/>
                    <a:gd name="T1" fmla="*/ 10 h 46"/>
                    <a:gd name="T2" fmla="*/ 31 w 140"/>
                    <a:gd name="T3" fmla="*/ 0 h 46"/>
                    <a:gd name="T4" fmla="*/ 106 w 140"/>
                    <a:gd name="T5" fmla="*/ 28 h 46"/>
                    <a:gd name="T6" fmla="*/ 140 w 140"/>
                    <a:gd name="T7" fmla="*/ 20 h 46"/>
                    <a:gd name="T8" fmla="*/ 122 w 140"/>
                    <a:gd name="T9" fmla="*/ 46 h 46"/>
                    <a:gd name="T10" fmla="*/ 34 w 140"/>
                    <a:gd name="T11" fmla="*/ 46 h 46"/>
                    <a:gd name="T12" fmla="*/ 70 w 140"/>
                    <a:gd name="T13" fmla="*/ 39 h 46"/>
                    <a:gd name="T14" fmla="*/ 0 w 140"/>
                    <a:gd name="T15" fmla="*/ 10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0" y="10"/>
                      </a:moveTo>
                      <a:lnTo>
                        <a:pt x="31" y="0"/>
                      </a:lnTo>
                      <a:lnTo>
                        <a:pt x="106" y="28"/>
                      </a:lnTo>
                      <a:lnTo>
                        <a:pt x="140" y="20"/>
                      </a:lnTo>
                      <a:lnTo>
                        <a:pt x="122" y="46"/>
                      </a:lnTo>
                      <a:lnTo>
                        <a:pt x="34" y="46"/>
                      </a:lnTo>
                      <a:lnTo>
                        <a:pt x="70" y="39"/>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2" name="Freeform 100"/>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703" name="Freeform 101"/>
                <p:cNvSpPr>
                  <a:spLocks/>
                </p:cNvSpPr>
                <p:nvPr/>
              </p:nvSpPr>
              <p:spPr bwMode="auto">
                <a:xfrm>
                  <a:off x="4085" y="2177"/>
                  <a:ext cx="140" cy="46"/>
                </a:xfrm>
                <a:custGeom>
                  <a:avLst/>
                  <a:gdLst>
                    <a:gd name="T0" fmla="*/ 140 w 140"/>
                    <a:gd name="T1" fmla="*/ 36 h 46"/>
                    <a:gd name="T2" fmla="*/ 108 w 140"/>
                    <a:gd name="T3" fmla="*/ 46 h 46"/>
                    <a:gd name="T4" fmla="*/ 36 w 140"/>
                    <a:gd name="T5" fmla="*/ 15 h 46"/>
                    <a:gd name="T6" fmla="*/ 0 w 140"/>
                    <a:gd name="T7" fmla="*/ 26 h 46"/>
                    <a:gd name="T8" fmla="*/ 18 w 140"/>
                    <a:gd name="T9" fmla="*/ 0 h 46"/>
                    <a:gd name="T10" fmla="*/ 108 w 140"/>
                    <a:gd name="T11" fmla="*/ 0 h 46"/>
                    <a:gd name="T12" fmla="*/ 70 w 140"/>
                    <a:gd name="T13" fmla="*/ 8 h 46"/>
                    <a:gd name="T14" fmla="*/ 140 w 140"/>
                    <a:gd name="T15" fmla="*/ 36 h 46"/>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46"/>
                    <a:gd name="T26" fmla="*/ 140 w 140"/>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46">
                      <a:moveTo>
                        <a:pt x="140" y="36"/>
                      </a:moveTo>
                      <a:lnTo>
                        <a:pt x="108" y="46"/>
                      </a:lnTo>
                      <a:lnTo>
                        <a:pt x="36" y="15"/>
                      </a:lnTo>
                      <a:lnTo>
                        <a:pt x="0" y="26"/>
                      </a:lnTo>
                      <a:lnTo>
                        <a:pt x="18" y="0"/>
                      </a:lnTo>
                      <a:lnTo>
                        <a:pt x="108" y="0"/>
                      </a:lnTo>
                      <a:lnTo>
                        <a:pt x="70" y="8"/>
                      </a:lnTo>
                      <a:lnTo>
                        <a:pt x="140"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sp>
          <p:nvSpPr>
            <p:cNvPr id="110692" name="Line 102"/>
            <p:cNvSpPr>
              <a:spLocks noChangeShapeType="1"/>
            </p:cNvSpPr>
            <p:nvPr/>
          </p:nvSpPr>
          <p:spPr bwMode="auto">
            <a:xfrm>
              <a:off x="3870"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sp>
          <p:nvSpPr>
            <p:cNvPr id="110693" name="Line 103"/>
            <p:cNvSpPr>
              <a:spLocks noChangeShapeType="1"/>
            </p:cNvSpPr>
            <p:nvPr/>
          </p:nvSpPr>
          <p:spPr bwMode="auto">
            <a:xfrm>
              <a:off x="4294" y="2166"/>
              <a:ext cx="1" cy="104"/>
            </a:xfrm>
            <a:prstGeom prst="line">
              <a:avLst/>
            </a:prstGeom>
            <a:noFill/>
            <a:ln w="4763">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grpSp>
      <p:sp>
        <p:nvSpPr>
          <p:cNvPr id="110608" name="Text Box 104"/>
          <p:cNvSpPr txBox="1">
            <a:spLocks noChangeAspect="1" noChangeArrowheads="1"/>
          </p:cNvSpPr>
          <p:nvPr/>
        </p:nvSpPr>
        <p:spPr bwMode="auto">
          <a:xfrm>
            <a:off x="295882" y="2538053"/>
            <a:ext cx="865851" cy="738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2101" u="none" dirty="0">
                <a:solidFill>
                  <a:srgbClr val="FF0000"/>
                </a:solidFill>
                <a:effectLst>
                  <a:outerShdw blurRad="38100" dist="38100" dir="2700000" algn="tl">
                    <a:srgbClr val="000000">
                      <a:alpha val="43137"/>
                    </a:srgbClr>
                  </a:outerShdw>
                </a:effectLst>
                <a:ea typeface="微软雅黑" pitchFamily="34" charset="-122"/>
              </a:rPr>
              <a:t>中心站点</a:t>
            </a:r>
          </a:p>
        </p:txBody>
      </p:sp>
      <p:sp>
        <p:nvSpPr>
          <p:cNvPr id="10345" name="Freeform 105"/>
          <p:cNvSpPr>
            <a:spLocks/>
          </p:cNvSpPr>
          <p:nvPr/>
        </p:nvSpPr>
        <p:spPr bwMode="auto">
          <a:xfrm>
            <a:off x="5139648" y="2668073"/>
            <a:ext cx="971850"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p>
        </p:txBody>
      </p:sp>
      <p:grpSp>
        <p:nvGrpSpPr>
          <p:cNvPr id="110610" name="Group 106"/>
          <p:cNvGrpSpPr>
            <a:grpSpLocks/>
          </p:cNvGrpSpPr>
          <p:nvPr/>
        </p:nvGrpSpPr>
        <p:grpSpPr bwMode="auto">
          <a:xfrm>
            <a:off x="5571978" y="2520374"/>
            <a:ext cx="185795" cy="441858"/>
            <a:chOff x="2126" y="1014"/>
            <a:chExt cx="156" cy="371"/>
          </a:xfrm>
        </p:grpSpPr>
        <p:sp>
          <p:nvSpPr>
            <p:cNvPr id="110650" name="Freeform 107"/>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1" name="Freeform 108"/>
            <p:cNvSpPr>
              <a:spLocks/>
            </p:cNvSpPr>
            <p:nvPr/>
          </p:nvSpPr>
          <p:spPr bwMode="auto">
            <a:xfrm>
              <a:off x="2251" y="1017"/>
              <a:ext cx="31" cy="368"/>
            </a:xfrm>
            <a:custGeom>
              <a:avLst/>
              <a:gdLst>
                <a:gd name="T0" fmla="*/ 0 w 31"/>
                <a:gd name="T1" fmla="*/ 58 h 368"/>
                <a:gd name="T2" fmla="*/ 31 w 31"/>
                <a:gd name="T3" fmla="*/ 0 h 368"/>
                <a:gd name="T4" fmla="*/ 31 w 31"/>
                <a:gd name="T5" fmla="*/ 308 h 368"/>
                <a:gd name="T6" fmla="*/ 0 w 31"/>
                <a:gd name="T7" fmla="*/ 368 h 368"/>
                <a:gd name="T8" fmla="*/ 0 w 31"/>
                <a:gd name="T9" fmla="*/ 58 h 368"/>
                <a:gd name="T10" fmla="*/ 0 60000 65536"/>
                <a:gd name="T11" fmla="*/ 0 60000 65536"/>
                <a:gd name="T12" fmla="*/ 0 60000 65536"/>
                <a:gd name="T13" fmla="*/ 0 60000 65536"/>
                <a:gd name="T14" fmla="*/ 0 60000 65536"/>
                <a:gd name="T15" fmla="*/ 0 w 31"/>
                <a:gd name="T16" fmla="*/ 0 h 368"/>
                <a:gd name="T17" fmla="*/ 31 w 31"/>
                <a:gd name="T18" fmla="*/ 368 h 368"/>
              </a:gdLst>
              <a:ahLst/>
              <a:cxnLst>
                <a:cxn ang="T10">
                  <a:pos x="T0" y="T1"/>
                </a:cxn>
                <a:cxn ang="T11">
                  <a:pos x="T2" y="T3"/>
                </a:cxn>
                <a:cxn ang="T12">
                  <a:pos x="T4" y="T5"/>
                </a:cxn>
                <a:cxn ang="T13">
                  <a:pos x="T6" y="T7"/>
                </a:cxn>
                <a:cxn ang="T14">
                  <a:pos x="T8" y="T9"/>
                </a:cxn>
              </a:cxnLst>
              <a:rect l="T15" t="T16" r="T17" b="T18"/>
              <a:pathLst>
                <a:path w="31" h="368">
                  <a:moveTo>
                    <a:pt x="0" y="58"/>
                  </a:moveTo>
                  <a:lnTo>
                    <a:pt x="31" y="0"/>
                  </a:lnTo>
                  <a:lnTo>
                    <a:pt x="31" y="308"/>
                  </a:lnTo>
                  <a:lnTo>
                    <a:pt x="0" y="368"/>
                  </a:lnTo>
                  <a:lnTo>
                    <a:pt x="0" y="58"/>
                  </a:lnTo>
                  <a:close/>
                </a:path>
              </a:pathLst>
            </a:custGeom>
            <a:solidFill>
              <a:srgbClr val="C9C9B6"/>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2" name="Freeform 109"/>
            <p:cNvSpPr>
              <a:spLocks/>
            </p:cNvSpPr>
            <p:nvPr/>
          </p:nvSpPr>
          <p:spPr bwMode="auto">
            <a:xfrm>
              <a:off x="2126" y="1014"/>
              <a:ext cx="156" cy="58"/>
            </a:xfrm>
            <a:custGeom>
              <a:avLst/>
              <a:gdLst>
                <a:gd name="T0" fmla="*/ 32 w 156"/>
                <a:gd name="T1" fmla="*/ 0 h 58"/>
                <a:gd name="T2" fmla="*/ 0 w 156"/>
                <a:gd name="T3" fmla="*/ 58 h 58"/>
                <a:gd name="T4" fmla="*/ 0 w 156"/>
                <a:gd name="T5" fmla="*/ 58 h 58"/>
                <a:gd name="T6" fmla="*/ 125 w 156"/>
                <a:gd name="T7" fmla="*/ 58 h 58"/>
                <a:gd name="T8" fmla="*/ 156 w 156"/>
                <a:gd name="T9" fmla="*/ 0 h 58"/>
                <a:gd name="T10" fmla="*/ 32 w 156"/>
                <a:gd name="T11" fmla="*/ 0 h 58"/>
                <a:gd name="T12" fmla="*/ 32 w 156"/>
                <a:gd name="T13" fmla="*/ 0 h 58"/>
                <a:gd name="T14" fmla="*/ 0 60000 65536"/>
                <a:gd name="T15" fmla="*/ 0 60000 65536"/>
                <a:gd name="T16" fmla="*/ 0 60000 65536"/>
                <a:gd name="T17" fmla="*/ 0 60000 65536"/>
                <a:gd name="T18" fmla="*/ 0 60000 65536"/>
                <a:gd name="T19" fmla="*/ 0 60000 65536"/>
                <a:gd name="T20" fmla="*/ 0 60000 65536"/>
                <a:gd name="T21" fmla="*/ 0 w 156"/>
                <a:gd name="T22" fmla="*/ 0 h 58"/>
                <a:gd name="T23" fmla="*/ 156 w 15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58">
                  <a:moveTo>
                    <a:pt x="32" y="0"/>
                  </a:moveTo>
                  <a:lnTo>
                    <a:pt x="0" y="58"/>
                  </a:lnTo>
                  <a:lnTo>
                    <a:pt x="125" y="58"/>
                  </a:lnTo>
                  <a:lnTo>
                    <a:pt x="156" y="0"/>
                  </a:lnTo>
                  <a:lnTo>
                    <a:pt x="32" y="0"/>
                  </a:lnTo>
                  <a:close/>
                </a:path>
              </a:pathLst>
            </a:custGeom>
            <a:solidFill>
              <a:srgbClr val="EDEDE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3" name="Freeform 110"/>
            <p:cNvSpPr>
              <a:spLocks/>
            </p:cNvSpPr>
            <p:nvPr/>
          </p:nvSpPr>
          <p:spPr bwMode="auto">
            <a:xfrm>
              <a:off x="2126" y="1014"/>
              <a:ext cx="156" cy="58"/>
            </a:xfrm>
            <a:custGeom>
              <a:avLst/>
              <a:gdLst>
                <a:gd name="T0" fmla="*/ 32 w 156"/>
                <a:gd name="T1" fmla="*/ 0 h 58"/>
                <a:gd name="T2" fmla="*/ 0 w 156"/>
                <a:gd name="T3" fmla="*/ 58 h 58"/>
                <a:gd name="T4" fmla="*/ 125 w 156"/>
                <a:gd name="T5" fmla="*/ 58 h 58"/>
                <a:gd name="T6" fmla="*/ 156 w 156"/>
                <a:gd name="T7" fmla="*/ 0 h 58"/>
                <a:gd name="T8" fmla="*/ 32 w 156"/>
                <a:gd name="T9" fmla="*/ 0 h 58"/>
                <a:gd name="T10" fmla="*/ 0 60000 65536"/>
                <a:gd name="T11" fmla="*/ 0 60000 65536"/>
                <a:gd name="T12" fmla="*/ 0 60000 65536"/>
                <a:gd name="T13" fmla="*/ 0 60000 65536"/>
                <a:gd name="T14" fmla="*/ 0 60000 65536"/>
                <a:gd name="T15" fmla="*/ 0 w 156"/>
                <a:gd name="T16" fmla="*/ 0 h 58"/>
                <a:gd name="T17" fmla="*/ 156 w 156"/>
                <a:gd name="T18" fmla="*/ 58 h 58"/>
              </a:gdLst>
              <a:ahLst/>
              <a:cxnLst>
                <a:cxn ang="T10">
                  <a:pos x="T0" y="T1"/>
                </a:cxn>
                <a:cxn ang="T11">
                  <a:pos x="T2" y="T3"/>
                </a:cxn>
                <a:cxn ang="T12">
                  <a:pos x="T4" y="T5"/>
                </a:cxn>
                <a:cxn ang="T13">
                  <a:pos x="T6" y="T7"/>
                </a:cxn>
                <a:cxn ang="T14">
                  <a:pos x="T8" y="T9"/>
                </a:cxn>
              </a:cxnLst>
              <a:rect l="T15" t="T16" r="T17" b="T18"/>
              <a:pathLst>
                <a:path w="156" h="58">
                  <a:moveTo>
                    <a:pt x="32" y="0"/>
                  </a:moveTo>
                  <a:lnTo>
                    <a:pt x="0" y="58"/>
                  </a:lnTo>
                  <a:lnTo>
                    <a:pt x="125" y="58"/>
                  </a:lnTo>
                  <a:lnTo>
                    <a:pt x="156" y="0"/>
                  </a:lnTo>
                  <a:lnTo>
                    <a:pt x="32" y="0"/>
                  </a:lnTo>
                  <a:close/>
                </a:path>
              </a:pathLst>
            </a:custGeom>
            <a:solidFill>
              <a:srgbClr val="EDEDE7"/>
            </a:solidFill>
            <a:ln w="3175">
              <a:solidFill>
                <a:srgbClr val="A5A585"/>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4" name="Rectangle 111"/>
            <p:cNvSpPr>
              <a:spLocks noChangeArrowheads="1"/>
            </p:cNvSpPr>
            <p:nvPr/>
          </p:nvSpPr>
          <p:spPr bwMode="auto">
            <a:xfrm>
              <a:off x="2126" y="1072"/>
              <a:ext cx="125" cy="313"/>
            </a:xfrm>
            <a:prstGeom prst="rect">
              <a:avLst/>
            </a:prstGeom>
            <a:solidFill>
              <a:srgbClr val="DBDB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5" name="Rectangle 112"/>
            <p:cNvSpPr>
              <a:spLocks noChangeArrowheads="1"/>
            </p:cNvSpPr>
            <p:nvPr/>
          </p:nvSpPr>
          <p:spPr bwMode="auto">
            <a:xfrm>
              <a:off x="2127" y="1073"/>
              <a:ext cx="123" cy="311"/>
            </a:xfrm>
            <a:prstGeom prst="rect">
              <a:avLst/>
            </a:prstGeom>
            <a:solidFill>
              <a:srgbClr val="DBDBCE"/>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nvGrpSpPr>
            <p:cNvPr id="110656" name="Group 113"/>
            <p:cNvGrpSpPr>
              <a:grpSpLocks/>
            </p:cNvGrpSpPr>
            <p:nvPr/>
          </p:nvGrpSpPr>
          <p:grpSpPr bwMode="auto">
            <a:xfrm>
              <a:off x="2138" y="1098"/>
              <a:ext cx="101" cy="231"/>
              <a:chOff x="2138" y="1098"/>
              <a:chExt cx="101" cy="231"/>
            </a:xfrm>
          </p:grpSpPr>
          <p:sp>
            <p:nvSpPr>
              <p:cNvPr id="110657" name="Rectangle 114"/>
              <p:cNvSpPr>
                <a:spLocks noChangeArrowheads="1"/>
              </p:cNvSpPr>
              <p:nvPr/>
            </p:nvSpPr>
            <p:spPr bwMode="auto">
              <a:xfrm>
                <a:off x="2138"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8" name="Rectangle 115"/>
              <p:cNvSpPr>
                <a:spLocks noChangeArrowheads="1"/>
              </p:cNvSpPr>
              <p:nvPr/>
            </p:nvSpPr>
            <p:spPr bwMode="auto">
              <a:xfrm>
                <a:off x="2159"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59" name="Rectangle 116"/>
              <p:cNvSpPr>
                <a:spLocks noChangeArrowheads="1"/>
              </p:cNvSpPr>
              <p:nvPr/>
            </p:nvSpPr>
            <p:spPr bwMode="auto">
              <a:xfrm>
                <a:off x="2182"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0" name="Rectangle 117"/>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1" name="Rectangle 118"/>
              <p:cNvSpPr>
                <a:spLocks noChangeArrowheads="1"/>
              </p:cNvSpPr>
              <p:nvPr/>
            </p:nvSpPr>
            <p:spPr bwMode="auto">
              <a:xfrm>
                <a:off x="2138"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2" name="Rectangle 119"/>
              <p:cNvSpPr>
                <a:spLocks noChangeArrowheads="1"/>
              </p:cNvSpPr>
              <p:nvPr/>
            </p:nvSpPr>
            <p:spPr bwMode="auto">
              <a:xfrm>
                <a:off x="2159"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3" name="Rectangle 120"/>
              <p:cNvSpPr>
                <a:spLocks noChangeArrowheads="1"/>
              </p:cNvSpPr>
              <p:nvPr/>
            </p:nvSpPr>
            <p:spPr bwMode="auto">
              <a:xfrm>
                <a:off x="2182"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4" name="Rectangle 121"/>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5" name="Rectangle 122"/>
              <p:cNvSpPr>
                <a:spLocks noChangeArrowheads="1"/>
              </p:cNvSpPr>
              <p:nvPr/>
            </p:nvSpPr>
            <p:spPr bwMode="auto">
              <a:xfrm>
                <a:off x="2138"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6" name="Rectangle 123"/>
              <p:cNvSpPr>
                <a:spLocks noChangeArrowheads="1"/>
              </p:cNvSpPr>
              <p:nvPr/>
            </p:nvSpPr>
            <p:spPr bwMode="auto">
              <a:xfrm>
                <a:off x="2159"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7" name="Rectangle 124"/>
              <p:cNvSpPr>
                <a:spLocks noChangeArrowheads="1"/>
              </p:cNvSpPr>
              <p:nvPr/>
            </p:nvSpPr>
            <p:spPr bwMode="auto">
              <a:xfrm>
                <a:off x="2182"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8" name="Rectangle 125"/>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69" name="Rectangle 126"/>
              <p:cNvSpPr>
                <a:spLocks noChangeArrowheads="1"/>
              </p:cNvSpPr>
              <p:nvPr/>
            </p:nvSpPr>
            <p:spPr bwMode="auto">
              <a:xfrm>
                <a:off x="2138"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0" name="Rectangle 127"/>
              <p:cNvSpPr>
                <a:spLocks noChangeArrowheads="1"/>
              </p:cNvSpPr>
              <p:nvPr/>
            </p:nvSpPr>
            <p:spPr bwMode="auto">
              <a:xfrm>
                <a:off x="2159"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1" name="Rectangle 128"/>
              <p:cNvSpPr>
                <a:spLocks noChangeArrowheads="1"/>
              </p:cNvSpPr>
              <p:nvPr/>
            </p:nvSpPr>
            <p:spPr bwMode="auto">
              <a:xfrm>
                <a:off x="2182"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2" name="Rectangle 129"/>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3" name="Rectangle 130"/>
              <p:cNvSpPr>
                <a:spLocks noChangeArrowheads="1"/>
              </p:cNvSpPr>
              <p:nvPr/>
            </p:nvSpPr>
            <p:spPr bwMode="auto">
              <a:xfrm>
                <a:off x="2138"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4" name="Rectangle 131"/>
              <p:cNvSpPr>
                <a:spLocks noChangeArrowheads="1"/>
              </p:cNvSpPr>
              <p:nvPr/>
            </p:nvSpPr>
            <p:spPr bwMode="auto">
              <a:xfrm>
                <a:off x="2159"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5" name="Rectangle 132"/>
              <p:cNvSpPr>
                <a:spLocks noChangeArrowheads="1"/>
              </p:cNvSpPr>
              <p:nvPr/>
            </p:nvSpPr>
            <p:spPr bwMode="auto">
              <a:xfrm>
                <a:off x="2182"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6" name="Rectangle 133"/>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7" name="Rectangle 134"/>
              <p:cNvSpPr>
                <a:spLocks noChangeArrowheads="1"/>
              </p:cNvSpPr>
              <p:nvPr/>
            </p:nvSpPr>
            <p:spPr bwMode="auto">
              <a:xfrm>
                <a:off x="2203" y="10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8" name="Rectangle 135"/>
              <p:cNvSpPr>
                <a:spLocks noChangeArrowheads="1"/>
              </p:cNvSpPr>
              <p:nvPr/>
            </p:nvSpPr>
            <p:spPr bwMode="auto">
              <a:xfrm>
                <a:off x="2226" y="10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79" name="Rectangle 136"/>
              <p:cNvSpPr>
                <a:spLocks noChangeArrowheads="1"/>
              </p:cNvSpPr>
              <p:nvPr/>
            </p:nvSpPr>
            <p:spPr bwMode="auto">
              <a:xfrm>
                <a:off x="2203" y="114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0" name="Rectangle 137"/>
              <p:cNvSpPr>
                <a:spLocks noChangeArrowheads="1"/>
              </p:cNvSpPr>
              <p:nvPr/>
            </p:nvSpPr>
            <p:spPr bwMode="auto">
              <a:xfrm>
                <a:off x="2226" y="114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1" name="Rectangle 138"/>
              <p:cNvSpPr>
                <a:spLocks noChangeArrowheads="1"/>
              </p:cNvSpPr>
              <p:nvPr/>
            </p:nvSpPr>
            <p:spPr bwMode="auto">
              <a:xfrm>
                <a:off x="2203" y="1197"/>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2" name="Rectangle 139"/>
              <p:cNvSpPr>
                <a:spLocks noChangeArrowheads="1"/>
              </p:cNvSpPr>
              <p:nvPr/>
            </p:nvSpPr>
            <p:spPr bwMode="auto">
              <a:xfrm>
                <a:off x="2226" y="1197"/>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3" name="Rectangle 140"/>
              <p:cNvSpPr>
                <a:spLocks noChangeArrowheads="1"/>
              </p:cNvSpPr>
              <p:nvPr/>
            </p:nvSpPr>
            <p:spPr bwMode="auto">
              <a:xfrm>
                <a:off x="2203" y="1246"/>
                <a:ext cx="15"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4" name="Rectangle 141"/>
              <p:cNvSpPr>
                <a:spLocks noChangeArrowheads="1"/>
              </p:cNvSpPr>
              <p:nvPr/>
            </p:nvSpPr>
            <p:spPr bwMode="auto">
              <a:xfrm>
                <a:off x="2226" y="1246"/>
                <a:ext cx="13" cy="34"/>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5" name="Rectangle 142"/>
              <p:cNvSpPr>
                <a:spLocks noChangeArrowheads="1"/>
              </p:cNvSpPr>
              <p:nvPr/>
            </p:nvSpPr>
            <p:spPr bwMode="auto">
              <a:xfrm>
                <a:off x="2203" y="1298"/>
                <a:ext cx="15"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86" name="Rectangle 143"/>
              <p:cNvSpPr>
                <a:spLocks noChangeArrowheads="1"/>
              </p:cNvSpPr>
              <p:nvPr/>
            </p:nvSpPr>
            <p:spPr bwMode="auto">
              <a:xfrm>
                <a:off x="2226" y="1298"/>
                <a:ext cx="13" cy="31"/>
              </a:xfrm>
              <a:prstGeom prst="rect">
                <a:avLst/>
              </a:prstGeom>
              <a:solidFill>
                <a:srgbClr val="EDEDE7"/>
              </a:solidFill>
              <a:ln w="3175">
                <a:solidFill>
                  <a:srgbClr val="A5A585"/>
                </a:solidFill>
                <a:miter lim="800000"/>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grpSp>
        <p:nvGrpSpPr>
          <p:cNvPr id="110611" name="Group 144"/>
          <p:cNvGrpSpPr>
            <a:grpSpLocks/>
          </p:cNvGrpSpPr>
          <p:nvPr/>
        </p:nvGrpSpPr>
        <p:grpSpPr bwMode="auto">
          <a:xfrm>
            <a:off x="5193243" y="2897919"/>
            <a:ext cx="354916" cy="206042"/>
            <a:chOff x="2140" y="1351"/>
            <a:chExt cx="298" cy="173"/>
          </a:xfrm>
        </p:grpSpPr>
        <p:sp>
          <p:nvSpPr>
            <p:cNvPr id="110625" name="Oval 145"/>
            <p:cNvSpPr>
              <a:spLocks noChangeArrowheads="1"/>
            </p:cNvSpPr>
            <p:nvPr/>
          </p:nvSpPr>
          <p:spPr bwMode="auto">
            <a:xfrm>
              <a:off x="2141" y="1423"/>
              <a:ext cx="297" cy="101"/>
            </a:xfrm>
            <a:prstGeom prst="ellipse">
              <a:avLst/>
            </a:prstGeom>
            <a:solidFill>
              <a:srgbClr val="0078AA"/>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6" name="Rectangle 146"/>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7" name="Rectangle 147"/>
            <p:cNvSpPr>
              <a:spLocks noChangeArrowheads="1"/>
            </p:cNvSpPr>
            <p:nvPr/>
          </p:nvSpPr>
          <p:spPr bwMode="auto">
            <a:xfrm>
              <a:off x="2140" y="1402"/>
              <a:ext cx="297" cy="72"/>
            </a:xfrm>
            <a:prstGeom prst="rect">
              <a:avLst/>
            </a:prstGeom>
            <a:solidFill>
              <a:srgbClr val="0078A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8" name="Oval 148"/>
            <p:cNvSpPr>
              <a:spLocks noChangeArrowheads="1"/>
            </p:cNvSpPr>
            <p:nvPr/>
          </p:nvSpPr>
          <p:spPr bwMode="auto">
            <a:xfrm>
              <a:off x="2141" y="1351"/>
              <a:ext cx="297" cy="101"/>
            </a:xfrm>
            <a:prstGeom prst="ellipse">
              <a:avLst/>
            </a:prstGeom>
            <a:solidFill>
              <a:srgbClr val="00B4FF"/>
            </a:solidFill>
            <a:ln w="3175">
              <a:solidFill>
                <a:srgbClr val="AAE6FF"/>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nvGrpSpPr>
            <p:cNvPr id="110629" name="Group 149"/>
            <p:cNvGrpSpPr>
              <a:grpSpLocks/>
            </p:cNvGrpSpPr>
            <p:nvPr/>
          </p:nvGrpSpPr>
          <p:grpSpPr bwMode="auto">
            <a:xfrm>
              <a:off x="2185" y="1363"/>
              <a:ext cx="207" cy="77"/>
              <a:chOff x="2185" y="1363"/>
              <a:chExt cx="207" cy="77"/>
            </a:xfrm>
          </p:grpSpPr>
          <p:grpSp>
            <p:nvGrpSpPr>
              <p:cNvPr id="110632" name="Group 150"/>
              <p:cNvGrpSpPr>
                <a:grpSpLocks/>
              </p:cNvGrpSpPr>
              <p:nvPr/>
            </p:nvGrpSpPr>
            <p:grpSpPr bwMode="auto">
              <a:xfrm>
                <a:off x="2185" y="1363"/>
                <a:ext cx="205" cy="75"/>
                <a:chOff x="2185" y="1363"/>
                <a:chExt cx="205" cy="75"/>
              </a:xfrm>
            </p:grpSpPr>
            <p:sp>
              <p:nvSpPr>
                <p:cNvPr id="110642" name="Freeform 151"/>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3" name="Freeform 152"/>
                <p:cNvSpPr>
                  <a:spLocks/>
                </p:cNvSpPr>
                <p:nvPr/>
              </p:nvSpPr>
              <p:spPr bwMode="auto">
                <a:xfrm>
                  <a:off x="2292" y="1364"/>
                  <a:ext cx="98" cy="33"/>
                </a:xfrm>
                <a:custGeom>
                  <a:avLst/>
                  <a:gdLst>
                    <a:gd name="T0" fmla="*/ 0 w 98"/>
                    <a:gd name="T1" fmla="*/ 26 h 33"/>
                    <a:gd name="T2" fmla="*/ 22 w 98"/>
                    <a:gd name="T3" fmla="*/ 33 h 33"/>
                    <a:gd name="T4" fmla="*/ 75 w 98"/>
                    <a:gd name="T5" fmla="*/ 11 h 33"/>
                    <a:gd name="T6" fmla="*/ 98 w 98"/>
                    <a:gd name="T7" fmla="*/ 18 h 33"/>
                    <a:gd name="T8" fmla="*/ 85 w 98"/>
                    <a:gd name="T9" fmla="*/ 0 h 33"/>
                    <a:gd name="T10" fmla="*/ 24 w 98"/>
                    <a:gd name="T11" fmla="*/ 0 h 33"/>
                    <a:gd name="T12" fmla="*/ 49 w 98"/>
                    <a:gd name="T13" fmla="*/ 6 h 33"/>
                    <a:gd name="T14" fmla="*/ 0 w 98"/>
                    <a:gd name="T15" fmla="*/ 26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6"/>
                      </a:moveTo>
                      <a:lnTo>
                        <a:pt x="22" y="33"/>
                      </a:lnTo>
                      <a:lnTo>
                        <a:pt x="75" y="11"/>
                      </a:lnTo>
                      <a:lnTo>
                        <a:pt x="98" y="18"/>
                      </a:lnTo>
                      <a:lnTo>
                        <a:pt x="85" y="0"/>
                      </a:lnTo>
                      <a:lnTo>
                        <a:pt x="24" y="0"/>
                      </a:lnTo>
                      <a:lnTo>
                        <a:pt x="49" y="6"/>
                      </a:lnTo>
                      <a:lnTo>
                        <a:pt x="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4" name="Freeform 153"/>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5" name="Freeform 154"/>
                <p:cNvSpPr>
                  <a:spLocks/>
                </p:cNvSpPr>
                <p:nvPr/>
              </p:nvSpPr>
              <p:spPr bwMode="auto">
                <a:xfrm>
                  <a:off x="2185" y="1402"/>
                  <a:ext cx="98" cy="35"/>
                </a:xfrm>
                <a:custGeom>
                  <a:avLst/>
                  <a:gdLst>
                    <a:gd name="T0" fmla="*/ 98 w 98"/>
                    <a:gd name="T1" fmla="*/ 8 h 35"/>
                    <a:gd name="T2" fmla="*/ 76 w 98"/>
                    <a:gd name="T3" fmla="*/ 0 h 35"/>
                    <a:gd name="T4" fmla="*/ 26 w 98"/>
                    <a:gd name="T5" fmla="*/ 22 h 35"/>
                    <a:gd name="T6" fmla="*/ 0 w 98"/>
                    <a:gd name="T7" fmla="*/ 15 h 35"/>
                    <a:gd name="T8" fmla="*/ 13 w 98"/>
                    <a:gd name="T9" fmla="*/ 35 h 35"/>
                    <a:gd name="T10" fmla="*/ 76 w 98"/>
                    <a:gd name="T11" fmla="*/ 35 h 35"/>
                    <a:gd name="T12" fmla="*/ 49 w 98"/>
                    <a:gd name="T13" fmla="*/ 27 h 35"/>
                    <a:gd name="T14" fmla="*/ 98 w 98"/>
                    <a:gd name="T15" fmla="*/ 8 h 3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5"/>
                    <a:gd name="T26" fmla="*/ 98 w 9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5">
                      <a:moveTo>
                        <a:pt x="98" y="8"/>
                      </a:moveTo>
                      <a:lnTo>
                        <a:pt x="76" y="0"/>
                      </a:lnTo>
                      <a:lnTo>
                        <a:pt x="26" y="22"/>
                      </a:lnTo>
                      <a:lnTo>
                        <a:pt x="0" y="15"/>
                      </a:lnTo>
                      <a:lnTo>
                        <a:pt x="13" y="35"/>
                      </a:lnTo>
                      <a:lnTo>
                        <a:pt x="76" y="35"/>
                      </a:lnTo>
                      <a:lnTo>
                        <a:pt x="49" y="27"/>
                      </a:lnTo>
                      <a:lnTo>
                        <a:pt x="9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6" name="Freeform 155"/>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7" name="Freeform 156"/>
                <p:cNvSpPr>
                  <a:spLocks/>
                </p:cNvSpPr>
                <p:nvPr/>
              </p:nvSpPr>
              <p:spPr bwMode="auto">
                <a:xfrm>
                  <a:off x="2191" y="1363"/>
                  <a:ext cx="98" cy="32"/>
                </a:xfrm>
                <a:custGeom>
                  <a:avLst/>
                  <a:gdLst>
                    <a:gd name="T0" fmla="*/ 0 w 98"/>
                    <a:gd name="T1" fmla="*/ 7 h 32"/>
                    <a:gd name="T2" fmla="*/ 21 w 98"/>
                    <a:gd name="T3" fmla="*/ 0 h 32"/>
                    <a:gd name="T4" fmla="*/ 74 w 98"/>
                    <a:gd name="T5" fmla="*/ 19 h 32"/>
                    <a:gd name="T6" fmla="*/ 98 w 98"/>
                    <a:gd name="T7" fmla="*/ 14 h 32"/>
                    <a:gd name="T8" fmla="*/ 85 w 98"/>
                    <a:gd name="T9" fmla="*/ 32 h 32"/>
                    <a:gd name="T10" fmla="*/ 23 w 98"/>
                    <a:gd name="T11" fmla="*/ 32 h 32"/>
                    <a:gd name="T12" fmla="*/ 49 w 98"/>
                    <a:gd name="T13" fmla="*/ 27 h 32"/>
                    <a:gd name="T14" fmla="*/ 0 w 98"/>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0" y="7"/>
                      </a:moveTo>
                      <a:lnTo>
                        <a:pt x="21" y="0"/>
                      </a:lnTo>
                      <a:lnTo>
                        <a:pt x="74" y="19"/>
                      </a:lnTo>
                      <a:lnTo>
                        <a:pt x="98" y="14"/>
                      </a:lnTo>
                      <a:lnTo>
                        <a:pt x="85" y="32"/>
                      </a:lnTo>
                      <a:lnTo>
                        <a:pt x="23" y="32"/>
                      </a:lnTo>
                      <a:lnTo>
                        <a:pt x="49" y="27"/>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8" name="Freeform 157"/>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9" name="Freeform 158"/>
                <p:cNvSpPr>
                  <a:spLocks/>
                </p:cNvSpPr>
                <p:nvPr/>
              </p:nvSpPr>
              <p:spPr bwMode="auto">
                <a:xfrm>
                  <a:off x="2289" y="1406"/>
                  <a:ext cx="97" cy="32"/>
                </a:xfrm>
                <a:custGeom>
                  <a:avLst/>
                  <a:gdLst>
                    <a:gd name="T0" fmla="*/ 97 w 97"/>
                    <a:gd name="T1" fmla="*/ 25 h 32"/>
                    <a:gd name="T2" fmla="*/ 76 w 97"/>
                    <a:gd name="T3" fmla="*/ 32 h 32"/>
                    <a:gd name="T4" fmla="*/ 25 w 97"/>
                    <a:gd name="T5" fmla="*/ 11 h 32"/>
                    <a:gd name="T6" fmla="*/ 0 w 97"/>
                    <a:gd name="T7" fmla="*/ 18 h 32"/>
                    <a:gd name="T8" fmla="*/ 12 w 97"/>
                    <a:gd name="T9" fmla="*/ 0 h 32"/>
                    <a:gd name="T10" fmla="*/ 76 w 97"/>
                    <a:gd name="T11" fmla="*/ 0 h 32"/>
                    <a:gd name="T12" fmla="*/ 49 w 97"/>
                    <a:gd name="T13" fmla="*/ 5 h 32"/>
                    <a:gd name="T14" fmla="*/ 97 w 97"/>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2"/>
                    <a:gd name="T26" fmla="*/ 97 w 9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2">
                      <a:moveTo>
                        <a:pt x="97" y="25"/>
                      </a:moveTo>
                      <a:lnTo>
                        <a:pt x="76" y="32"/>
                      </a:lnTo>
                      <a:lnTo>
                        <a:pt x="25" y="11"/>
                      </a:lnTo>
                      <a:lnTo>
                        <a:pt x="0" y="18"/>
                      </a:lnTo>
                      <a:lnTo>
                        <a:pt x="12" y="0"/>
                      </a:lnTo>
                      <a:lnTo>
                        <a:pt x="76" y="0"/>
                      </a:lnTo>
                      <a:lnTo>
                        <a:pt x="49" y="5"/>
                      </a:lnTo>
                      <a:lnTo>
                        <a:pt x="97"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nvGrpSpPr>
              <p:cNvPr id="110633" name="Group 159"/>
              <p:cNvGrpSpPr>
                <a:grpSpLocks/>
              </p:cNvGrpSpPr>
              <p:nvPr/>
            </p:nvGrpSpPr>
            <p:grpSpPr bwMode="auto">
              <a:xfrm>
                <a:off x="2187" y="1364"/>
                <a:ext cx="205" cy="76"/>
                <a:chOff x="2187" y="1364"/>
                <a:chExt cx="205" cy="76"/>
              </a:xfrm>
            </p:grpSpPr>
            <p:sp>
              <p:nvSpPr>
                <p:cNvPr id="110634" name="Freeform 160"/>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35" name="Freeform 161"/>
                <p:cNvSpPr>
                  <a:spLocks/>
                </p:cNvSpPr>
                <p:nvPr/>
              </p:nvSpPr>
              <p:spPr bwMode="auto">
                <a:xfrm>
                  <a:off x="2294" y="1366"/>
                  <a:ext cx="98" cy="33"/>
                </a:xfrm>
                <a:custGeom>
                  <a:avLst/>
                  <a:gdLst>
                    <a:gd name="T0" fmla="*/ 0 w 98"/>
                    <a:gd name="T1" fmla="*/ 25 h 33"/>
                    <a:gd name="T2" fmla="*/ 22 w 98"/>
                    <a:gd name="T3" fmla="*/ 33 h 33"/>
                    <a:gd name="T4" fmla="*/ 74 w 98"/>
                    <a:gd name="T5" fmla="*/ 11 h 33"/>
                    <a:gd name="T6" fmla="*/ 98 w 98"/>
                    <a:gd name="T7" fmla="*/ 18 h 33"/>
                    <a:gd name="T8" fmla="*/ 85 w 98"/>
                    <a:gd name="T9" fmla="*/ 0 h 33"/>
                    <a:gd name="T10" fmla="*/ 24 w 98"/>
                    <a:gd name="T11" fmla="*/ 0 h 33"/>
                    <a:gd name="T12" fmla="*/ 49 w 98"/>
                    <a:gd name="T13" fmla="*/ 6 h 33"/>
                    <a:gd name="T14" fmla="*/ 0 w 98"/>
                    <a:gd name="T15" fmla="*/ 25 h 33"/>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3"/>
                    <a:gd name="T26" fmla="*/ 98 w 9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3">
                      <a:moveTo>
                        <a:pt x="0" y="25"/>
                      </a:moveTo>
                      <a:lnTo>
                        <a:pt x="22" y="33"/>
                      </a:lnTo>
                      <a:lnTo>
                        <a:pt x="74" y="11"/>
                      </a:lnTo>
                      <a:lnTo>
                        <a:pt x="98" y="18"/>
                      </a:lnTo>
                      <a:lnTo>
                        <a:pt x="85" y="0"/>
                      </a:lnTo>
                      <a:lnTo>
                        <a:pt x="24" y="0"/>
                      </a:lnTo>
                      <a:lnTo>
                        <a:pt x="49" y="6"/>
                      </a:lnTo>
                      <a:lnTo>
                        <a:pt x="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36" name="Freeform 162"/>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37" name="Freeform 163"/>
                <p:cNvSpPr>
                  <a:spLocks/>
                </p:cNvSpPr>
                <p:nvPr/>
              </p:nvSpPr>
              <p:spPr bwMode="auto">
                <a:xfrm>
                  <a:off x="2187" y="1404"/>
                  <a:ext cx="98" cy="34"/>
                </a:xfrm>
                <a:custGeom>
                  <a:avLst/>
                  <a:gdLst>
                    <a:gd name="T0" fmla="*/ 98 w 98"/>
                    <a:gd name="T1" fmla="*/ 7 h 34"/>
                    <a:gd name="T2" fmla="*/ 76 w 98"/>
                    <a:gd name="T3" fmla="*/ 0 h 34"/>
                    <a:gd name="T4" fmla="*/ 25 w 98"/>
                    <a:gd name="T5" fmla="*/ 22 h 34"/>
                    <a:gd name="T6" fmla="*/ 0 w 98"/>
                    <a:gd name="T7" fmla="*/ 15 h 34"/>
                    <a:gd name="T8" fmla="*/ 13 w 98"/>
                    <a:gd name="T9" fmla="*/ 34 h 34"/>
                    <a:gd name="T10" fmla="*/ 76 w 98"/>
                    <a:gd name="T11" fmla="*/ 34 h 34"/>
                    <a:gd name="T12" fmla="*/ 49 w 98"/>
                    <a:gd name="T13" fmla="*/ 27 h 34"/>
                    <a:gd name="T14" fmla="*/ 98 w 98"/>
                    <a:gd name="T15" fmla="*/ 7 h 34"/>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4"/>
                    <a:gd name="T26" fmla="*/ 98 w 9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4">
                      <a:moveTo>
                        <a:pt x="98" y="7"/>
                      </a:moveTo>
                      <a:lnTo>
                        <a:pt x="76" y="0"/>
                      </a:lnTo>
                      <a:lnTo>
                        <a:pt x="25" y="22"/>
                      </a:lnTo>
                      <a:lnTo>
                        <a:pt x="0" y="15"/>
                      </a:lnTo>
                      <a:lnTo>
                        <a:pt x="13" y="34"/>
                      </a:lnTo>
                      <a:lnTo>
                        <a:pt x="76" y="34"/>
                      </a:lnTo>
                      <a:lnTo>
                        <a:pt x="49" y="27"/>
                      </a:lnTo>
                      <a:lnTo>
                        <a:pt x="9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38" name="Freeform 164"/>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39" name="Freeform 165"/>
                <p:cNvSpPr>
                  <a:spLocks/>
                </p:cNvSpPr>
                <p:nvPr/>
              </p:nvSpPr>
              <p:spPr bwMode="auto">
                <a:xfrm>
                  <a:off x="2193" y="1364"/>
                  <a:ext cx="97" cy="33"/>
                </a:xfrm>
                <a:custGeom>
                  <a:avLst/>
                  <a:gdLst>
                    <a:gd name="T0" fmla="*/ 0 w 97"/>
                    <a:gd name="T1" fmla="*/ 8 h 33"/>
                    <a:gd name="T2" fmla="*/ 21 w 97"/>
                    <a:gd name="T3" fmla="*/ 0 h 33"/>
                    <a:gd name="T4" fmla="*/ 74 w 97"/>
                    <a:gd name="T5" fmla="*/ 20 h 33"/>
                    <a:gd name="T6" fmla="*/ 97 w 97"/>
                    <a:gd name="T7" fmla="*/ 15 h 33"/>
                    <a:gd name="T8" fmla="*/ 85 w 97"/>
                    <a:gd name="T9" fmla="*/ 33 h 33"/>
                    <a:gd name="T10" fmla="*/ 23 w 97"/>
                    <a:gd name="T11" fmla="*/ 33 h 33"/>
                    <a:gd name="T12" fmla="*/ 48 w 97"/>
                    <a:gd name="T13" fmla="*/ 27 h 33"/>
                    <a:gd name="T14" fmla="*/ 0 w 97"/>
                    <a:gd name="T15" fmla="*/ 8 h 3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33"/>
                    <a:gd name="T26" fmla="*/ 97 w 9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33">
                      <a:moveTo>
                        <a:pt x="0" y="8"/>
                      </a:moveTo>
                      <a:lnTo>
                        <a:pt x="21" y="0"/>
                      </a:lnTo>
                      <a:lnTo>
                        <a:pt x="74" y="20"/>
                      </a:lnTo>
                      <a:lnTo>
                        <a:pt x="97" y="15"/>
                      </a:lnTo>
                      <a:lnTo>
                        <a:pt x="85" y="33"/>
                      </a:lnTo>
                      <a:lnTo>
                        <a:pt x="23" y="33"/>
                      </a:lnTo>
                      <a:lnTo>
                        <a:pt x="48" y="27"/>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0" name="Freeform 166"/>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41" name="Freeform 167"/>
                <p:cNvSpPr>
                  <a:spLocks/>
                </p:cNvSpPr>
                <p:nvPr/>
              </p:nvSpPr>
              <p:spPr bwMode="auto">
                <a:xfrm>
                  <a:off x="2290" y="1408"/>
                  <a:ext cx="98" cy="32"/>
                </a:xfrm>
                <a:custGeom>
                  <a:avLst/>
                  <a:gdLst>
                    <a:gd name="T0" fmla="*/ 98 w 98"/>
                    <a:gd name="T1" fmla="*/ 25 h 32"/>
                    <a:gd name="T2" fmla="*/ 77 w 98"/>
                    <a:gd name="T3" fmla="*/ 32 h 32"/>
                    <a:gd name="T4" fmla="*/ 26 w 98"/>
                    <a:gd name="T5" fmla="*/ 11 h 32"/>
                    <a:gd name="T6" fmla="*/ 0 w 98"/>
                    <a:gd name="T7" fmla="*/ 18 h 32"/>
                    <a:gd name="T8" fmla="*/ 13 w 98"/>
                    <a:gd name="T9" fmla="*/ 0 h 32"/>
                    <a:gd name="T10" fmla="*/ 77 w 98"/>
                    <a:gd name="T11" fmla="*/ 0 h 32"/>
                    <a:gd name="T12" fmla="*/ 49 w 98"/>
                    <a:gd name="T13" fmla="*/ 5 h 32"/>
                    <a:gd name="T14" fmla="*/ 98 w 98"/>
                    <a:gd name="T15" fmla="*/ 25 h 3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32"/>
                    <a:gd name="T26" fmla="*/ 98 w 98"/>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32">
                      <a:moveTo>
                        <a:pt x="98" y="25"/>
                      </a:moveTo>
                      <a:lnTo>
                        <a:pt x="77" y="32"/>
                      </a:lnTo>
                      <a:lnTo>
                        <a:pt x="26" y="11"/>
                      </a:lnTo>
                      <a:lnTo>
                        <a:pt x="0" y="18"/>
                      </a:lnTo>
                      <a:lnTo>
                        <a:pt x="13" y="0"/>
                      </a:lnTo>
                      <a:lnTo>
                        <a:pt x="77" y="0"/>
                      </a:lnTo>
                      <a:lnTo>
                        <a:pt x="49" y="5"/>
                      </a:lnTo>
                      <a:lnTo>
                        <a:pt x="98"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grpSp>
        </p:grpSp>
        <p:sp>
          <p:nvSpPr>
            <p:cNvPr id="110630" name="Line 168"/>
            <p:cNvSpPr>
              <a:spLocks noChangeShapeType="1"/>
            </p:cNvSpPr>
            <p:nvPr/>
          </p:nvSpPr>
          <p:spPr bwMode="auto">
            <a:xfrm>
              <a:off x="2140"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sp>
          <p:nvSpPr>
            <p:cNvPr id="110631" name="Line 169"/>
            <p:cNvSpPr>
              <a:spLocks noChangeShapeType="1"/>
            </p:cNvSpPr>
            <p:nvPr/>
          </p:nvSpPr>
          <p:spPr bwMode="auto">
            <a:xfrm>
              <a:off x="2437" y="1401"/>
              <a:ext cx="1" cy="72"/>
            </a:xfrm>
            <a:prstGeom prst="line">
              <a:avLst/>
            </a:prstGeom>
            <a:noFill/>
            <a:ln w="3175">
              <a:solidFill>
                <a:srgbClr val="AAE6FF"/>
              </a:solidFill>
              <a:round/>
              <a:headEnd/>
              <a:tailEnd/>
            </a:ln>
            <a:extLst>
              <a:ext uri="{909E8E84-426E-40DD-AFC4-6F175D3DCCD1}">
                <a14:hiddenFill xmlns:a14="http://schemas.microsoft.com/office/drawing/2010/main" xmlns="">
                  <a:noFill/>
                </a14:hiddenFill>
              </a:ext>
            </a:extLst>
          </p:spPr>
          <p:txBody>
            <a:bodyPr/>
            <a:lstStyle/>
            <a:p>
              <a:endParaRPr lang="zh-CN" altLang="en-US" sz="2101" u="none"/>
            </a:p>
          </p:txBody>
        </p:sp>
      </p:grpSp>
      <p:sp>
        <p:nvSpPr>
          <p:cNvPr id="10410" name="Text Box 170"/>
          <p:cNvSpPr txBox="1">
            <a:spLocks noChangeAspect="1" noChangeArrowheads="1"/>
          </p:cNvSpPr>
          <p:nvPr/>
        </p:nvSpPr>
        <p:spPr bwMode="auto">
          <a:xfrm>
            <a:off x="6165092" y="2465589"/>
            <a:ext cx="927188" cy="738920"/>
          </a:xfrm>
          <a:prstGeom prst="rect">
            <a:avLst/>
          </a:prstGeom>
          <a:noFill/>
          <a:ln w="12700">
            <a:noFill/>
            <a:miter lim="800000"/>
            <a:headEnd/>
            <a:tailEnd/>
          </a:ln>
          <a:effectLst/>
        </p:spPr>
        <p:txBody>
          <a:bodyPr wrap="square">
            <a:spAutoFit/>
          </a:bodyPr>
          <a:lstStyle/>
          <a:p>
            <a:pPr eaLnBrk="0" hangingPunct="0">
              <a:defRPr/>
            </a:pPr>
            <a:r>
              <a:rPr lang="zh-CN" altLang="en-US" sz="2101" u="none" dirty="0">
                <a:solidFill>
                  <a:srgbClr val="FF0000"/>
                </a:solidFill>
                <a:effectLst>
                  <a:outerShdw blurRad="38100" dist="38100" dir="2700000" algn="tl">
                    <a:srgbClr val="000000">
                      <a:alpha val="43137"/>
                    </a:srgbClr>
                  </a:outerShdw>
                </a:effectLst>
              </a:rPr>
              <a:t>分支机构</a:t>
            </a:r>
          </a:p>
        </p:txBody>
      </p:sp>
      <p:grpSp>
        <p:nvGrpSpPr>
          <p:cNvPr id="110613" name="Group 171"/>
          <p:cNvGrpSpPr>
            <a:grpSpLocks/>
          </p:cNvGrpSpPr>
          <p:nvPr/>
        </p:nvGrpSpPr>
        <p:grpSpPr bwMode="auto">
          <a:xfrm>
            <a:off x="2250301" y="2840751"/>
            <a:ext cx="2970335" cy="232244"/>
            <a:chOff x="1971" y="2822"/>
            <a:chExt cx="1278" cy="423"/>
          </a:xfrm>
          <a:solidFill>
            <a:schemeClr val="bg2">
              <a:lumMod val="40000"/>
              <a:lumOff val="60000"/>
            </a:schemeClr>
          </a:solidFill>
        </p:grpSpPr>
        <p:sp>
          <p:nvSpPr>
            <p:cNvPr id="110617" name="Oval 172"/>
            <p:cNvSpPr>
              <a:spLocks noChangeArrowheads="1"/>
            </p:cNvSpPr>
            <p:nvPr/>
          </p:nvSpPr>
          <p:spPr bwMode="auto">
            <a:xfrm>
              <a:off x="1974" y="2822"/>
              <a:ext cx="144" cy="42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18" name="Rectangle 173"/>
            <p:cNvSpPr>
              <a:spLocks noChangeArrowheads="1"/>
            </p:cNvSpPr>
            <p:nvPr/>
          </p:nvSpPr>
          <p:spPr bwMode="auto">
            <a:xfrm>
              <a:off x="2052" y="2822"/>
              <a:ext cx="1122" cy="42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19" name="Freeform 174"/>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0" name="Freeform 175"/>
            <p:cNvSpPr>
              <a:spLocks/>
            </p:cNvSpPr>
            <p:nvPr/>
          </p:nvSpPr>
          <p:spPr bwMode="auto">
            <a:xfrm>
              <a:off x="1992" y="2870"/>
              <a:ext cx="1134" cy="24"/>
            </a:xfrm>
            <a:custGeom>
              <a:avLst/>
              <a:gdLst>
                <a:gd name="T0" fmla="*/ 6 w 1134"/>
                <a:gd name="T1" fmla="*/ 0 h 24"/>
                <a:gd name="T2" fmla="*/ 0 w 1134"/>
                <a:gd name="T3" fmla="*/ 12 h 24"/>
                <a:gd name="T4" fmla="*/ 0 w 1134"/>
                <a:gd name="T5" fmla="*/ 24 h 24"/>
                <a:gd name="T6" fmla="*/ 1122 w 1134"/>
                <a:gd name="T7" fmla="*/ 24 h 24"/>
                <a:gd name="T8" fmla="*/ 1128 w 1134"/>
                <a:gd name="T9" fmla="*/ 18 h 24"/>
                <a:gd name="T10" fmla="*/ 1134 w 1134"/>
                <a:gd name="T11" fmla="*/ 0 h 24"/>
                <a:gd name="T12" fmla="*/ 6 w 1134"/>
                <a:gd name="T13" fmla="*/ 0 h 24"/>
                <a:gd name="T14" fmla="*/ 0 60000 65536"/>
                <a:gd name="T15" fmla="*/ 0 60000 65536"/>
                <a:gd name="T16" fmla="*/ 0 60000 65536"/>
                <a:gd name="T17" fmla="*/ 0 60000 65536"/>
                <a:gd name="T18" fmla="*/ 0 60000 65536"/>
                <a:gd name="T19" fmla="*/ 0 60000 65536"/>
                <a:gd name="T20" fmla="*/ 0 60000 65536"/>
                <a:gd name="T21" fmla="*/ 0 w 1134"/>
                <a:gd name="T22" fmla="*/ 0 h 24"/>
                <a:gd name="T23" fmla="*/ 1134 w 113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24">
                  <a:moveTo>
                    <a:pt x="6" y="0"/>
                  </a:moveTo>
                  <a:lnTo>
                    <a:pt x="0" y="12"/>
                  </a:lnTo>
                  <a:lnTo>
                    <a:pt x="0" y="24"/>
                  </a:lnTo>
                  <a:lnTo>
                    <a:pt x="1122" y="24"/>
                  </a:lnTo>
                  <a:lnTo>
                    <a:pt x="1128" y="18"/>
                  </a:lnTo>
                  <a:lnTo>
                    <a:pt x="1134" y="0"/>
                  </a:ln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1" name="Oval 176"/>
            <p:cNvSpPr>
              <a:spLocks noChangeArrowheads="1"/>
            </p:cNvSpPr>
            <p:nvPr/>
          </p:nvSpPr>
          <p:spPr bwMode="auto">
            <a:xfrm>
              <a:off x="3105" y="2825"/>
              <a:ext cx="144" cy="420"/>
            </a:xfrm>
            <a:prstGeom prst="ellipse">
              <a:avLst/>
            </a:prstGeom>
            <a:grpFill/>
            <a:ln w="9525">
              <a:solidFill>
                <a:srgbClr val="000000"/>
              </a:solidFill>
              <a:round/>
              <a:headEnd/>
              <a:tailEnd/>
            </a:ln>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2" name="Arc 177"/>
            <p:cNvSpPr>
              <a:spLocks/>
            </p:cNvSpPr>
            <p:nvPr/>
          </p:nvSpPr>
          <p:spPr bwMode="auto">
            <a:xfrm>
              <a:off x="1971" y="2825"/>
              <a:ext cx="81" cy="420"/>
            </a:xfrm>
            <a:custGeom>
              <a:avLst/>
              <a:gdLst>
                <a:gd name="T0" fmla="*/ 81 w 21600"/>
                <a:gd name="T1" fmla="*/ 420 h 43200"/>
                <a:gd name="T2" fmla="*/ 81 w 21600"/>
                <a:gd name="T3" fmla="*/ 0 h 43200"/>
                <a:gd name="T4" fmla="*/ 81 w 21600"/>
                <a:gd name="T5" fmla="*/ 21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21600" y="43200"/>
                  </a:moveTo>
                  <a:cubicBezTo>
                    <a:pt x="9670" y="43200"/>
                    <a:pt x="0" y="33529"/>
                    <a:pt x="0" y="21600"/>
                  </a:cubicBezTo>
                  <a:cubicBezTo>
                    <a:pt x="-1" y="9670"/>
                    <a:pt x="9670" y="0"/>
                    <a:pt x="21599" y="0"/>
                  </a:cubicBezTo>
                </a:path>
                <a:path w="21600" h="43200" stroke="0" extrusionOk="0">
                  <a:moveTo>
                    <a:pt x="21600" y="43200"/>
                  </a:moveTo>
                  <a:cubicBezTo>
                    <a:pt x="9670" y="43200"/>
                    <a:pt x="0" y="33529"/>
                    <a:pt x="0" y="21600"/>
                  </a:cubicBezTo>
                  <a:cubicBezTo>
                    <a:pt x="-1" y="9670"/>
                    <a:pt x="9670" y="0"/>
                    <a:pt x="21599" y="0"/>
                  </a:cubicBezTo>
                  <a:lnTo>
                    <a:pt x="21600" y="21600"/>
                  </a:lnTo>
                  <a:close/>
                </a:path>
              </a:pathLst>
            </a:custGeom>
            <a:grpFill/>
            <a:ln w="9525">
              <a:solidFill>
                <a:srgbClr val="000000"/>
              </a:solidFill>
              <a:round/>
              <a:headEnd/>
              <a:tailEnd/>
            </a:ln>
            <a:extLst/>
          </p:spPr>
          <p:txBody>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eaLnBrk="1" hangingPunct="1"/>
              <a:endParaRPr lang="zh-CN" altLang="en-US" sz="1800" u="none"/>
            </a:p>
          </p:txBody>
        </p:sp>
        <p:sp>
          <p:nvSpPr>
            <p:cNvPr id="110623" name="Line 178"/>
            <p:cNvSpPr>
              <a:spLocks noChangeShapeType="1"/>
            </p:cNvSpPr>
            <p:nvPr/>
          </p:nvSpPr>
          <p:spPr bwMode="auto">
            <a:xfrm>
              <a:off x="2040" y="2822"/>
              <a:ext cx="1122" cy="1"/>
            </a:xfrm>
            <a:prstGeom prst="line">
              <a:avLst/>
            </a:prstGeom>
            <a:grpFill/>
            <a:ln w="9525">
              <a:solidFill>
                <a:srgbClr val="000000"/>
              </a:solidFill>
              <a:round/>
              <a:headEnd/>
              <a:tailEnd/>
            </a:ln>
            <a:extLst/>
          </p:spPr>
          <p:txBody>
            <a:bodyPr/>
            <a:lstStyle/>
            <a:p>
              <a:endParaRPr lang="zh-CN" altLang="en-US" sz="2101" u="none"/>
            </a:p>
          </p:txBody>
        </p:sp>
        <p:sp>
          <p:nvSpPr>
            <p:cNvPr id="110624" name="Line 179"/>
            <p:cNvSpPr>
              <a:spLocks noChangeShapeType="1"/>
            </p:cNvSpPr>
            <p:nvPr/>
          </p:nvSpPr>
          <p:spPr bwMode="auto">
            <a:xfrm>
              <a:off x="2040" y="3242"/>
              <a:ext cx="1122" cy="1"/>
            </a:xfrm>
            <a:prstGeom prst="line">
              <a:avLst/>
            </a:prstGeom>
            <a:grpFill/>
            <a:ln w="9525">
              <a:solidFill>
                <a:srgbClr val="000000"/>
              </a:solidFill>
              <a:round/>
              <a:headEnd/>
              <a:tailEnd/>
            </a:ln>
            <a:extLst/>
          </p:spPr>
          <p:txBody>
            <a:bodyPr/>
            <a:lstStyle/>
            <a:p>
              <a:endParaRPr lang="zh-CN" altLang="en-US" sz="2101" u="none"/>
            </a:p>
          </p:txBody>
        </p:sp>
      </p:grpSp>
      <p:sp>
        <p:nvSpPr>
          <p:cNvPr id="110614" name="AutoShape 180"/>
          <p:cNvSpPr>
            <a:spLocks noChangeArrowheads="1"/>
          </p:cNvSpPr>
          <p:nvPr/>
        </p:nvSpPr>
        <p:spPr bwMode="auto">
          <a:xfrm>
            <a:off x="954091" y="3455914"/>
            <a:ext cx="1529677" cy="588931"/>
          </a:xfrm>
          <a:prstGeom prst="wedgeRoundRectCallout">
            <a:avLst>
              <a:gd name="adj1" fmla="val -10231"/>
              <a:gd name="adj2" fmla="val 92551"/>
              <a:gd name="adj3" fmla="val 16667"/>
            </a:avLst>
          </a:prstGeom>
          <a:solidFill>
            <a:schemeClr val="bg1"/>
          </a:solidFill>
          <a:ln w="9525">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lang="en-US" altLang="zh-CN" sz="1600" u="none" dirty="0">
                <a:solidFill>
                  <a:srgbClr val="002060"/>
                </a:solidFill>
                <a:latin typeface="Helvetica" panose="020B0604020202020204" pitchFamily="34" charset="0"/>
              </a:rPr>
              <a:t>Internet</a:t>
            </a:r>
            <a:r>
              <a:rPr lang="zh-CN" altLang="en-US" sz="1600" u="none" dirty="0">
                <a:solidFill>
                  <a:srgbClr val="002060"/>
                </a:solidFill>
                <a:latin typeface="Helvetica" panose="020B0604020202020204" pitchFamily="34" charset="0"/>
              </a:rPr>
              <a:t>根据这个地址路由</a:t>
            </a:r>
          </a:p>
        </p:txBody>
      </p:sp>
      <p:sp>
        <p:nvSpPr>
          <p:cNvPr id="110615" name="AutoShape 181"/>
          <p:cNvSpPr>
            <a:spLocks noChangeArrowheads="1"/>
          </p:cNvSpPr>
          <p:nvPr/>
        </p:nvSpPr>
        <p:spPr bwMode="auto">
          <a:xfrm>
            <a:off x="3361086" y="3451150"/>
            <a:ext cx="3670639" cy="588931"/>
          </a:xfrm>
          <a:prstGeom prst="wedgeRoundRectCallout">
            <a:avLst>
              <a:gd name="adj1" fmla="val -34398"/>
              <a:gd name="adj2" fmla="val 65917"/>
              <a:gd name="adj3" fmla="val 16667"/>
            </a:avLst>
          </a:prstGeom>
          <a:solidFill>
            <a:schemeClr val="bg1"/>
          </a:solidFill>
          <a:ln w="9525">
            <a:solidFill>
              <a:schemeClr val="tx1"/>
            </a:solidFill>
            <a:miter lim="800000"/>
            <a:headEnd/>
            <a:tailEnd/>
          </a:ln>
        </p:spPr>
        <p:txBody>
          <a:bodyPr anchor="ct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lang="zh-CN" altLang="en-US" sz="1600" u="none" dirty="0">
                <a:solidFill>
                  <a:srgbClr val="002060"/>
                </a:solidFill>
                <a:latin typeface="Helvetica" panose="020B0604020202020204" pitchFamily="34" charset="0"/>
              </a:rPr>
              <a:t>可以使用私网地址，感觉双方是用专用通道连接起来的，而不是</a:t>
            </a:r>
            <a:r>
              <a:rPr lang="en-US" altLang="zh-CN" sz="1600" u="none" dirty="0">
                <a:solidFill>
                  <a:srgbClr val="002060"/>
                </a:solidFill>
                <a:latin typeface="Helvetica" panose="020B0604020202020204" pitchFamily="34" charset="0"/>
              </a:rPr>
              <a:t>Internet</a:t>
            </a:r>
          </a:p>
        </p:txBody>
      </p:sp>
      <p:sp>
        <p:nvSpPr>
          <p:cNvPr id="10244" name="Freeform 4"/>
          <p:cNvSpPr>
            <a:spLocks/>
          </p:cNvSpPr>
          <p:nvPr/>
        </p:nvSpPr>
        <p:spPr bwMode="auto">
          <a:xfrm>
            <a:off x="2916660" y="2668073"/>
            <a:ext cx="1781725" cy="415627"/>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chemeClr val="folHlink"/>
          </a:solidFill>
          <a:ln w="12700" cap="flat" cmpd="sng">
            <a:solidFill>
              <a:srgbClr val="969696"/>
            </a:solidFill>
            <a:prstDash val="solid"/>
            <a:round/>
            <a:headEnd type="none" w="sm" len="sm"/>
            <a:tailEnd type="none" w="med" len="med"/>
          </a:ln>
          <a:effectLst>
            <a:outerShdw dist="35921" dir="2700000" algn="ctr" rotWithShape="0">
              <a:schemeClr val="tx1"/>
            </a:outerShdw>
          </a:effectLst>
        </p:spPr>
        <p:txBody>
          <a:bodyPr anchor="ctr">
            <a:spAutoFit/>
          </a:bodyPr>
          <a:lstStyle/>
          <a:p>
            <a:pPr>
              <a:defRPr/>
            </a:pPr>
            <a:endParaRPr lang="zh-CN" altLang="en-US" sz="2101" u="none"/>
          </a:p>
        </p:txBody>
      </p:sp>
      <p:sp>
        <p:nvSpPr>
          <p:cNvPr id="110597" name="Text Box 5"/>
          <p:cNvSpPr txBox="1">
            <a:spLocks noChangeAspect="1" noChangeArrowheads="1"/>
          </p:cNvSpPr>
          <p:nvPr/>
        </p:nvSpPr>
        <p:spPr bwMode="auto">
          <a:xfrm>
            <a:off x="3437720" y="2570396"/>
            <a:ext cx="11886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Internet</a:t>
            </a:r>
          </a:p>
        </p:txBody>
      </p:sp>
      <p:sp>
        <p:nvSpPr>
          <p:cNvPr id="110616" name="Text Box 182"/>
          <p:cNvSpPr txBox="1">
            <a:spLocks noChangeAspect="1" noChangeArrowheads="1"/>
          </p:cNvSpPr>
          <p:nvPr/>
        </p:nvSpPr>
        <p:spPr bwMode="auto">
          <a:xfrm>
            <a:off x="3548747" y="2796684"/>
            <a:ext cx="8634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zh-CN" altLang="en-US" sz="1800" u="none" dirty="0">
                <a:solidFill>
                  <a:srgbClr val="FF0000"/>
                </a:solidFill>
              </a:rPr>
              <a:t>隧道</a:t>
            </a:r>
          </a:p>
        </p:txBody>
      </p:sp>
    </p:spTree>
    <p:extLst>
      <p:ext uri="{BB962C8B-B14F-4D97-AF65-F5344CB8AC3E}">
        <p14:creationId xmlns:p14="http://schemas.microsoft.com/office/powerpoint/2010/main" xmlns="" val="4218559884"/>
      </p:ext>
    </p:extLst>
  </p:cSld>
  <p:clrMapOvr>
    <a:masterClrMapping/>
  </p:clrMapOvr>
  <mc:AlternateContent xmlns:mc="http://schemas.openxmlformats.org/markup-compatibility/2006">
    <mc:Choice xmlns:p14="http://schemas.microsoft.com/office/powerpoint/2010/main" xmlns="" Requires="p14">
      <p:transition spd="slow" p14:dur="2000" advTm="2000"/>
    </mc:Choice>
    <mc:Fallback>
      <p:transition spd="slow"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539552" y="700336"/>
            <a:ext cx="6429375" cy="857250"/>
          </a:xfrm>
        </p:spPr>
        <p:txBody>
          <a:bodyPr/>
          <a:lstStyle/>
          <a:p>
            <a:pPr algn="l"/>
            <a:r>
              <a:rPr lang="zh-CN" altLang="en-US" sz="2400" dirty="0">
                <a:solidFill>
                  <a:srgbClr val="007D7A"/>
                </a:solidFill>
                <a:latin typeface="Times New Roman" pitchFamily="18" charset="0"/>
                <a:ea typeface="微软雅黑" pitchFamily="34" charset="-122"/>
                <a:cs typeface="Times New Roman" pitchFamily="18" charset="0"/>
              </a:rPr>
              <a:t>按隧道类型对</a:t>
            </a:r>
            <a:r>
              <a:rPr lang="en-US" altLang="zh-CN" sz="2400" dirty="0">
                <a:solidFill>
                  <a:srgbClr val="007D7A"/>
                </a:solidFill>
                <a:latin typeface="Times New Roman" pitchFamily="18" charset="0"/>
                <a:ea typeface="微软雅黑" pitchFamily="34" charset="-122"/>
                <a:cs typeface="Times New Roman" pitchFamily="18" charset="0"/>
              </a:rPr>
              <a:t>VPN</a:t>
            </a:r>
            <a:r>
              <a:rPr lang="zh-CN" altLang="en-US" sz="2400" dirty="0">
                <a:solidFill>
                  <a:srgbClr val="007D7A"/>
                </a:solidFill>
                <a:latin typeface="Times New Roman" pitchFamily="18" charset="0"/>
                <a:ea typeface="微软雅黑" pitchFamily="34" charset="-122"/>
                <a:cs typeface="Times New Roman" pitchFamily="18" charset="0"/>
              </a:rPr>
              <a:t>分类</a:t>
            </a:r>
          </a:p>
        </p:txBody>
      </p:sp>
      <p:sp>
        <p:nvSpPr>
          <p:cNvPr id="111619" name="Rectangle 3"/>
          <p:cNvSpPr>
            <a:spLocks noGrp="1" noChangeArrowheads="1"/>
          </p:cNvSpPr>
          <p:nvPr>
            <p:ph type="body" idx="1"/>
          </p:nvPr>
        </p:nvSpPr>
        <p:spPr>
          <a:xfrm>
            <a:off x="602873" y="1492424"/>
            <a:ext cx="6302732" cy="3395520"/>
          </a:xfrm>
        </p:spPr>
        <p:txBody>
          <a:bodyPr/>
          <a:lstStyle/>
          <a:p>
            <a:pPr marL="0" indent="0">
              <a:lnSpc>
                <a:spcPct val="150000"/>
              </a:lnSpc>
              <a:buNone/>
            </a:pPr>
            <a:r>
              <a:rPr lang="zh-CN" altLang="en-US" kern="1200" dirty="0">
                <a:solidFill>
                  <a:srgbClr val="1A3868"/>
                </a:solidFill>
                <a:latin typeface="Times New Roman" pitchFamily="18" charset="0"/>
                <a:ea typeface="微软雅黑" pitchFamily="34" charset="-122"/>
                <a:cs typeface="Times New Roman" pitchFamily="18" charset="0"/>
              </a:rPr>
              <a:t>隧道协议如下：</a:t>
            </a:r>
          </a:p>
          <a:p>
            <a:pPr>
              <a:lnSpc>
                <a:spcPct val="150000"/>
              </a:lnSpc>
              <a:buFont typeface="Arial" panose="020B0604020202020204" pitchFamily="34" charset="0"/>
              <a:buChar char="•"/>
            </a:pPr>
            <a:r>
              <a:rPr lang="zh-CN" altLang="en-US" kern="1200" dirty="0">
                <a:solidFill>
                  <a:srgbClr val="1A3868"/>
                </a:solidFill>
                <a:latin typeface="Times New Roman" pitchFamily="18" charset="0"/>
                <a:ea typeface="微软雅黑" pitchFamily="34" charset="-122"/>
                <a:cs typeface="Times New Roman" pitchFamily="18" charset="0"/>
              </a:rPr>
              <a:t>第二层隧道协议，如</a:t>
            </a:r>
            <a:r>
              <a:rPr lang="en-US" altLang="zh-CN" kern="1200" dirty="0" smtClean="0">
                <a:solidFill>
                  <a:srgbClr val="1A3868"/>
                </a:solidFill>
                <a:latin typeface="Times New Roman" pitchFamily="18" charset="0"/>
                <a:ea typeface="微软雅黑" pitchFamily="34" charset="-122"/>
                <a:cs typeface="Times New Roman" pitchFamily="18" charset="0"/>
              </a:rPr>
              <a:t>L2TP;</a:t>
            </a:r>
            <a:endParaRPr lang="en-US" altLang="zh-CN" kern="1200" dirty="0">
              <a:solidFill>
                <a:srgbClr val="1A3868"/>
              </a:solidFill>
              <a:latin typeface="Times New Roman" pitchFamily="18" charset="0"/>
              <a:ea typeface="微软雅黑" pitchFamily="34" charset="-122"/>
              <a:cs typeface="Times New Roman" pitchFamily="18" charset="0"/>
            </a:endParaRPr>
          </a:p>
          <a:p>
            <a:pPr>
              <a:lnSpc>
                <a:spcPct val="150000"/>
              </a:lnSpc>
              <a:buFont typeface="Arial" panose="020B0604020202020204" pitchFamily="34" charset="0"/>
              <a:buChar char="•"/>
            </a:pPr>
            <a:r>
              <a:rPr lang="zh-CN" altLang="en-US" kern="1200" dirty="0">
                <a:solidFill>
                  <a:srgbClr val="1A3868"/>
                </a:solidFill>
                <a:latin typeface="Times New Roman" pitchFamily="18" charset="0"/>
                <a:ea typeface="微软雅黑" pitchFamily="34" charset="-122"/>
                <a:cs typeface="Times New Roman" pitchFamily="18" charset="0"/>
              </a:rPr>
              <a:t>第三层隧道协议，如</a:t>
            </a:r>
            <a:r>
              <a:rPr lang="en-US" altLang="zh-CN" kern="1200" dirty="0" err="1" smtClean="0">
                <a:solidFill>
                  <a:srgbClr val="1A3868"/>
                </a:solidFill>
                <a:latin typeface="Times New Roman" pitchFamily="18" charset="0"/>
                <a:ea typeface="微软雅黑" pitchFamily="34" charset="-122"/>
                <a:cs typeface="Times New Roman" pitchFamily="18" charset="0"/>
              </a:rPr>
              <a:t>IPSec</a:t>
            </a:r>
            <a:r>
              <a:rPr lang="en-US" altLang="zh-CN" kern="1200" dirty="0" smtClean="0">
                <a:solidFill>
                  <a:srgbClr val="1A3868"/>
                </a:solidFill>
                <a:latin typeface="Times New Roman" pitchFamily="18" charset="0"/>
                <a:ea typeface="微软雅黑" pitchFamily="34" charset="-122"/>
                <a:cs typeface="Times New Roman" pitchFamily="18" charset="0"/>
              </a:rPr>
              <a:t>;</a:t>
            </a:r>
            <a:endParaRPr lang="en-US" altLang="zh-CN" kern="1200" dirty="0">
              <a:solidFill>
                <a:srgbClr val="1A3868"/>
              </a:solidFill>
              <a:latin typeface="Times New Roman" pitchFamily="18" charset="0"/>
              <a:ea typeface="微软雅黑" pitchFamily="34" charset="-122"/>
              <a:cs typeface="Times New Roman" pitchFamily="18" charset="0"/>
            </a:endParaRPr>
          </a:p>
          <a:p>
            <a:pPr>
              <a:lnSpc>
                <a:spcPct val="150000"/>
              </a:lnSpc>
              <a:buFont typeface="Arial" panose="020B0604020202020204" pitchFamily="34" charset="0"/>
              <a:buChar char="•"/>
            </a:pPr>
            <a:r>
              <a:rPr lang="zh-CN" altLang="en-US" kern="1200" dirty="0">
                <a:solidFill>
                  <a:srgbClr val="1A3868"/>
                </a:solidFill>
                <a:latin typeface="Times New Roman" pitchFamily="18" charset="0"/>
                <a:ea typeface="微软雅黑" pitchFamily="34" charset="-122"/>
                <a:cs typeface="Times New Roman" pitchFamily="18" charset="0"/>
              </a:rPr>
              <a:t>介于第二层和第三层之间的隧道协议，如</a:t>
            </a:r>
            <a:r>
              <a:rPr lang="en-US" altLang="zh-CN" kern="1200" dirty="0">
                <a:solidFill>
                  <a:srgbClr val="1A3868"/>
                </a:solidFill>
                <a:latin typeface="Times New Roman" pitchFamily="18" charset="0"/>
                <a:ea typeface="微软雅黑" pitchFamily="34" charset="-122"/>
                <a:cs typeface="Times New Roman" pitchFamily="18" charset="0"/>
              </a:rPr>
              <a:t>MPLS </a:t>
            </a:r>
            <a:r>
              <a:rPr lang="en-US" altLang="zh-CN" kern="1200" dirty="0" smtClean="0">
                <a:solidFill>
                  <a:srgbClr val="1A3868"/>
                </a:solidFill>
                <a:latin typeface="Times New Roman" pitchFamily="18" charset="0"/>
                <a:ea typeface="微软雅黑" pitchFamily="34" charset="-122"/>
                <a:cs typeface="Times New Roman" pitchFamily="18" charset="0"/>
              </a:rPr>
              <a:t>VPN.</a:t>
            </a:r>
            <a:endParaRPr lang="en-US" altLang="zh-CN" kern="1200" dirty="0">
              <a:solidFill>
                <a:srgbClr val="1A3868"/>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xmlns="" val="449918444"/>
      </p:ext>
    </p:extLst>
  </p:cSld>
  <p:clrMapOvr>
    <a:masterClrMapping/>
  </p:clrMapOvr>
  <mc:AlternateContent xmlns:mc="http://schemas.openxmlformats.org/markup-compatibility/2006">
    <mc:Choice xmlns:p14="http://schemas.microsoft.com/office/powerpoint/2010/main" xmlns="" Requires="p14">
      <p:transition spd="slow" p14:dur="2000" advTm="2000"/>
    </mc:Choice>
    <mc:Fallback>
      <p:transition spd="slow"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27486" y="716620"/>
            <a:ext cx="6429375" cy="857250"/>
          </a:xfrm>
        </p:spPr>
        <p:txBody>
          <a:bodyPr/>
          <a:lstStyle/>
          <a:p>
            <a:pPr algn="l"/>
            <a:r>
              <a:rPr lang="en-US" altLang="zh-CN" sz="2400" dirty="0" smtClean="0">
                <a:solidFill>
                  <a:srgbClr val="007D7A"/>
                </a:solidFill>
                <a:latin typeface="Times New Roman" pitchFamily="18" charset="0"/>
                <a:ea typeface="微软雅黑" pitchFamily="34" charset="-122"/>
                <a:cs typeface="Times New Roman" pitchFamily="18" charset="0"/>
              </a:rPr>
              <a:t>MPLS VPN</a:t>
            </a:r>
            <a:r>
              <a:rPr lang="zh-CN" altLang="en-US" sz="2400" dirty="0" smtClean="0">
                <a:solidFill>
                  <a:srgbClr val="007D7A"/>
                </a:solidFill>
                <a:latin typeface="Times New Roman" pitchFamily="18" charset="0"/>
                <a:ea typeface="微软雅黑" pitchFamily="34" charset="-122"/>
                <a:cs typeface="Times New Roman" pitchFamily="18" charset="0"/>
              </a:rPr>
              <a:t>的基本工作模式</a:t>
            </a:r>
            <a:endParaRPr lang="zh-CN" altLang="en-US" sz="2400" dirty="0">
              <a:solidFill>
                <a:srgbClr val="007D7A"/>
              </a:solidFill>
              <a:latin typeface="Times New Roman" pitchFamily="18" charset="0"/>
              <a:ea typeface="微软雅黑" pitchFamily="34" charset="-122"/>
              <a:cs typeface="Times New Roman" pitchFamily="18" charset="0"/>
            </a:endParaRPr>
          </a:p>
        </p:txBody>
      </p:sp>
      <p:sp>
        <p:nvSpPr>
          <p:cNvPr id="115715" name="Rectangle 3"/>
          <p:cNvSpPr>
            <a:spLocks noGrp="1" noChangeArrowheads="1"/>
          </p:cNvSpPr>
          <p:nvPr>
            <p:ph type="body" idx="1"/>
          </p:nvPr>
        </p:nvSpPr>
        <p:spPr>
          <a:xfrm>
            <a:off x="539552" y="1682163"/>
            <a:ext cx="6174105" cy="900390"/>
          </a:xfrm>
        </p:spPr>
        <p:txBody>
          <a:bodyPr/>
          <a:lstStyle/>
          <a:p>
            <a:pPr>
              <a:lnSpc>
                <a:spcPct val="90000"/>
              </a:lnSpc>
            </a:pPr>
            <a:r>
              <a:rPr lang="zh-CN" altLang="en-US" sz="2000" kern="1200" dirty="0" smtClean="0">
                <a:solidFill>
                  <a:srgbClr val="1A3868"/>
                </a:solidFill>
                <a:latin typeface="Times New Roman" pitchFamily="18" charset="0"/>
                <a:ea typeface="微软雅黑" pitchFamily="34" charset="-122"/>
                <a:cs typeface="Times New Roman" pitchFamily="18" charset="0"/>
              </a:rPr>
              <a:t>在入口边缘路由器为每个包加上</a:t>
            </a:r>
            <a:r>
              <a:rPr lang="en-US" altLang="zh-CN" sz="2000" kern="1200" dirty="0" smtClean="0">
                <a:solidFill>
                  <a:srgbClr val="1A3868"/>
                </a:solidFill>
                <a:latin typeface="Times New Roman" pitchFamily="18" charset="0"/>
                <a:ea typeface="微软雅黑" pitchFamily="34" charset="-122"/>
                <a:cs typeface="Times New Roman" pitchFamily="18" charset="0"/>
              </a:rPr>
              <a:t>MPLS</a:t>
            </a:r>
            <a:r>
              <a:rPr lang="zh-CN" altLang="en-US" sz="2000" kern="1200" dirty="0" smtClean="0">
                <a:solidFill>
                  <a:srgbClr val="1A3868"/>
                </a:solidFill>
                <a:latin typeface="Times New Roman" pitchFamily="18" charset="0"/>
                <a:ea typeface="微软雅黑" pitchFamily="34" charset="-122"/>
                <a:cs typeface="Times New Roman" pitchFamily="18" charset="0"/>
              </a:rPr>
              <a:t>标签，核心路由器根据标签值进行转发，出口边缘路由器再去掉标签，恢复原来的</a:t>
            </a:r>
            <a:r>
              <a:rPr lang="en-US" altLang="zh-CN" sz="2000" kern="1200" dirty="0" smtClean="0">
                <a:solidFill>
                  <a:srgbClr val="1A3868"/>
                </a:solidFill>
                <a:latin typeface="Times New Roman" pitchFamily="18" charset="0"/>
                <a:ea typeface="微软雅黑" pitchFamily="34" charset="-122"/>
                <a:cs typeface="Times New Roman" pitchFamily="18" charset="0"/>
              </a:rPr>
              <a:t>IP</a:t>
            </a:r>
            <a:r>
              <a:rPr lang="zh-CN" altLang="en-US" sz="2000" kern="1200" dirty="0" smtClean="0">
                <a:solidFill>
                  <a:srgbClr val="1A3868"/>
                </a:solidFill>
                <a:latin typeface="Times New Roman" pitchFamily="18" charset="0"/>
                <a:ea typeface="微软雅黑" pitchFamily="34" charset="-122"/>
                <a:cs typeface="Times New Roman" pitchFamily="18" charset="0"/>
              </a:rPr>
              <a:t>包 。</a:t>
            </a:r>
            <a:endParaRPr lang="zh-CN" altLang="en-US" sz="2000" kern="1200" dirty="0">
              <a:solidFill>
                <a:srgbClr val="1A3868"/>
              </a:solidFill>
              <a:latin typeface="Times New Roman" pitchFamily="18" charset="0"/>
              <a:ea typeface="微软雅黑" pitchFamily="34" charset="-122"/>
              <a:cs typeface="Times New Roman" pitchFamily="18" charset="0"/>
            </a:endParaRPr>
          </a:p>
        </p:txBody>
      </p:sp>
      <p:pic>
        <p:nvPicPr>
          <p:cNvPr id="115716" name="Picture 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43689" y="2675451"/>
            <a:ext cx="3350261" cy="1890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5717" name="Picture 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34985" y="3214970"/>
            <a:ext cx="540711" cy="48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5718" name="Text Box 6"/>
          <p:cNvSpPr txBox="1">
            <a:spLocks noChangeAspect="1" noChangeArrowheads="1"/>
          </p:cNvSpPr>
          <p:nvPr/>
        </p:nvSpPr>
        <p:spPr bwMode="auto">
          <a:xfrm>
            <a:off x="3194274" y="2726922"/>
            <a:ext cx="11886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MPLS</a:t>
            </a:r>
            <a:r>
              <a:rPr lang="zh-CN" altLang="en-US" sz="1800" u="none" dirty="0">
                <a:solidFill>
                  <a:srgbClr val="FF0000"/>
                </a:solidFill>
              </a:rPr>
              <a:t>网</a:t>
            </a:r>
          </a:p>
        </p:txBody>
      </p:sp>
      <p:sp>
        <p:nvSpPr>
          <p:cNvPr id="115719" name="Text Box 7"/>
          <p:cNvSpPr txBox="1">
            <a:spLocks noChangeAspect="1" noChangeArrowheads="1"/>
          </p:cNvSpPr>
          <p:nvPr/>
        </p:nvSpPr>
        <p:spPr bwMode="auto">
          <a:xfrm>
            <a:off x="2492780" y="2970946"/>
            <a:ext cx="485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P1</a:t>
            </a:r>
          </a:p>
        </p:txBody>
      </p:sp>
      <p:sp>
        <p:nvSpPr>
          <p:cNvPr id="115720" name="Text Box 8"/>
          <p:cNvSpPr txBox="1">
            <a:spLocks noChangeAspect="1" noChangeArrowheads="1"/>
          </p:cNvSpPr>
          <p:nvPr/>
        </p:nvSpPr>
        <p:spPr bwMode="auto">
          <a:xfrm>
            <a:off x="3951150" y="2954018"/>
            <a:ext cx="485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P2</a:t>
            </a:r>
          </a:p>
        </p:txBody>
      </p:sp>
      <p:sp>
        <p:nvSpPr>
          <p:cNvPr id="115721" name="Text Box 9"/>
          <p:cNvSpPr txBox="1">
            <a:spLocks noChangeAspect="1" noChangeArrowheads="1"/>
          </p:cNvSpPr>
          <p:nvPr/>
        </p:nvSpPr>
        <p:spPr bwMode="auto">
          <a:xfrm>
            <a:off x="1804386" y="3375754"/>
            <a:ext cx="6562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a:solidFill>
                  <a:srgbClr val="FF0000"/>
                </a:solidFill>
              </a:rPr>
              <a:t>PE1</a:t>
            </a:r>
          </a:p>
        </p:txBody>
      </p:sp>
      <p:sp>
        <p:nvSpPr>
          <p:cNvPr id="115722" name="Text Box 10"/>
          <p:cNvSpPr txBox="1">
            <a:spLocks noChangeAspect="1" noChangeArrowheads="1"/>
          </p:cNvSpPr>
          <p:nvPr/>
        </p:nvSpPr>
        <p:spPr bwMode="auto">
          <a:xfrm>
            <a:off x="4598454" y="3376946"/>
            <a:ext cx="10111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a:solidFill>
                  <a:srgbClr val="FF0000"/>
                </a:solidFill>
              </a:rPr>
              <a:t>PE2</a:t>
            </a:r>
          </a:p>
        </p:txBody>
      </p:sp>
      <p:sp>
        <p:nvSpPr>
          <p:cNvPr id="115723" name="Line 11"/>
          <p:cNvSpPr>
            <a:spLocks noChangeShapeType="1"/>
          </p:cNvSpPr>
          <p:nvPr/>
        </p:nvSpPr>
        <p:spPr bwMode="auto">
          <a:xfrm>
            <a:off x="3247868" y="3485325"/>
            <a:ext cx="4859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p>
        </p:txBody>
      </p:sp>
      <p:sp>
        <p:nvSpPr>
          <p:cNvPr id="15372" name="Line 12"/>
          <p:cNvSpPr>
            <a:spLocks noChangeShapeType="1"/>
          </p:cNvSpPr>
          <p:nvPr/>
        </p:nvSpPr>
        <p:spPr bwMode="auto">
          <a:xfrm flipV="1">
            <a:off x="2384399" y="3485325"/>
            <a:ext cx="432330" cy="216761"/>
          </a:xfrm>
          <a:prstGeom prst="line">
            <a:avLst/>
          </a:prstGeom>
          <a:noFill/>
          <a:ln w="25400">
            <a:solidFill>
              <a:schemeClr val="tx1"/>
            </a:solidFill>
            <a:round/>
            <a:headEnd/>
            <a:tailEnd/>
          </a:ln>
          <a:effectLst/>
        </p:spPr>
        <p:txBody>
          <a:bodyPr wrap="none" tIns="0" rIns="0" bIns="0" anchor="ctr"/>
          <a:lstStyle/>
          <a:p>
            <a:pPr>
              <a:defRPr/>
            </a:pPr>
            <a:endParaRPr lang="zh-CN" altLang="en-US" sz="2101" u="none"/>
          </a:p>
        </p:txBody>
      </p:sp>
      <p:sp>
        <p:nvSpPr>
          <p:cNvPr id="115725" name="Line 13"/>
          <p:cNvSpPr>
            <a:spLocks noChangeShapeType="1"/>
          </p:cNvSpPr>
          <p:nvPr/>
        </p:nvSpPr>
        <p:spPr bwMode="auto">
          <a:xfrm>
            <a:off x="4274504" y="3485325"/>
            <a:ext cx="378736" cy="21676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p>
        </p:txBody>
      </p:sp>
      <p:pic>
        <p:nvPicPr>
          <p:cNvPr id="115726" name="Picture 1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25434" y="4188011"/>
            <a:ext cx="431139" cy="215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5727" name="Picture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79876" y="4241606"/>
            <a:ext cx="431139" cy="215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5728" name="Text Box 16"/>
          <p:cNvSpPr txBox="1">
            <a:spLocks noChangeAspect="1" noChangeArrowheads="1"/>
          </p:cNvSpPr>
          <p:nvPr/>
        </p:nvSpPr>
        <p:spPr bwMode="auto">
          <a:xfrm>
            <a:off x="616769" y="3872274"/>
            <a:ext cx="6788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CE1</a:t>
            </a:r>
          </a:p>
        </p:txBody>
      </p:sp>
      <p:sp>
        <p:nvSpPr>
          <p:cNvPr id="115729" name="Text Box 17"/>
          <p:cNvSpPr txBox="1">
            <a:spLocks noChangeAspect="1" noChangeArrowheads="1"/>
          </p:cNvSpPr>
          <p:nvPr/>
        </p:nvSpPr>
        <p:spPr bwMode="auto">
          <a:xfrm>
            <a:off x="6111015" y="4025440"/>
            <a:ext cx="7884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r>
              <a:rPr lang="en-US" altLang="zh-CN" sz="1800" u="none" dirty="0">
                <a:solidFill>
                  <a:srgbClr val="FF0000"/>
                </a:solidFill>
              </a:rPr>
              <a:t>CE2</a:t>
            </a:r>
          </a:p>
        </p:txBody>
      </p:sp>
      <p:sp>
        <p:nvSpPr>
          <p:cNvPr id="115730" name="Line 18"/>
          <p:cNvSpPr>
            <a:spLocks noChangeShapeType="1"/>
          </p:cNvSpPr>
          <p:nvPr/>
        </p:nvSpPr>
        <p:spPr bwMode="auto">
          <a:xfrm flipV="1">
            <a:off x="1304169" y="3809275"/>
            <a:ext cx="701495" cy="43233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p>
        </p:txBody>
      </p:sp>
      <p:sp>
        <p:nvSpPr>
          <p:cNvPr id="115731" name="Line 19"/>
          <p:cNvSpPr>
            <a:spLocks noChangeShapeType="1"/>
          </p:cNvSpPr>
          <p:nvPr/>
        </p:nvSpPr>
        <p:spPr bwMode="auto">
          <a:xfrm>
            <a:off x="5085570" y="3809275"/>
            <a:ext cx="647900" cy="48592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tIns="0" rIns="0" bIns="0" anchor="ctr"/>
          <a:lstStyle/>
          <a:p>
            <a:endParaRPr lang="zh-CN" altLang="en-US" sz="2101" u="none"/>
          </a:p>
        </p:txBody>
      </p:sp>
      <p:sp>
        <p:nvSpPr>
          <p:cNvPr id="115732" name="Rectangle 20"/>
          <p:cNvSpPr>
            <a:spLocks noChangeArrowheads="1"/>
          </p:cNvSpPr>
          <p:nvPr/>
        </p:nvSpPr>
        <p:spPr bwMode="auto">
          <a:xfrm>
            <a:off x="1357764" y="4134417"/>
            <a:ext cx="756280" cy="21676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400" u="none" dirty="0">
                <a:solidFill>
                  <a:srgbClr val="002060"/>
                </a:solidFill>
              </a:rPr>
              <a:t>10.1.1.1</a:t>
            </a:r>
          </a:p>
        </p:txBody>
      </p:sp>
      <p:sp>
        <p:nvSpPr>
          <p:cNvPr id="115733" name="Rectangle 21"/>
          <p:cNvSpPr>
            <a:spLocks noChangeArrowheads="1"/>
          </p:cNvSpPr>
          <p:nvPr/>
        </p:nvSpPr>
        <p:spPr bwMode="auto">
          <a:xfrm>
            <a:off x="2577341" y="3702086"/>
            <a:ext cx="914540" cy="206166"/>
          </a:xfrm>
          <a:prstGeom prst="rect">
            <a:avLst/>
          </a:prstGeom>
          <a:solidFill>
            <a:srgbClr val="99CC00">
              <a:alpha val="50195"/>
            </a:srgbClr>
          </a:solidFill>
          <a:ln w="25400">
            <a:solidFill>
              <a:srgbClr val="99CC00"/>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200" u="none" dirty="0">
                <a:solidFill>
                  <a:srgbClr val="FF0000"/>
                </a:solidFill>
              </a:rPr>
              <a:t>MPLS</a:t>
            </a:r>
            <a:r>
              <a:rPr kumimoji="1" lang="zh-CN" altLang="en-US" sz="1200" u="none" dirty="0">
                <a:solidFill>
                  <a:srgbClr val="FF0000"/>
                </a:solidFill>
              </a:rPr>
              <a:t>标签</a:t>
            </a:r>
          </a:p>
        </p:txBody>
      </p:sp>
      <p:sp>
        <p:nvSpPr>
          <p:cNvPr id="115734" name="Rectangle 22"/>
          <p:cNvSpPr>
            <a:spLocks noChangeArrowheads="1"/>
          </p:cNvSpPr>
          <p:nvPr/>
        </p:nvSpPr>
        <p:spPr bwMode="auto">
          <a:xfrm>
            <a:off x="3518224" y="3702086"/>
            <a:ext cx="756280" cy="21676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200" u="none">
                <a:solidFill>
                  <a:srgbClr val="FF0000"/>
                </a:solidFill>
              </a:rPr>
              <a:t>10.1.1.1</a:t>
            </a:r>
          </a:p>
        </p:txBody>
      </p:sp>
      <p:sp>
        <p:nvSpPr>
          <p:cNvPr id="115735" name="Rectangle 23"/>
          <p:cNvSpPr>
            <a:spLocks noChangeArrowheads="1"/>
          </p:cNvSpPr>
          <p:nvPr/>
        </p:nvSpPr>
        <p:spPr bwMode="auto">
          <a:xfrm>
            <a:off x="5544102" y="3799871"/>
            <a:ext cx="756281" cy="216761"/>
          </a:xfrm>
          <a:prstGeom prst="rect">
            <a:avLst/>
          </a:prstGeom>
          <a:solidFill>
            <a:srgbClr val="99CCFF">
              <a:alpha val="50195"/>
            </a:srgbClr>
          </a:solidFill>
          <a:ln w="25400" algn="ctr">
            <a:solidFill>
              <a:srgbClr val="99CCFF"/>
            </a:solidFill>
            <a:miter lim="800000"/>
            <a:headEnd/>
            <a:tailEnd/>
          </a:ln>
        </p:spPr>
        <p:txBody>
          <a:bodyPr wrap="none" tIns="0" rIns="0" bIns="0" anchor="ctr"/>
          <a:lstStyle>
            <a:lvl1pPr marL="457200" indent="-457200" eaLnBrk="0" hangingPunct="0">
              <a:defRPr sz="2400" b="1">
                <a:solidFill>
                  <a:srgbClr val="FFFF66"/>
                </a:solidFill>
                <a:latin typeface="Times New Roman" panose="02020603050405020304" pitchFamily="18" charset="0"/>
                <a:ea typeface="SimSun" panose="02010600030101010101" pitchFamily="2" charset="-122"/>
              </a:defRPr>
            </a:lvl1pPr>
            <a:lvl2pPr marL="742950" indent="-285750" eaLnBrk="0" hangingPunct="0">
              <a:defRPr sz="2400" b="1">
                <a:solidFill>
                  <a:srgbClr val="FFFF66"/>
                </a:solidFill>
                <a:latin typeface="Times New Roman" panose="02020603050405020304" pitchFamily="18" charset="0"/>
                <a:ea typeface="SimSun" panose="02010600030101010101" pitchFamily="2" charset="-122"/>
              </a:defRPr>
            </a:lvl2pPr>
            <a:lvl3pPr marL="1143000" indent="-228600" eaLnBrk="0" hangingPunct="0">
              <a:defRPr sz="2400" b="1">
                <a:solidFill>
                  <a:srgbClr val="FFFF66"/>
                </a:solidFill>
                <a:latin typeface="Times New Roman" panose="02020603050405020304" pitchFamily="18" charset="0"/>
                <a:ea typeface="SimSun" panose="02010600030101010101" pitchFamily="2" charset="-122"/>
              </a:defRPr>
            </a:lvl3pPr>
            <a:lvl4pPr marL="1600200" indent="-228600" eaLnBrk="0" hangingPunct="0">
              <a:defRPr sz="2400" b="1">
                <a:solidFill>
                  <a:srgbClr val="FFFF66"/>
                </a:solidFill>
                <a:latin typeface="Times New Roman" panose="02020603050405020304" pitchFamily="18" charset="0"/>
                <a:ea typeface="SimSun" panose="02010600030101010101" pitchFamily="2" charset="-122"/>
              </a:defRPr>
            </a:lvl4pPr>
            <a:lvl5pPr marL="2057400" indent="-228600" eaLnBrk="0" hangingPunct="0">
              <a:defRPr sz="2400" b="1">
                <a:solidFill>
                  <a:srgbClr val="FFFF66"/>
                </a:solidFill>
                <a:latin typeface="Times New Roman" panose="02020603050405020304" pitchFamily="18" charset="0"/>
                <a:ea typeface="SimSun" panose="02010600030101010101" pitchFamily="2" charset="-122"/>
              </a:defRPr>
            </a:lvl5pPr>
            <a:lvl6pPr marL="25146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6pPr>
            <a:lvl7pPr marL="29718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7pPr>
            <a:lvl8pPr marL="34290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8pPr>
            <a:lvl9pPr marL="3886200" indent="-228600" eaLnBrk="0" fontAlgn="base" hangingPunct="0">
              <a:spcBef>
                <a:spcPct val="20000"/>
              </a:spcBef>
              <a:spcAft>
                <a:spcPct val="0"/>
              </a:spcAft>
              <a:buClr>
                <a:srgbClr val="FFFF00"/>
              </a:buClr>
              <a:buSzPct val="80000"/>
              <a:buFont typeface="Wingdings" panose="05000000000000000000" pitchFamily="2" charset="2"/>
              <a:defRPr sz="2400" b="1">
                <a:solidFill>
                  <a:srgbClr val="FFFF66"/>
                </a:solidFill>
                <a:latin typeface="Times New Roman" panose="02020603050405020304" pitchFamily="18" charset="0"/>
                <a:ea typeface="SimSun" panose="02010600030101010101" pitchFamily="2" charset="-122"/>
              </a:defRPr>
            </a:lvl9pPr>
          </a:lstStyle>
          <a:p>
            <a:pPr algn="ctr"/>
            <a:r>
              <a:rPr kumimoji="1" lang="en-US" altLang="zh-CN" sz="1400" u="none">
                <a:solidFill>
                  <a:srgbClr val="002060"/>
                </a:solidFill>
              </a:rPr>
              <a:t>10.1.1.1</a:t>
            </a:r>
          </a:p>
        </p:txBody>
      </p:sp>
      <p:pic>
        <p:nvPicPr>
          <p:cNvPr id="115736" name="Picture 2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61944" y="3214970"/>
            <a:ext cx="540711" cy="48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5737" name="Picture 2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98474" y="3647300"/>
            <a:ext cx="540711" cy="270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5738" name="Picture 2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98454" y="3593706"/>
            <a:ext cx="540711" cy="270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xmlns="" val="1810310291"/>
      </p:ext>
    </p:extLst>
  </p:cSld>
  <p:clrMapOvr>
    <a:masterClrMapping/>
  </p:clrMapOvr>
  <mc:AlternateContent xmlns:mc="http://schemas.openxmlformats.org/markup-compatibility/2006">
    <mc:Choice xmlns:p14="http://schemas.microsoft.com/office/powerpoint/2010/main" xmlns="" Requires="p14">
      <p:transition spd="slow" p14:dur="2000" advTm="2000"/>
    </mc:Choice>
    <mc:Fallback>
      <p:transition spd="slow"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67" name="Group 47"/>
          <p:cNvGraphicFramePr>
            <a:graphicFrameLocks noGrp="1"/>
          </p:cNvGraphicFramePr>
          <p:nvPr>
            <p:extLst>
              <p:ext uri="{D42A27DB-BD31-4B8C-83A1-F6EECF244321}">
                <p14:modId xmlns:p14="http://schemas.microsoft.com/office/powerpoint/2010/main" xmlns="" val="1358827749"/>
              </p:ext>
            </p:extLst>
          </p:nvPr>
        </p:nvGraphicFramePr>
        <p:xfrm>
          <a:off x="395536" y="1361174"/>
          <a:ext cx="6414685" cy="3430060"/>
        </p:xfrm>
        <a:graphic>
          <a:graphicData uri="http://schemas.openxmlformats.org/drawingml/2006/table">
            <a:tbl>
              <a:tblPr/>
              <a:tblGrid>
                <a:gridCol w="1217194">
                  <a:extLst>
                    <a:ext uri="{9D8B030D-6E8A-4147-A177-3AD203B41FA5}">
                      <a16:colId xmlns="" xmlns:a16="http://schemas.microsoft.com/office/drawing/2014/main" val="20000"/>
                    </a:ext>
                  </a:extLst>
                </a:gridCol>
                <a:gridCol w="995670">
                  <a:extLst>
                    <a:ext uri="{9D8B030D-6E8A-4147-A177-3AD203B41FA5}">
                      <a16:colId xmlns="" xmlns:a16="http://schemas.microsoft.com/office/drawing/2014/main" val="20001"/>
                    </a:ext>
                  </a:extLst>
                </a:gridCol>
                <a:gridCol w="4201821">
                  <a:extLst>
                    <a:ext uri="{9D8B030D-6E8A-4147-A177-3AD203B41FA5}">
                      <a16:colId xmlns="" xmlns:a16="http://schemas.microsoft.com/office/drawing/2014/main" val="20002"/>
                    </a:ext>
                  </a:extLst>
                </a:gridCol>
              </a:tblGrid>
              <a:tr h="343006">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2060"/>
                          </a:solidFill>
                          <a:effectLst/>
                          <a:latin typeface="华文楷体" panose="02010600040101010101" pitchFamily="2" charset="-122"/>
                          <a:ea typeface="华文楷体" panose="02010600040101010101" pitchFamily="2" charset="-122"/>
                          <a:cs typeface="Times New Roman" panose="02020603050405020304" pitchFamily="18" charset="0"/>
                        </a:rPr>
                        <a:t>ICMP</a:t>
                      </a:r>
                      <a:r>
                        <a:rPr kumimoji="0" lang="zh-CN" altLang="en-US" sz="1800" b="1" i="0" u="none" strike="noStrike" cap="none" normalizeH="0" baseline="0" dirty="0" smtClean="0">
                          <a:ln>
                            <a:noFill/>
                          </a:ln>
                          <a:solidFill>
                            <a:srgbClr val="002060"/>
                          </a:solidFill>
                          <a:effectLst/>
                          <a:latin typeface="华文楷体" panose="02010600040101010101" pitchFamily="2" charset="-122"/>
                          <a:ea typeface="华文楷体" panose="02010600040101010101" pitchFamily="2" charset="-122"/>
                          <a:cs typeface="Times New Roman" panose="02020603050405020304" pitchFamily="18" charset="0"/>
                        </a:rPr>
                        <a:t>报文</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2060"/>
                          </a:solidFill>
                          <a:effectLst/>
                          <a:latin typeface="华文楷体" panose="02010600040101010101" pitchFamily="2" charset="-122"/>
                          <a:ea typeface="华文楷体" panose="02010600040101010101" pitchFamily="2" charset="-122"/>
                          <a:cs typeface="Times New Roman" panose="02020603050405020304" pitchFamily="18" charset="0"/>
                        </a:rPr>
                        <a:t>类型</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2060"/>
                          </a:solidFill>
                          <a:effectLst/>
                          <a:latin typeface="华文楷体" panose="02010600040101010101" pitchFamily="2" charset="-122"/>
                          <a:ea typeface="华文楷体" panose="02010600040101010101" pitchFamily="2" charset="-122"/>
                          <a:cs typeface="Times New Roman" panose="02020603050405020304" pitchFamily="18" charset="0"/>
                        </a:rPr>
                        <a:t>报文说明</a:t>
                      </a:r>
                    </a:p>
                  </a:txBody>
                  <a:tcPr marL="68601" marR="68601" marT="34301" marB="3430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43006">
                <a:tc rowSpan="5">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差错报告报文</a:t>
                      </a:r>
                    </a:p>
                  </a:txBody>
                  <a:tcPr marL="68601" marR="68601" marT="34301" marB="343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3</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目的不可达</a:t>
                      </a:r>
                    </a:p>
                  </a:txBody>
                  <a:tcPr marL="68601" marR="68601" marT="34301" marB="3430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4</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源站抑制（</a:t>
                      </a:r>
                      <a:r>
                        <a:rPr kumimoji="0" lang="en-US" altLang="zh-CN"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source quench</a:t>
                      </a:r>
                      <a:r>
                        <a:rPr kumimoji="0" lang="zh-CN" altLang="en-US"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a:t>
                      </a:r>
                    </a:p>
                  </a:txBody>
                  <a:tcPr marL="68601" marR="68601" marT="34301" marB="3430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11</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超时</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12</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参数问题</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5</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改变路由（</a:t>
                      </a:r>
                      <a:r>
                        <a:rPr kumimoji="0" lang="en-US" altLang="zh-CN"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redirect</a:t>
                      </a: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43006">
                <a:tc rowSpan="4">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查询报文</a:t>
                      </a:r>
                    </a:p>
                  </a:txBody>
                  <a:tcPr marL="68601" marR="68601" marT="34301" marB="343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8</a:t>
                      </a:r>
                      <a:r>
                        <a:rPr kumimoji="0" lang="zh-CN" altLang="en-US"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0</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回送（</a:t>
                      </a:r>
                      <a:r>
                        <a:rPr kumimoji="0" lang="en-US" altLang="zh-CN"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echo</a:t>
                      </a: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）请求或应答</a:t>
                      </a:r>
                    </a:p>
                  </a:txBody>
                  <a:tcPr marL="68601" marR="68601" marT="34301" marB="3430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13</a:t>
                      </a:r>
                      <a:r>
                        <a:rPr kumimoji="0" lang="zh-CN" altLang="en-US"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14</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时间戳（</a:t>
                      </a:r>
                      <a:r>
                        <a:rPr kumimoji="0" lang="en-US" altLang="zh-CN"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time stamp</a:t>
                      </a: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）请求或应答</a:t>
                      </a:r>
                    </a:p>
                  </a:txBody>
                  <a:tcPr marL="68601" marR="68601" marT="34301" marB="3430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15</a:t>
                      </a:r>
                      <a:r>
                        <a:rPr kumimoji="0" lang="zh-CN" altLang="en-US"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18</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地址掩码（</a:t>
                      </a:r>
                      <a:r>
                        <a:rPr kumimoji="0" lang="en-US" altLang="zh-CN"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address mask</a:t>
                      </a:r>
                      <a:r>
                        <a:rPr kumimoji="0" lang="zh-CN" altLang="en-US" sz="1800" b="1" i="0" u="none" strike="noStrike" cap="none" normalizeH="0" baseline="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）请求或应答</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43006">
                <a:tc vMerge="1">
                  <a:txBody>
                    <a:bodyPr/>
                    <a:lstStyle/>
                    <a:p>
                      <a:endParaRPr lang="zh-CN" altLang="en-US"/>
                    </a:p>
                  </a:txBody>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10</a:t>
                      </a:r>
                      <a:r>
                        <a:rPr kumimoji="0" lang="zh-CN" altLang="en-US"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1800" b="1" i="0" u="none" strike="noStrike" cap="none" normalizeH="0" baseline="0" smtClean="0">
                          <a:ln>
                            <a:noFill/>
                          </a:ln>
                          <a:solidFill>
                            <a:srgbClr val="009900"/>
                          </a:solidFill>
                          <a:effectLst/>
                          <a:latin typeface="华文楷体" panose="02010600040101010101" pitchFamily="2" charset="-122"/>
                          <a:ea typeface="华文楷体" panose="02010600040101010101" pitchFamily="2" charset="-122"/>
                          <a:cs typeface="Times New Roman" panose="02020603050405020304" pitchFamily="18" charset="0"/>
                        </a:rPr>
                        <a:t>9</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rgbClr val="008000"/>
                          </a:solidFill>
                          <a:latin typeface="Comic Sans MS" panose="030F0702030302020204" pitchFamily="66" charset="0"/>
                          <a:ea typeface="宋体" panose="02010600030101010101" pitchFamily="2" charset="-122"/>
                        </a:defRPr>
                      </a:lvl1pPr>
                      <a:lvl2pPr algn="l">
                        <a:spcBef>
                          <a:spcPct val="20000"/>
                        </a:spcBef>
                        <a:defRPr sz="2400" b="1">
                          <a:solidFill>
                            <a:srgbClr val="008000"/>
                          </a:solidFill>
                          <a:latin typeface="Comic Sans MS" panose="030F0702030302020204" pitchFamily="66" charset="0"/>
                          <a:ea typeface="宋体" panose="02010600030101010101" pitchFamily="2" charset="-122"/>
                        </a:defRPr>
                      </a:lvl2pPr>
                      <a:lvl3pPr algn="l">
                        <a:spcBef>
                          <a:spcPct val="20000"/>
                        </a:spcBef>
                        <a:defRPr sz="2000" b="1">
                          <a:solidFill>
                            <a:srgbClr val="008000"/>
                          </a:solidFill>
                          <a:latin typeface="Comic Sans MS" panose="030F0702030302020204" pitchFamily="66" charset="0"/>
                          <a:ea typeface="宋体" panose="02010600030101010101" pitchFamily="2" charset="-122"/>
                        </a:defRPr>
                      </a:lvl3pPr>
                      <a:lvl4pPr algn="l">
                        <a:spcBef>
                          <a:spcPct val="20000"/>
                        </a:spcBef>
                        <a:defRPr b="1">
                          <a:solidFill>
                            <a:srgbClr val="008000"/>
                          </a:solidFill>
                          <a:latin typeface="Comic Sans MS" panose="030F0702030302020204" pitchFamily="66" charset="0"/>
                          <a:ea typeface="宋体" panose="02010600030101010101" pitchFamily="2" charset="-122"/>
                        </a:defRPr>
                      </a:lvl4pPr>
                      <a:lvl5pPr algn="l">
                        <a:spcBef>
                          <a:spcPct val="20000"/>
                        </a:spcBef>
                        <a:defRPr b="1">
                          <a:solidFill>
                            <a:srgbClr val="008000"/>
                          </a:solidFill>
                          <a:latin typeface="Comic Sans MS" panose="030F0702030302020204" pitchFamily="66" charset="0"/>
                          <a:ea typeface="宋体" panose="02010600030101010101" pitchFamily="2" charset="-122"/>
                        </a:defRPr>
                      </a:lvl5pPr>
                      <a:lvl6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6pPr>
                      <a:lvl7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7pPr>
                      <a:lvl8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8pPr>
                      <a:lvl9pPr fontAlgn="base">
                        <a:spcBef>
                          <a:spcPct val="20000"/>
                        </a:spcBef>
                        <a:spcAft>
                          <a:spcPct val="0"/>
                        </a:spcAft>
                        <a:defRPr b="1">
                          <a:solidFill>
                            <a:srgbClr val="008000"/>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路由器询问（</a:t>
                      </a:r>
                      <a:r>
                        <a:rPr kumimoji="0" lang="en-US" altLang="zh-CN"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router solicitation</a:t>
                      </a:r>
                      <a:r>
                        <a:rPr kumimoji="0" lang="zh-CN" altLang="en-US" sz="1800" b="1" i="0" u="none" strike="noStrike" cap="none" normalizeH="0" baseline="0" dirty="0" smtClean="0">
                          <a:ln>
                            <a:noFill/>
                          </a:ln>
                          <a:solidFill>
                            <a:srgbClr val="008000"/>
                          </a:solidFill>
                          <a:effectLst/>
                          <a:latin typeface="华文楷体" panose="02010600040101010101" pitchFamily="2" charset="-122"/>
                          <a:ea typeface="华文楷体" panose="02010600040101010101" pitchFamily="2" charset="-122"/>
                          <a:cs typeface="Times New Roman" panose="02020603050405020304" pitchFamily="18" charset="0"/>
                        </a:rPr>
                        <a:t>）或通告</a:t>
                      </a:r>
                    </a:p>
                  </a:txBody>
                  <a:tcPr marL="68601" marR="68601" marT="34301" marB="343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389165" name="Text Box 45"/>
          <p:cNvSpPr txBox="1">
            <a:spLocks noChangeArrowheads="1"/>
          </p:cNvSpPr>
          <p:nvPr/>
        </p:nvSpPr>
        <p:spPr bwMode="auto">
          <a:xfrm>
            <a:off x="251520" y="772344"/>
            <a:ext cx="4376898" cy="5728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zh-CN" altLang="en-US" sz="2400" u="none" dirty="0">
                <a:solidFill>
                  <a:srgbClr val="007D7A"/>
                </a:solidFill>
              </a:rPr>
              <a:t>常见的</a:t>
            </a:r>
            <a:r>
              <a:rPr lang="en-US" altLang="zh-CN" sz="2400" u="none" dirty="0">
                <a:solidFill>
                  <a:srgbClr val="007D7A"/>
                </a:solidFill>
              </a:rPr>
              <a:t>ICMP</a:t>
            </a:r>
            <a:r>
              <a:rPr lang="zh-CN" altLang="en-US" sz="2400" u="none" dirty="0">
                <a:solidFill>
                  <a:srgbClr val="007D7A"/>
                </a:solidFill>
              </a:rPr>
              <a:t>报文类型</a:t>
            </a:r>
          </a:p>
        </p:txBody>
      </p:sp>
    </p:spTree>
    <p:extLst>
      <p:ext uri="{BB962C8B-B14F-4D97-AF65-F5344CB8AC3E}">
        <p14:creationId xmlns:p14="http://schemas.microsoft.com/office/powerpoint/2010/main" xmlns="" val="19741456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2666529" y="2199854"/>
            <a:ext cx="3705671" cy="10207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r>
              <a:rPr lang="zh-CN" altLang="en-US" sz="4800" u="none" kern="0" smtClean="0">
                <a:solidFill>
                  <a:srgbClr val="1A3868"/>
                </a:solidFill>
                <a:latin typeface="Times New Roman" pitchFamily="18" charset="0"/>
                <a:ea typeface="+mn-ea"/>
                <a:cs typeface="Times New Roman" pitchFamily="18" charset="0"/>
              </a:rPr>
              <a:t>习题</a:t>
            </a:r>
            <a:endParaRPr lang="zh-CN" altLang="en-US" sz="4800" u="none" kern="0" dirty="0">
              <a:solidFill>
                <a:srgbClr val="1A3868"/>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xmlns="" val="22691544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323528" y="1060376"/>
            <a:ext cx="6408712" cy="3384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194D19"/>
                </a:solidFill>
                <a:latin typeface="+mj-lt"/>
                <a:ea typeface="+mj-ea"/>
                <a:cs typeface="+mj-cs"/>
              </a:defRPr>
            </a:lvl1pPr>
            <a:lvl2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2pPr>
            <a:lvl3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3pPr>
            <a:lvl4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4pPr>
            <a:lvl5pPr algn="ctr" rtl="0" eaLnBrk="0" fontAlgn="base" hangingPunct="0">
              <a:spcBef>
                <a:spcPct val="0"/>
              </a:spcBef>
              <a:spcAft>
                <a:spcPct val="0"/>
              </a:spcAft>
              <a:defRPr sz="2800" b="1">
                <a:solidFill>
                  <a:srgbClr val="194D19"/>
                </a:solidFill>
                <a:latin typeface="Constantia" pitchFamily="18" charset="0"/>
                <a:ea typeface="微软雅黑" pitchFamily="34" charset="-122"/>
              </a:defRPr>
            </a:lvl5pPr>
            <a:lvl6pPr marL="4572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6pPr>
            <a:lvl7pPr marL="9144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7pPr>
            <a:lvl8pPr marL="13716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8pPr>
            <a:lvl9pPr marL="1828800" algn="ctr" rtl="0" eaLnBrk="0" fontAlgn="base" hangingPunct="0">
              <a:spcBef>
                <a:spcPct val="0"/>
              </a:spcBef>
              <a:spcAft>
                <a:spcPct val="0"/>
              </a:spcAft>
              <a:defRPr sz="2800" b="1">
                <a:solidFill>
                  <a:srgbClr val="194D19"/>
                </a:solidFill>
                <a:latin typeface="Constantia" pitchFamily="18" charset="0"/>
                <a:ea typeface="微软雅黑" pitchFamily="34" charset="-122"/>
              </a:defRPr>
            </a:lvl9pPr>
          </a:lstStyle>
          <a:p>
            <a:pPr>
              <a:spcAft>
                <a:spcPts val="1200"/>
              </a:spcAft>
            </a:pPr>
            <a:r>
              <a:rPr lang="zh-CN" altLang="en-US" sz="2400" b="0" u="none" dirty="0" smtClean="0">
                <a:solidFill>
                  <a:srgbClr val="1A3868"/>
                </a:solidFill>
                <a:latin typeface="Times New Roman" pitchFamily="18" charset="0"/>
                <a:ea typeface="微软雅黑" pitchFamily="34" charset="-122"/>
                <a:cs typeface="Times New Roman" pitchFamily="18" charset="0"/>
              </a:rPr>
              <a:t>选择题：</a:t>
            </a:r>
            <a:endParaRPr lang="en-US" altLang="zh-CN" sz="2400" b="0" u="none" dirty="0" smtClean="0">
              <a:solidFill>
                <a:srgbClr val="1A3868"/>
              </a:solidFill>
              <a:latin typeface="Times New Roman" pitchFamily="18" charset="0"/>
              <a:ea typeface="微软雅黑" pitchFamily="34" charset="-122"/>
              <a:cs typeface="Times New Roman" pitchFamily="18" charset="0"/>
            </a:endParaRPr>
          </a:p>
          <a:p>
            <a:r>
              <a:rPr lang="en-US" altLang="zh-CN" sz="2400" b="0" u="none" dirty="0" smtClean="0">
                <a:solidFill>
                  <a:srgbClr val="1A3868"/>
                </a:solidFill>
                <a:latin typeface="Times New Roman" pitchFamily="18" charset="0"/>
                <a:ea typeface="微软雅黑" pitchFamily="34" charset="-122"/>
                <a:cs typeface="Times New Roman" pitchFamily="18" charset="0"/>
              </a:rPr>
              <a:t>1</a:t>
            </a:r>
            <a:r>
              <a:rPr lang="zh-CN" altLang="en-US" sz="2400" b="0" u="none" dirty="0" smtClean="0">
                <a:solidFill>
                  <a:srgbClr val="1A3868"/>
                </a:solidFill>
                <a:latin typeface="Times New Roman" pitchFamily="18" charset="0"/>
                <a:ea typeface="微软雅黑" pitchFamily="34" charset="-122"/>
                <a:cs typeface="Times New Roman" pitchFamily="18" charset="0"/>
              </a:rPr>
              <a:t>、如果</a:t>
            </a:r>
            <a:r>
              <a:rPr lang="zh-CN" altLang="en-US" sz="2400" b="0" u="none" dirty="0">
                <a:solidFill>
                  <a:srgbClr val="1A3868"/>
                </a:solidFill>
                <a:latin typeface="Times New Roman" pitchFamily="18" charset="0"/>
                <a:ea typeface="微软雅黑" pitchFamily="34" charset="-122"/>
                <a:cs typeface="Times New Roman" pitchFamily="18" charset="0"/>
              </a:rPr>
              <a:t>目的网络、目的主机都对，但是 </a:t>
            </a:r>
            <a:r>
              <a:rPr lang="en-US" altLang="zh-CN" sz="2400" b="0" u="none" dirty="0">
                <a:solidFill>
                  <a:srgbClr val="1A3868"/>
                </a:solidFill>
                <a:latin typeface="Times New Roman" pitchFamily="18" charset="0"/>
                <a:ea typeface="微软雅黑" pitchFamily="34" charset="-122"/>
                <a:cs typeface="Times New Roman" pitchFamily="18" charset="0"/>
              </a:rPr>
              <a:t>IP </a:t>
            </a:r>
            <a:r>
              <a:rPr lang="zh-CN" altLang="en-US" sz="2400" b="0" u="none" dirty="0">
                <a:solidFill>
                  <a:srgbClr val="1A3868"/>
                </a:solidFill>
                <a:latin typeface="Times New Roman" pitchFamily="18" charset="0"/>
                <a:ea typeface="微软雅黑" pitchFamily="34" charset="-122"/>
                <a:cs typeface="Times New Roman" pitchFamily="18" charset="0"/>
              </a:rPr>
              <a:t>分组携带的是 </a:t>
            </a:r>
            <a:r>
              <a:rPr lang="en-US" altLang="zh-CN" sz="2400" b="0" u="none" dirty="0">
                <a:solidFill>
                  <a:srgbClr val="1A3868"/>
                </a:solidFill>
                <a:latin typeface="Times New Roman" pitchFamily="18" charset="0"/>
                <a:ea typeface="微软雅黑" pitchFamily="34" charset="-122"/>
                <a:cs typeface="Times New Roman" pitchFamily="18" charset="0"/>
              </a:rPr>
              <a:t>TCP </a:t>
            </a:r>
            <a:r>
              <a:rPr lang="zh-CN" altLang="en-US" sz="2400" b="0" u="none" dirty="0">
                <a:solidFill>
                  <a:srgbClr val="1A3868"/>
                </a:solidFill>
                <a:latin typeface="Times New Roman" pitchFamily="18" charset="0"/>
                <a:ea typeface="微软雅黑" pitchFamily="34" charset="-122"/>
                <a:cs typeface="Times New Roman" pitchFamily="18" charset="0"/>
              </a:rPr>
              <a:t>报文，而目的主机使用的是 </a:t>
            </a:r>
            <a:r>
              <a:rPr lang="en-US" altLang="zh-CN" sz="2400" b="0" u="none" dirty="0">
                <a:solidFill>
                  <a:srgbClr val="1A3868"/>
                </a:solidFill>
                <a:latin typeface="Times New Roman" pitchFamily="18" charset="0"/>
                <a:ea typeface="微软雅黑" pitchFamily="34" charset="-122"/>
                <a:cs typeface="Times New Roman" pitchFamily="18" charset="0"/>
              </a:rPr>
              <a:t>UDP </a:t>
            </a:r>
            <a:r>
              <a:rPr lang="zh-CN" altLang="en-US" sz="2400" b="0" u="none" dirty="0" smtClean="0">
                <a:solidFill>
                  <a:srgbClr val="1A3868"/>
                </a:solidFill>
                <a:latin typeface="Times New Roman" pitchFamily="18" charset="0"/>
                <a:ea typeface="微软雅黑" pitchFamily="34" charset="-122"/>
                <a:cs typeface="Times New Roman" pitchFamily="18" charset="0"/>
              </a:rPr>
              <a:t>协议</a:t>
            </a:r>
            <a:r>
              <a:rPr lang="zh-CN" altLang="en-US" sz="2400" b="0" u="none" dirty="0">
                <a:solidFill>
                  <a:srgbClr val="1A3868"/>
                </a:solidFill>
                <a:latin typeface="Times New Roman" pitchFamily="18" charset="0"/>
                <a:ea typeface="微软雅黑" pitchFamily="34" charset="-122"/>
                <a:cs typeface="Times New Roman" pitchFamily="18" charset="0"/>
              </a:rPr>
              <a:t>，那么目的主机在丢弃该分组之后，向源主机发送到 </a:t>
            </a:r>
            <a:r>
              <a:rPr lang="en-US" altLang="zh-CN" sz="2400" b="0" u="none" dirty="0">
                <a:solidFill>
                  <a:srgbClr val="1A3868"/>
                </a:solidFill>
                <a:latin typeface="Times New Roman" pitchFamily="18" charset="0"/>
                <a:ea typeface="微软雅黑" pitchFamily="34" charset="-122"/>
                <a:cs typeface="Times New Roman" pitchFamily="18" charset="0"/>
              </a:rPr>
              <a:t>ICMP </a:t>
            </a:r>
            <a:r>
              <a:rPr lang="zh-CN" altLang="en-US" sz="2400" b="0" u="none" dirty="0">
                <a:solidFill>
                  <a:srgbClr val="1A3868"/>
                </a:solidFill>
                <a:latin typeface="Times New Roman" pitchFamily="18" charset="0"/>
                <a:ea typeface="微软雅黑" pitchFamily="34" charset="-122"/>
                <a:cs typeface="Times New Roman" pitchFamily="18" charset="0"/>
              </a:rPr>
              <a:t>报文的类型是</a:t>
            </a:r>
            <a:r>
              <a:rPr lang="en-US" altLang="zh-CN" sz="2400" b="0" u="none" dirty="0" smtClean="0">
                <a:solidFill>
                  <a:srgbClr val="1A3868"/>
                </a:solidFill>
                <a:latin typeface="Times New Roman" pitchFamily="18" charset="0"/>
                <a:ea typeface="微软雅黑" pitchFamily="34" charset="-122"/>
                <a:cs typeface="Times New Roman" pitchFamily="18" charset="0"/>
              </a:rPr>
              <a:t>__</a:t>
            </a:r>
            <a:r>
              <a:rPr lang="en-US" altLang="zh-CN" sz="2400" b="0" u="none" dirty="0">
                <a:solidFill>
                  <a:srgbClr val="1A3868"/>
                </a:solidFill>
                <a:latin typeface="Times New Roman" pitchFamily="18" charset="0"/>
                <a:ea typeface="微软雅黑" pitchFamily="34" charset="-122"/>
                <a:cs typeface="Times New Roman" pitchFamily="18" charset="0"/>
              </a:rPr>
              <a:t/>
            </a:r>
            <a:br>
              <a:rPr lang="en-US" altLang="zh-CN" sz="2400" b="0" u="none" dirty="0">
                <a:solidFill>
                  <a:srgbClr val="1A3868"/>
                </a:solidFill>
                <a:latin typeface="Times New Roman" pitchFamily="18" charset="0"/>
                <a:ea typeface="微软雅黑" pitchFamily="34" charset="-122"/>
                <a:cs typeface="Times New Roman" pitchFamily="18" charset="0"/>
              </a:rPr>
            </a:br>
            <a:endParaRPr lang="en-US" altLang="zh-CN" sz="2400" b="0" u="none" dirty="0" smtClean="0">
              <a:solidFill>
                <a:srgbClr val="1A3868"/>
              </a:solidFill>
              <a:latin typeface="Times New Roman" pitchFamily="18" charset="0"/>
              <a:ea typeface="微软雅黑" pitchFamily="34" charset="-122"/>
              <a:cs typeface="Times New Roman" pitchFamily="18" charset="0"/>
            </a:endParaRPr>
          </a:p>
          <a:p>
            <a:r>
              <a:rPr lang="en-US" altLang="zh-CN" sz="2400" b="0" u="none" dirty="0" smtClean="0">
                <a:solidFill>
                  <a:srgbClr val="1A3868"/>
                </a:solidFill>
                <a:latin typeface="Times New Roman" pitchFamily="18" charset="0"/>
                <a:ea typeface="微软雅黑" pitchFamily="34" charset="-122"/>
                <a:cs typeface="Times New Roman" pitchFamily="18" charset="0"/>
              </a:rPr>
              <a:t>A</a:t>
            </a:r>
            <a:r>
              <a:rPr lang="en-US" altLang="zh-CN" sz="2400" b="0" u="none" dirty="0">
                <a:solidFill>
                  <a:srgbClr val="1A3868"/>
                </a:solidFill>
                <a:latin typeface="Times New Roman" pitchFamily="18" charset="0"/>
                <a:ea typeface="微软雅黑" pitchFamily="34" charset="-122"/>
                <a:cs typeface="Times New Roman" pitchFamily="18" charset="0"/>
              </a:rPr>
              <a:t>.</a:t>
            </a:r>
            <a:r>
              <a:rPr lang="zh-CN" altLang="en-US" sz="2400" b="0" u="none" dirty="0" smtClean="0">
                <a:solidFill>
                  <a:srgbClr val="1A3868"/>
                </a:solidFill>
                <a:latin typeface="Times New Roman" pitchFamily="18" charset="0"/>
                <a:ea typeface="微软雅黑" pitchFamily="34" charset="-122"/>
                <a:cs typeface="Times New Roman" pitchFamily="18" charset="0"/>
              </a:rPr>
              <a:t>网络</a:t>
            </a:r>
            <a:r>
              <a:rPr lang="zh-CN" altLang="en-US" sz="2400" b="0" u="none" dirty="0">
                <a:solidFill>
                  <a:srgbClr val="1A3868"/>
                </a:solidFill>
                <a:latin typeface="Times New Roman" pitchFamily="18" charset="0"/>
                <a:ea typeface="微软雅黑" pitchFamily="34" charset="-122"/>
                <a:cs typeface="Times New Roman" pitchFamily="18" charset="0"/>
              </a:rPr>
              <a:t>不可</a:t>
            </a:r>
            <a:r>
              <a:rPr lang="zh-CN" altLang="en-US" sz="2400" b="0" u="none" dirty="0" smtClean="0">
                <a:solidFill>
                  <a:srgbClr val="1A3868"/>
                </a:solidFill>
                <a:latin typeface="Times New Roman" pitchFamily="18" charset="0"/>
                <a:ea typeface="微软雅黑" pitchFamily="34" charset="-122"/>
                <a:cs typeface="Times New Roman" pitchFamily="18" charset="0"/>
              </a:rPr>
              <a:t>到达</a:t>
            </a:r>
            <a:r>
              <a:rPr lang="en-US" altLang="zh-CN" sz="2400" b="0" u="none" dirty="0" smtClean="0">
                <a:solidFill>
                  <a:srgbClr val="1A3868"/>
                </a:solidFill>
                <a:latin typeface="Times New Roman" pitchFamily="18" charset="0"/>
                <a:ea typeface="微软雅黑" pitchFamily="34" charset="-122"/>
                <a:cs typeface="Times New Roman" pitchFamily="18" charset="0"/>
              </a:rPr>
              <a:t>	B</a:t>
            </a:r>
            <a:r>
              <a:rPr lang="en-US" altLang="zh-CN" sz="2400" b="0" u="none" dirty="0">
                <a:solidFill>
                  <a:srgbClr val="1A3868"/>
                </a:solidFill>
                <a:latin typeface="Times New Roman" pitchFamily="18" charset="0"/>
                <a:ea typeface="微软雅黑" pitchFamily="34" charset="-122"/>
                <a:cs typeface="Times New Roman" pitchFamily="18" charset="0"/>
              </a:rPr>
              <a:t>.</a:t>
            </a:r>
            <a:r>
              <a:rPr lang="zh-CN" altLang="en-US" sz="2400" b="0" u="none" dirty="0">
                <a:solidFill>
                  <a:srgbClr val="1A3868"/>
                </a:solidFill>
                <a:latin typeface="Times New Roman" pitchFamily="18" charset="0"/>
                <a:ea typeface="微软雅黑" pitchFamily="34" charset="-122"/>
                <a:cs typeface="Times New Roman" pitchFamily="18" charset="0"/>
              </a:rPr>
              <a:t>主机不可到达 </a:t>
            </a:r>
            <a:endParaRPr lang="en-US" altLang="zh-CN" sz="2400" b="0" u="none" dirty="0" smtClean="0">
              <a:solidFill>
                <a:srgbClr val="1A3868"/>
              </a:solidFill>
              <a:latin typeface="Times New Roman" pitchFamily="18" charset="0"/>
              <a:ea typeface="微软雅黑" pitchFamily="34" charset="-122"/>
              <a:cs typeface="Times New Roman" pitchFamily="18" charset="0"/>
            </a:endParaRPr>
          </a:p>
          <a:p>
            <a:r>
              <a:rPr lang="en-US" altLang="zh-CN" sz="2400" b="0" u="none" dirty="0" smtClean="0">
                <a:solidFill>
                  <a:srgbClr val="1A3868"/>
                </a:solidFill>
                <a:latin typeface="Times New Roman" pitchFamily="18" charset="0"/>
                <a:ea typeface="微软雅黑" pitchFamily="34" charset="-122"/>
                <a:cs typeface="Times New Roman" pitchFamily="18" charset="0"/>
              </a:rPr>
              <a:t>C.</a:t>
            </a:r>
            <a:r>
              <a:rPr lang="zh-CN" altLang="en-US" sz="2400" b="0" u="none" dirty="0" smtClean="0">
                <a:solidFill>
                  <a:srgbClr val="1A3868"/>
                </a:solidFill>
                <a:latin typeface="Times New Roman" pitchFamily="18" charset="0"/>
                <a:ea typeface="微软雅黑" pitchFamily="34" charset="-122"/>
                <a:cs typeface="Times New Roman" pitchFamily="18" charset="0"/>
              </a:rPr>
              <a:t>协议</a:t>
            </a:r>
            <a:r>
              <a:rPr lang="zh-CN" altLang="en-US" sz="2400" b="0" u="none" dirty="0">
                <a:solidFill>
                  <a:srgbClr val="1A3868"/>
                </a:solidFill>
                <a:latin typeface="Times New Roman" pitchFamily="18" charset="0"/>
                <a:ea typeface="微软雅黑" pitchFamily="34" charset="-122"/>
                <a:cs typeface="Times New Roman" pitchFamily="18" charset="0"/>
              </a:rPr>
              <a:t>不可</a:t>
            </a:r>
            <a:r>
              <a:rPr lang="zh-CN" altLang="en-US" sz="2400" b="0" u="none" dirty="0" smtClean="0">
                <a:solidFill>
                  <a:srgbClr val="1A3868"/>
                </a:solidFill>
                <a:latin typeface="Times New Roman" pitchFamily="18" charset="0"/>
                <a:ea typeface="微软雅黑" pitchFamily="34" charset="-122"/>
                <a:cs typeface="Times New Roman" pitchFamily="18" charset="0"/>
              </a:rPr>
              <a:t>到达</a:t>
            </a:r>
            <a:r>
              <a:rPr lang="en-US" altLang="zh-CN" sz="2400" b="0" u="none" dirty="0" smtClean="0">
                <a:solidFill>
                  <a:srgbClr val="1A3868"/>
                </a:solidFill>
                <a:latin typeface="Times New Roman" pitchFamily="18" charset="0"/>
                <a:ea typeface="微软雅黑" pitchFamily="34" charset="-122"/>
                <a:cs typeface="Times New Roman" pitchFamily="18" charset="0"/>
              </a:rPr>
              <a:t>	D</a:t>
            </a:r>
            <a:r>
              <a:rPr lang="en-US" altLang="zh-CN" sz="2400" b="0" u="none" dirty="0">
                <a:solidFill>
                  <a:srgbClr val="1A3868"/>
                </a:solidFill>
                <a:latin typeface="Times New Roman" pitchFamily="18" charset="0"/>
                <a:ea typeface="微软雅黑" pitchFamily="34" charset="-122"/>
                <a:cs typeface="Times New Roman" pitchFamily="18" charset="0"/>
              </a:rPr>
              <a:t>.</a:t>
            </a:r>
            <a:r>
              <a:rPr lang="zh-CN" altLang="en-US" sz="2400" b="0" u="none" dirty="0">
                <a:solidFill>
                  <a:srgbClr val="1A3868"/>
                </a:solidFill>
                <a:latin typeface="Times New Roman" pitchFamily="18" charset="0"/>
                <a:ea typeface="微软雅黑" pitchFamily="34" charset="-122"/>
                <a:cs typeface="Times New Roman" pitchFamily="18" charset="0"/>
              </a:rPr>
              <a:t>端口不可到达</a:t>
            </a:r>
            <a:br>
              <a:rPr lang="zh-CN" altLang="en-US" sz="2400" b="0" u="none" dirty="0">
                <a:solidFill>
                  <a:srgbClr val="1A3868"/>
                </a:solidFill>
                <a:latin typeface="Times New Roman" pitchFamily="18" charset="0"/>
                <a:ea typeface="微软雅黑" pitchFamily="34" charset="-122"/>
                <a:cs typeface="Times New Roman" pitchFamily="18" charset="0"/>
              </a:rPr>
            </a:br>
            <a:endParaRPr lang="zh-CN" altLang="en-US" sz="2400" b="0" u="none" dirty="0">
              <a:solidFill>
                <a:srgbClr val="1A3868"/>
              </a:solidFill>
              <a:latin typeface="Times New Roman" pitchFamily="18" charset="0"/>
              <a:ea typeface="微软雅黑" pitchFamily="34" charset="-122"/>
              <a:cs typeface="Times New Roman" pitchFamily="18" charset="0"/>
            </a:endParaRPr>
          </a:p>
        </p:txBody>
      </p:sp>
      <p:sp>
        <p:nvSpPr>
          <p:cNvPr id="3" name="矩形 2"/>
          <p:cNvSpPr/>
          <p:nvPr/>
        </p:nvSpPr>
        <p:spPr>
          <a:xfrm>
            <a:off x="5292080" y="2644552"/>
            <a:ext cx="359470" cy="461665"/>
          </a:xfrm>
          <a:prstGeom prst="rect">
            <a:avLst/>
          </a:prstGeom>
        </p:spPr>
        <p:txBody>
          <a:bodyPr wrap="square">
            <a:spAutoFit/>
          </a:bodyPr>
          <a:lstStyle/>
          <a:p>
            <a:r>
              <a:rPr lang="en-US" altLang="zh-CN" sz="2400" u="none" dirty="0" smtClean="0">
                <a:solidFill>
                  <a:srgbClr val="FF0000"/>
                </a:solidFill>
              </a:rPr>
              <a:t>C</a:t>
            </a:r>
            <a:endParaRPr lang="zh-CN" altLang="en-US" sz="2400" u="none" dirty="0">
              <a:solidFill>
                <a:srgbClr val="FF0000"/>
              </a:solidFill>
            </a:endParaRPr>
          </a:p>
        </p:txBody>
      </p:sp>
    </p:spTree>
    <p:extLst>
      <p:ext uri="{BB962C8B-B14F-4D97-AF65-F5344CB8AC3E}">
        <p14:creationId xmlns:p14="http://schemas.microsoft.com/office/powerpoint/2010/main" xmlns="" val="323043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1060376"/>
            <a:ext cx="5904656" cy="1015663"/>
          </a:xfrm>
          <a:prstGeom prst="rect">
            <a:avLst/>
          </a:prstGeom>
        </p:spPr>
        <p:txBody>
          <a:bodyPr wrap="square">
            <a:spAutoFit/>
          </a:bodyPr>
          <a:lstStyle/>
          <a:p>
            <a:pPr algn="just">
              <a:spcAft>
                <a:spcPts val="0"/>
              </a:spcAft>
            </a:pPr>
            <a:r>
              <a:rPr lang="en-US" altLang="zh-CN" sz="2400" b="0" u="none" cap="all" dirty="0">
                <a:solidFill>
                  <a:srgbClr val="1A3868"/>
                </a:solidFill>
              </a:rPr>
              <a:t>2</a:t>
            </a:r>
            <a:r>
              <a:rPr lang="zh-CN" altLang="en-US" sz="2400" b="0" u="none" cap="all" dirty="0">
                <a:solidFill>
                  <a:srgbClr val="1A3868"/>
                </a:solidFill>
              </a:rPr>
              <a:t>、</a:t>
            </a:r>
            <a:r>
              <a:rPr lang="zh-CN" altLang="zh-CN" sz="2400" b="0" u="none" cap="all" dirty="0">
                <a:solidFill>
                  <a:srgbClr val="1A3868"/>
                </a:solidFill>
              </a:rPr>
              <a:t>下列不属于路由选择协议的是</a:t>
            </a:r>
            <a:r>
              <a:rPr lang="en-US" altLang="zh-CN" sz="2400" b="0" u="none" cap="all" dirty="0">
                <a:solidFill>
                  <a:srgbClr val="1A3868"/>
                </a:solidFill>
              </a:rPr>
              <a:t>( </a:t>
            </a:r>
            <a:r>
              <a:rPr lang="en-US" altLang="zh-CN" sz="2400" b="0" u="none" cap="all" dirty="0" smtClean="0">
                <a:solidFill>
                  <a:srgbClr val="1A3868"/>
                </a:solidFill>
              </a:rPr>
              <a:t>   </a:t>
            </a:r>
            <a:r>
              <a:rPr lang="en-US" altLang="zh-CN" sz="2400" b="0" u="none" cap="all" dirty="0">
                <a:solidFill>
                  <a:srgbClr val="1A3868"/>
                </a:solidFill>
              </a:rPr>
              <a:t>)</a:t>
            </a:r>
            <a:r>
              <a:rPr lang="zh-CN" altLang="zh-CN" sz="2400" b="0" u="none" cap="all" dirty="0" smtClean="0">
                <a:solidFill>
                  <a:srgbClr val="1A3868"/>
                </a:solidFill>
              </a:rPr>
              <a:t>。</a:t>
            </a:r>
            <a:endParaRPr lang="en-US" altLang="zh-CN" sz="2400" b="0" u="none" cap="all" dirty="0" smtClean="0">
              <a:solidFill>
                <a:srgbClr val="1A3868"/>
              </a:solidFill>
            </a:endParaRPr>
          </a:p>
          <a:p>
            <a:pPr algn="just">
              <a:spcAft>
                <a:spcPts val="0"/>
              </a:spcAft>
            </a:pPr>
            <a:endParaRPr lang="zh-CN" altLang="zh-CN" sz="1200" b="0" u="none" cap="all" dirty="0">
              <a:solidFill>
                <a:srgbClr val="1A3868"/>
              </a:solidFill>
            </a:endParaRPr>
          </a:p>
          <a:p>
            <a:pPr algn="just">
              <a:spcAft>
                <a:spcPts val="0"/>
              </a:spcAft>
            </a:pPr>
            <a:r>
              <a:rPr lang="en-US" altLang="zh-CN" sz="2400" b="0" u="none" cap="all" dirty="0" smtClean="0">
                <a:solidFill>
                  <a:srgbClr val="1A3868"/>
                </a:solidFill>
              </a:rPr>
              <a:t>A</a:t>
            </a:r>
            <a:r>
              <a:rPr lang="en-US" altLang="zh-CN" sz="2400" b="0" u="none" cap="all" dirty="0">
                <a:solidFill>
                  <a:srgbClr val="1A3868"/>
                </a:solidFill>
              </a:rPr>
              <a:t>. RIP</a:t>
            </a:r>
            <a:r>
              <a:rPr lang="zh-CN" altLang="zh-CN" sz="2400" b="0" u="none" cap="all" dirty="0">
                <a:solidFill>
                  <a:srgbClr val="1A3868"/>
                </a:solidFill>
              </a:rPr>
              <a:t>　</a:t>
            </a:r>
            <a:r>
              <a:rPr lang="en-US" altLang="zh-CN" sz="2400" b="0" u="none" cap="all" dirty="0" smtClean="0">
                <a:solidFill>
                  <a:srgbClr val="1A3868"/>
                </a:solidFill>
              </a:rPr>
              <a:t>B</a:t>
            </a:r>
            <a:r>
              <a:rPr lang="en-US" altLang="zh-CN" sz="2400" b="0" u="none" cap="all" dirty="0">
                <a:solidFill>
                  <a:srgbClr val="1A3868"/>
                </a:solidFill>
              </a:rPr>
              <a:t>. ICMP</a:t>
            </a:r>
            <a:r>
              <a:rPr lang="zh-CN" altLang="zh-CN" sz="2400" b="0" u="none" cap="all" dirty="0">
                <a:solidFill>
                  <a:srgbClr val="1A3868"/>
                </a:solidFill>
              </a:rPr>
              <a:t>　</a:t>
            </a:r>
            <a:r>
              <a:rPr lang="en-US" altLang="zh-CN" sz="2400" b="0" u="none" cap="all" dirty="0" smtClean="0">
                <a:solidFill>
                  <a:srgbClr val="1A3868"/>
                </a:solidFill>
              </a:rPr>
              <a:t>C</a:t>
            </a:r>
            <a:r>
              <a:rPr lang="en-US" altLang="zh-CN" sz="2400" b="0" u="none" cap="all" dirty="0">
                <a:solidFill>
                  <a:srgbClr val="1A3868"/>
                </a:solidFill>
              </a:rPr>
              <a:t>. BGP  </a:t>
            </a:r>
            <a:r>
              <a:rPr lang="en-US" altLang="zh-CN" sz="2400" b="0" u="none" cap="all" dirty="0" smtClean="0">
                <a:solidFill>
                  <a:srgbClr val="1A3868"/>
                </a:solidFill>
              </a:rPr>
              <a:t> D</a:t>
            </a:r>
            <a:r>
              <a:rPr lang="en-US" altLang="zh-CN" sz="2400" b="0" u="none" cap="all" dirty="0">
                <a:solidFill>
                  <a:srgbClr val="1A3868"/>
                </a:solidFill>
              </a:rPr>
              <a:t>. </a:t>
            </a:r>
            <a:r>
              <a:rPr lang="en-US" altLang="zh-CN" sz="2400" b="0" u="none" cap="all" dirty="0" smtClean="0">
                <a:solidFill>
                  <a:srgbClr val="1A3868"/>
                </a:solidFill>
              </a:rPr>
              <a:t>OSPF</a:t>
            </a:r>
            <a:endParaRPr lang="zh-CN" altLang="zh-CN" sz="2400" b="0" u="none" cap="all" dirty="0">
              <a:solidFill>
                <a:srgbClr val="1A3868"/>
              </a:solidFill>
            </a:endParaRPr>
          </a:p>
        </p:txBody>
      </p:sp>
      <p:sp>
        <p:nvSpPr>
          <p:cNvPr id="4" name="矩形 3"/>
          <p:cNvSpPr/>
          <p:nvPr/>
        </p:nvSpPr>
        <p:spPr>
          <a:xfrm>
            <a:off x="5220072" y="1060376"/>
            <a:ext cx="359470" cy="461665"/>
          </a:xfrm>
          <a:prstGeom prst="rect">
            <a:avLst/>
          </a:prstGeom>
        </p:spPr>
        <p:txBody>
          <a:bodyPr wrap="square">
            <a:spAutoFit/>
          </a:bodyPr>
          <a:lstStyle/>
          <a:p>
            <a:r>
              <a:rPr lang="en-US" altLang="zh-CN" sz="2400" u="none" dirty="0" smtClean="0">
                <a:solidFill>
                  <a:srgbClr val="FF0000"/>
                </a:solidFill>
              </a:rPr>
              <a:t>B</a:t>
            </a:r>
            <a:endParaRPr lang="zh-CN" altLang="en-US" sz="2400" u="none" dirty="0">
              <a:solidFill>
                <a:srgbClr val="FF0000"/>
              </a:solidFill>
            </a:endParaRPr>
          </a:p>
        </p:txBody>
      </p:sp>
      <p:sp>
        <p:nvSpPr>
          <p:cNvPr id="5" name="矩形 4"/>
          <p:cNvSpPr/>
          <p:nvPr/>
        </p:nvSpPr>
        <p:spPr>
          <a:xfrm>
            <a:off x="611560" y="2356520"/>
            <a:ext cx="6552728" cy="2246769"/>
          </a:xfrm>
          <a:prstGeom prst="rect">
            <a:avLst/>
          </a:prstGeom>
        </p:spPr>
        <p:txBody>
          <a:bodyPr wrap="square">
            <a:spAutoFit/>
          </a:bodyPr>
          <a:lstStyle/>
          <a:p>
            <a:pPr algn="just">
              <a:spcAft>
                <a:spcPts val="0"/>
              </a:spcAft>
            </a:pPr>
            <a:r>
              <a:rPr lang="en-US" altLang="zh-CN" sz="2400" b="0" u="none" cap="all" dirty="0" smtClean="0">
                <a:solidFill>
                  <a:srgbClr val="1A3868"/>
                </a:solidFill>
              </a:rPr>
              <a:t>3</a:t>
            </a:r>
            <a:r>
              <a:rPr lang="zh-CN" altLang="en-US" sz="2400" b="0" u="none" cap="all" dirty="0" smtClean="0">
                <a:solidFill>
                  <a:srgbClr val="1A3868"/>
                </a:solidFill>
              </a:rPr>
              <a:t>、以下为</a:t>
            </a:r>
            <a:r>
              <a:rPr lang="en-US" altLang="zh-CN" sz="2400" b="0" u="none" cap="all" dirty="0" smtClean="0">
                <a:solidFill>
                  <a:srgbClr val="1A3868"/>
                </a:solidFill>
              </a:rPr>
              <a:t>Internet </a:t>
            </a:r>
            <a:r>
              <a:rPr lang="zh-CN" altLang="zh-CN" sz="2400" b="0" u="none" cap="all" dirty="0" smtClean="0">
                <a:solidFill>
                  <a:srgbClr val="1A3868"/>
                </a:solidFill>
              </a:rPr>
              <a:t>网络层的协议</a:t>
            </a:r>
            <a:r>
              <a:rPr lang="zh-CN" altLang="en-US" sz="2400" b="0" u="none" cap="all" dirty="0" smtClean="0">
                <a:solidFill>
                  <a:srgbClr val="1A3868"/>
                </a:solidFill>
              </a:rPr>
              <a:t>是</a:t>
            </a:r>
            <a:r>
              <a:rPr lang="en-US" altLang="zh-CN" sz="2400" b="0" u="none" cap="all" dirty="0" smtClean="0">
                <a:solidFill>
                  <a:srgbClr val="1A3868"/>
                </a:solidFill>
              </a:rPr>
              <a:t>(    )</a:t>
            </a:r>
          </a:p>
          <a:p>
            <a:pPr algn="just">
              <a:spcAft>
                <a:spcPts val="0"/>
              </a:spcAft>
            </a:pPr>
            <a:endParaRPr lang="zh-CN" altLang="zh-CN" sz="2000" b="0" u="none" cap="all" dirty="0">
              <a:solidFill>
                <a:srgbClr val="1A3868"/>
              </a:solidFill>
            </a:endParaRPr>
          </a:p>
          <a:p>
            <a:pPr algn="just">
              <a:spcAft>
                <a:spcPts val="0"/>
              </a:spcAft>
            </a:pPr>
            <a:r>
              <a:rPr lang="en-US" altLang="zh-CN" sz="2400" b="0" u="none" cap="all" dirty="0">
                <a:solidFill>
                  <a:srgbClr val="1A3868"/>
                </a:solidFill>
              </a:rPr>
              <a:t>A</a:t>
            </a:r>
            <a:r>
              <a:rPr lang="en-US" altLang="zh-CN" sz="2400" b="0" u="none" cap="all" dirty="0" smtClean="0">
                <a:solidFill>
                  <a:srgbClr val="1A3868"/>
                </a:solidFill>
              </a:rPr>
              <a:t>. </a:t>
            </a:r>
            <a:r>
              <a:rPr lang="en-US" altLang="zh-CN" sz="2400" b="0" u="none" cap="all" dirty="0">
                <a:solidFill>
                  <a:srgbClr val="1A3868"/>
                </a:solidFill>
              </a:rPr>
              <a:t>TCP</a:t>
            </a:r>
            <a:r>
              <a:rPr lang="zh-CN" altLang="zh-CN" sz="2400" b="0" u="none" cap="all" dirty="0">
                <a:solidFill>
                  <a:srgbClr val="1A3868"/>
                </a:solidFill>
              </a:rPr>
              <a:t>，</a:t>
            </a:r>
            <a:r>
              <a:rPr lang="en-US" altLang="zh-CN" sz="2400" b="0" u="none" cap="all" dirty="0">
                <a:solidFill>
                  <a:srgbClr val="1A3868"/>
                </a:solidFill>
              </a:rPr>
              <a:t>ICMP</a:t>
            </a:r>
            <a:r>
              <a:rPr lang="zh-CN" altLang="zh-CN" sz="2400" b="0" u="none" cap="all" dirty="0">
                <a:solidFill>
                  <a:srgbClr val="1A3868"/>
                </a:solidFill>
              </a:rPr>
              <a:t>，</a:t>
            </a:r>
            <a:r>
              <a:rPr lang="en-US" altLang="zh-CN" sz="2400" b="0" u="none" cap="all" dirty="0">
                <a:solidFill>
                  <a:srgbClr val="1A3868"/>
                </a:solidFill>
              </a:rPr>
              <a:t>UDP</a:t>
            </a:r>
            <a:r>
              <a:rPr lang="zh-CN" altLang="zh-CN" sz="2400" b="0" u="none" cap="all" dirty="0">
                <a:solidFill>
                  <a:srgbClr val="1A3868"/>
                </a:solidFill>
              </a:rPr>
              <a:t>，</a:t>
            </a:r>
            <a:r>
              <a:rPr lang="en-US" altLang="zh-CN" sz="2400" b="0" u="none" cap="all" dirty="0">
                <a:solidFill>
                  <a:srgbClr val="1A3868"/>
                </a:solidFill>
              </a:rPr>
              <a:t>ARP</a:t>
            </a:r>
          </a:p>
          <a:p>
            <a:pPr algn="just">
              <a:spcAft>
                <a:spcPts val="0"/>
              </a:spcAft>
            </a:pPr>
            <a:r>
              <a:rPr lang="en-US" altLang="zh-CN" sz="2400" b="0" u="none" cap="all" dirty="0" smtClean="0">
                <a:solidFill>
                  <a:srgbClr val="1A3868"/>
                </a:solidFill>
              </a:rPr>
              <a:t>B. </a:t>
            </a:r>
            <a:r>
              <a:rPr lang="en-US" altLang="zh-CN" sz="2400" b="0" u="none" cap="all" dirty="0">
                <a:solidFill>
                  <a:srgbClr val="1A3868"/>
                </a:solidFill>
              </a:rPr>
              <a:t>RIP</a:t>
            </a:r>
            <a:r>
              <a:rPr lang="zh-CN" altLang="zh-CN" sz="2400" b="0" u="none" cap="all" dirty="0">
                <a:solidFill>
                  <a:srgbClr val="1A3868"/>
                </a:solidFill>
              </a:rPr>
              <a:t>，</a:t>
            </a:r>
            <a:r>
              <a:rPr lang="en-US" altLang="zh-CN" sz="2400" b="0" u="none" cap="all" dirty="0">
                <a:solidFill>
                  <a:srgbClr val="1A3868"/>
                </a:solidFill>
              </a:rPr>
              <a:t>ICMP</a:t>
            </a:r>
            <a:r>
              <a:rPr lang="zh-CN" altLang="zh-CN" sz="2400" b="0" u="none" cap="all" dirty="0">
                <a:solidFill>
                  <a:srgbClr val="1A3868"/>
                </a:solidFill>
              </a:rPr>
              <a:t>，</a:t>
            </a:r>
            <a:r>
              <a:rPr lang="en-US" altLang="zh-CN" sz="2400" b="0" u="none" cap="all" dirty="0">
                <a:solidFill>
                  <a:srgbClr val="1A3868"/>
                </a:solidFill>
              </a:rPr>
              <a:t>ARP</a:t>
            </a:r>
            <a:r>
              <a:rPr lang="zh-CN" altLang="zh-CN" sz="2400" b="0" u="none" cap="all" dirty="0">
                <a:solidFill>
                  <a:srgbClr val="1A3868"/>
                </a:solidFill>
              </a:rPr>
              <a:t>，</a:t>
            </a:r>
            <a:r>
              <a:rPr lang="en-US" altLang="zh-CN" sz="2400" b="0" u="none" cap="all" dirty="0">
                <a:solidFill>
                  <a:srgbClr val="1A3868"/>
                </a:solidFill>
              </a:rPr>
              <a:t>OSPF          </a:t>
            </a:r>
          </a:p>
          <a:p>
            <a:pPr algn="just">
              <a:spcAft>
                <a:spcPts val="0"/>
              </a:spcAft>
            </a:pPr>
            <a:r>
              <a:rPr lang="en-US" altLang="zh-CN" sz="2400" b="0" u="none" cap="all" dirty="0" smtClean="0">
                <a:solidFill>
                  <a:srgbClr val="1A3868"/>
                </a:solidFill>
              </a:rPr>
              <a:t>C. IP</a:t>
            </a:r>
            <a:r>
              <a:rPr lang="zh-CN" altLang="zh-CN" sz="2400" b="0" u="none" cap="all" dirty="0">
                <a:solidFill>
                  <a:srgbClr val="1A3868"/>
                </a:solidFill>
              </a:rPr>
              <a:t>，</a:t>
            </a:r>
            <a:r>
              <a:rPr lang="en-US" altLang="zh-CN" sz="2400" b="0" u="none" cap="all" dirty="0">
                <a:solidFill>
                  <a:srgbClr val="1A3868"/>
                </a:solidFill>
              </a:rPr>
              <a:t>ICMP</a:t>
            </a:r>
            <a:r>
              <a:rPr lang="zh-CN" altLang="zh-CN" sz="2400" b="0" u="none" cap="all" dirty="0">
                <a:solidFill>
                  <a:srgbClr val="1A3868"/>
                </a:solidFill>
              </a:rPr>
              <a:t>，</a:t>
            </a:r>
            <a:r>
              <a:rPr lang="en-US" altLang="zh-CN" sz="2400" b="0" u="none" cap="all" dirty="0">
                <a:solidFill>
                  <a:srgbClr val="1A3868"/>
                </a:solidFill>
              </a:rPr>
              <a:t>ARP</a:t>
            </a:r>
            <a:r>
              <a:rPr lang="zh-CN" altLang="zh-CN" sz="2400" b="0" u="none" cap="all" dirty="0" smtClean="0">
                <a:solidFill>
                  <a:srgbClr val="1A3868"/>
                </a:solidFill>
              </a:rPr>
              <a:t>，</a:t>
            </a:r>
            <a:r>
              <a:rPr lang="en-US" altLang="zh-CN" sz="2400" b="0" u="none" cap="all" dirty="0">
                <a:solidFill>
                  <a:srgbClr val="1A3868"/>
                </a:solidFill>
              </a:rPr>
              <a:t> </a:t>
            </a:r>
            <a:r>
              <a:rPr lang="en-US" altLang="zh-CN" sz="2400" b="0" u="none" cap="all" dirty="0" smtClean="0">
                <a:solidFill>
                  <a:srgbClr val="1A3868"/>
                </a:solidFill>
              </a:rPr>
              <a:t>IGMP</a:t>
            </a:r>
          </a:p>
          <a:p>
            <a:pPr algn="just">
              <a:spcAft>
                <a:spcPts val="0"/>
              </a:spcAft>
            </a:pPr>
            <a:r>
              <a:rPr lang="en-US" altLang="zh-CN" sz="2400" b="0" u="none" cap="all" dirty="0" smtClean="0">
                <a:solidFill>
                  <a:srgbClr val="1A3868"/>
                </a:solidFill>
              </a:rPr>
              <a:t>D. BGP</a:t>
            </a:r>
            <a:r>
              <a:rPr lang="zh-CN" altLang="zh-CN" sz="2400" b="0" u="none" cap="all" dirty="0" smtClean="0">
                <a:solidFill>
                  <a:srgbClr val="1A3868"/>
                </a:solidFill>
              </a:rPr>
              <a:t>，</a:t>
            </a:r>
            <a:r>
              <a:rPr lang="en-US" altLang="zh-CN" sz="2400" b="0" u="none" cap="all" dirty="0">
                <a:solidFill>
                  <a:srgbClr val="1A3868"/>
                </a:solidFill>
              </a:rPr>
              <a:t>IP</a:t>
            </a:r>
            <a:r>
              <a:rPr lang="zh-CN" altLang="zh-CN" sz="2400" b="0" u="none" cap="all" dirty="0">
                <a:solidFill>
                  <a:srgbClr val="1A3868"/>
                </a:solidFill>
              </a:rPr>
              <a:t>，</a:t>
            </a:r>
            <a:r>
              <a:rPr lang="en-US" altLang="zh-CN" sz="2400" b="0" u="none" cap="all" dirty="0">
                <a:solidFill>
                  <a:srgbClr val="1A3868"/>
                </a:solidFill>
              </a:rPr>
              <a:t>ICMP</a:t>
            </a:r>
            <a:r>
              <a:rPr lang="zh-CN" altLang="zh-CN" sz="2400" b="0" u="none" cap="all" dirty="0">
                <a:solidFill>
                  <a:srgbClr val="1A3868"/>
                </a:solidFill>
              </a:rPr>
              <a:t>，</a:t>
            </a:r>
            <a:r>
              <a:rPr lang="en-US" altLang="zh-CN" sz="2400" b="0" u="none" cap="all" dirty="0">
                <a:solidFill>
                  <a:srgbClr val="1A3868"/>
                </a:solidFill>
              </a:rPr>
              <a:t>RARP</a:t>
            </a:r>
            <a:endParaRPr lang="zh-CN" altLang="zh-CN" sz="2400" b="0" u="none" cap="all" dirty="0">
              <a:solidFill>
                <a:srgbClr val="1A3868"/>
              </a:solidFill>
            </a:endParaRPr>
          </a:p>
        </p:txBody>
      </p:sp>
      <p:sp>
        <p:nvSpPr>
          <p:cNvPr id="6" name="矩形 5"/>
          <p:cNvSpPr/>
          <p:nvPr/>
        </p:nvSpPr>
        <p:spPr>
          <a:xfrm>
            <a:off x="5796136" y="2356520"/>
            <a:ext cx="359470" cy="461665"/>
          </a:xfrm>
          <a:prstGeom prst="rect">
            <a:avLst/>
          </a:prstGeom>
        </p:spPr>
        <p:txBody>
          <a:bodyPr wrap="square">
            <a:spAutoFit/>
          </a:bodyPr>
          <a:lstStyle/>
          <a:p>
            <a:r>
              <a:rPr lang="en-US" altLang="zh-CN" sz="2400" u="none" dirty="0" smtClean="0">
                <a:solidFill>
                  <a:srgbClr val="FF0000"/>
                </a:solidFill>
              </a:rPr>
              <a:t>C</a:t>
            </a:r>
            <a:endParaRPr lang="zh-CN" altLang="en-US" sz="2400" u="none" dirty="0">
              <a:solidFill>
                <a:srgbClr val="FF0000"/>
              </a:solidFill>
            </a:endParaRPr>
          </a:p>
        </p:txBody>
      </p:sp>
    </p:spTree>
    <p:extLst>
      <p:ext uri="{BB962C8B-B14F-4D97-AF65-F5344CB8AC3E}">
        <p14:creationId xmlns:p14="http://schemas.microsoft.com/office/powerpoint/2010/main" xmlns="" val="55974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844352"/>
            <a:ext cx="7848872" cy="1200329"/>
          </a:xfrm>
          <a:prstGeom prst="rect">
            <a:avLst/>
          </a:prstGeom>
        </p:spPr>
        <p:txBody>
          <a:bodyPr wrap="square">
            <a:spAutoFit/>
          </a:bodyPr>
          <a:lstStyle/>
          <a:p>
            <a:pPr algn="just">
              <a:spcAft>
                <a:spcPts val="0"/>
              </a:spcAft>
            </a:pPr>
            <a:r>
              <a:rPr lang="en-US" altLang="zh-CN" sz="2400" b="0" u="none" cap="all" dirty="0" smtClean="0">
                <a:solidFill>
                  <a:srgbClr val="1A3868"/>
                </a:solidFill>
              </a:rPr>
              <a:t>4</a:t>
            </a:r>
            <a:r>
              <a:rPr lang="zh-CN" altLang="zh-CN" sz="2400" b="0" u="none" cap="all" dirty="0" smtClean="0">
                <a:solidFill>
                  <a:srgbClr val="1A3868"/>
                </a:solidFill>
              </a:rPr>
              <a:t>、</a:t>
            </a:r>
            <a:r>
              <a:rPr lang="zh-CN" altLang="zh-CN" sz="2400" b="0" u="none" cap="all" dirty="0">
                <a:solidFill>
                  <a:srgbClr val="1A3868"/>
                </a:solidFill>
              </a:rPr>
              <a:t>开放最短路径优先协议</a:t>
            </a:r>
            <a:r>
              <a:rPr lang="en-US" altLang="zh-CN" sz="2400" b="0" u="none" cap="all" dirty="0">
                <a:solidFill>
                  <a:srgbClr val="1A3868"/>
                </a:solidFill>
              </a:rPr>
              <a:t>OSPF</a:t>
            </a:r>
            <a:r>
              <a:rPr lang="zh-CN" altLang="zh-CN" sz="2400" b="0" u="none" cap="all" dirty="0">
                <a:solidFill>
                  <a:srgbClr val="1A3868"/>
                </a:solidFill>
              </a:rPr>
              <a:t>采用的路由算法是（</a:t>
            </a:r>
            <a:r>
              <a:rPr lang="en-US" altLang="zh-CN" sz="2400" b="0" u="none" cap="all" dirty="0">
                <a:solidFill>
                  <a:srgbClr val="1A3868"/>
                </a:solidFill>
              </a:rPr>
              <a:t>   </a:t>
            </a:r>
            <a:r>
              <a:rPr lang="en-US" altLang="zh-CN" sz="2400" b="0" u="none" cap="all" dirty="0" smtClean="0">
                <a:solidFill>
                  <a:srgbClr val="1A3868"/>
                </a:solidFill>
              </a:rPr>
              <a:t>  </a:t>
            </a:r>
            <a:r>
              <a:rPr lang="zh-CN" altLang="zh-CN" sz="2400" b="0" u="none" cap="all" dirty="0">
                <a:solidFill>
                  <a:srgbClr val="1A3868"/>
                </a:solidFill>
              </a:rPr>
              <a:t>）</a:t>
            </a:r>
          </a:p>
          <a:p>
            <a:pPr algn="just">
              <a:spcAft>
                <a:spcPts val="0"/>
              </a:spcAft>
            </a:pPr>
            <a:r>
              <a:rPr lang="en-US" altLang="zh-CN" sz="2400" b="0" u="none" cap="all" dirty="0">
                <a:solidFill>
                  <a:srgbClr val="1A3868"/>
                </a:solidFill>
              </a:rPr>
              <a:t>A</a:t>
            </a:r>
            <a:r>
              <a:rPr lang="zh-CN" altLang="zh-CN" sz="2400" b="0" u="none" cap="all" dirty="0">
                <a:solidFill>
                  <a:srgbClr val="1A3868"/>
                </a:solidFill>
              </a:rPr>
              <a:t>、静态路由算法</a:t>
            </a:r>
            <a:r>
              <a:rPr lang="en-US" altLang="zh-CN" sz="2400" b="0" u="none" cap="all" dirty="0">
                <a:solidFill>
                  <a:srgbClr val="1A3868"/>
                </a:solidFill>
              </a:rPr>
              <a:t>          B</a:t>
            </a:r>
            <a:r>
              <a:rPr lang="zh-CN" altLang="zh-CN" sz="2400" b="0" u="none" cap="all" dirty="0">
                <a:solidFill>
                  <a:srgbClr val="1A3868"/>
                </a:solidFill>
              </a:rPr>
              <a:t>、距离矢量路由算法</a:t>
            </a:r>
            <a:r>
              <a:rPr lang="en-US" altLang="zh-CN" sz="2400" b="0" u="none" cap="all" dirty="0">
                <a:solidFill>
                  <a:srgbClr val="1A3868"/>
                </a:solidFill>
              </a:rPr>
              <a:t>      </a:t>
            </a:r>
            <a:endParaRPr lang="zh-CN" altLang="zh-CN" sz="2400" b="0" u="none" cap="all" dirty="0">
              <a:solidFill>
                <a:srgbClr val="1A3868"/>
              </a:solidFill>
            </a:endParaRPr>
          </a:p>
          <a:p>
            <a:pPr algn="just">
              <a:spcAft>
                <a:spcPts val="0"/>
              </a:spcAft>
            </a:pPr>
            <a:r>
              <a:rPr lang="en-US" altLang="zh-CN" sz="2400" b="0" u="none" cap="all" dirty="0">
                <a:solidFill>
                  <a:srgbClr val="1A3868"/>
                </a:solidFill>
              </a:rPr>
              <a:t>C</a:t>
            </a:r>
            <a:r>
              <a:rPr lang="zh-CN" altLang="zh-CN" sz="2400" b="0" u="none" cap="all" dirty="0">
                <a:solidFill>
                  <a:srgbClr val="1A3868"/>
                </a:solidFill>
              </a:rPr>
              <a:t>、链路状态路由算法</a:t>
            </a:r>
            <a:r>
              <a:rPr lang="en-US" altLang="zh-CN" sz="2400" b="0" u="none" cap="all" dirty="0">
                <a:solidFill>
                  <a:srgbClr val="1A3868"/>
                </a:solidFill>
              </a:rPr>
              <a:t>  </a:t>
            </a:r>
            <a:r>
              <a:rPr lang="en-US" altLang="zh-CN" sz="2400" b="0" u="none" cap="all" dirty="0" smtClean="0">
                <a:solidFill>
                  <a:srgbClr val="1A3868"/>
                </a:solidFill>
              </a:rPr>
              <a:t>D</a:t>
            </a:r>
            <a:r>
              <a:rPr lang="zh-CN" altLang="zh-CN" sz="2400" b="0" u="none" cap="all" dirty="0">
                <a:solidFill>
                  <a:srgbClr val="1A3868"/>
                </a:solidFill>
              </a:rPr>
              <a:t>、逆向路由算法</a:t>
            </a:r>
          </a:p>
        </p:txBody>
      </p:sp>
      <p:sp>
        <p:nvSpPr>
          <p:cNvPr id="4" name="矩形 3"/>
          <p:cNvSpPr/>
          <p:nvPr/>
        </p:nvSpPr>
        <p:spPr>
          <a:xfrm>
            <a:off x="323528" y="2572544"/>
            <a:ext cx="6840760" cy="2308324"/>
          </a:xfrm>
          <a:prstGeom prst="rect">
            <a:avLst/>
          </a:prstGeom>
        </p:spPr>
        <p:txBody>
          <a:bodyPr wrap="square">
            <a:spAutoFit/>
          </a:bodyPr>
          <a:lstStyle/>
          <a:p>
            <a:pPr algn="just">
              <a:spcAft>
                <a:spcPts val="0"/>
              </a:spcAft>
            </a:pPr>
            <a:r>
              <a:rPr lang="en-US" altLang="zh-CN" sz="2400" b="0" u="none" cap="all" dirty="0" smtClean="0">
                <a:solidFill>
                  <a:srgbClr val="1A3868"/>
                </a:solidFill>
              </a:rPr>
              <a:t>5</a:t>
            </a:r>
            <a:r>
              <a:rPr lang="zh-CN" altLang="en-US" sz="2400" b="0" u="none" cap="all" dirty="0" smtClean="0">
                <a:solidFill>
                  <a:srgbClr val="1A3868"/>
                </a:solidFill>
              </a:rPr>
              <a:t>、</a:t>
            </a:r>
            <a:r>
              <a:rPr lang="zh-CN" altLang="zh-CN" sz="2400" b="0" u="none" cap="all" dirty="0" smtClean="0">
                <a:solidFill>
                  <a:srgbClr val="1A3868"/>
                </a:solidFill>
              </a:rPr>
              <a:t>一</a:t>
            </a:r>
            <a:r>
              <a:rPr lang="zh-CN" altLang="zh-CN" sz="2400" b="0" u="none" cap="all" dirty="0">
                <a:solidFill>
                  <a:srgbClr val="1A3868"/>
                </a:solidFill>
              </a:rPr>
              <a:t>个路由器的路由表项通常包含（</a:t>
            </a:r>
            <a:r>
              <a:rPr lang="en-US" altLang="zh-CN" sz="2400" b="0" u="none" cap="all" dirty="0">
                <a:solidFill>
                  <a:srgbClr val="1A3868"/>
                </a:solidFill>
              </a:rPr>
              <a:t>  </a:t>
            </a:r>
            <a:r>
              <a:rPr lang="en-US" altLang="zh-CN" sz="2400" b="0" u="none" cap="all" dirty="0" smtClean="0">
                <a:solidFill>
                  <a:srgbClr val="1A3868"/>
                </a:solidFill>
              </a:rPr>
              <a:t>   </a:t>
            </a:r>
            <a:r>
              <a:rPr lang="zh-CN" altLang="zh-CN" sz="2400" b="0" u="none" cap="all" dirty="0">
                <a:solidFill>
                  <a:srgbClr val="1A3868"/>
                </a:solidFill>
              </a:rPr>
              <a:t>）</a:t>
            </a:r>
          </a:p>
          <a:p>
            <a:pPr algn="just">
              <a:spcAft>
                <a:spcPts val="0"/>
              </a:spcAft>
            </a:pPr>
            <a:r>
              <a:rPr lang="en-US" altLang="zh-CN" sz="2400" b="0" u="none" cap="all" dirty="0">
                <a:solidFill>
                  <a:srgbClr val="1A3868"/>
                </a:solidFill>
              </a:rPr>
              <a:t>A</a:t>
            </a:r>
            <a:r>
              <a:rPr lang="en-US" altLang="zh-CN" sz="2400" b="0" u="none" cap="all" dirty="0" smtClean="0">
                <a:solidFill>
                  <a:srgbClr val="1A3868"/>
                </a:solidFill>
              </a:rPr>
              <a:t>.  </a:t>
            </a:r>
            <a:r>
              <a:rPr lang="zh-CN" altLang="zh-CN" sz="2400" b="0" u="none" cap="all" dirty="0" smtClean="0">
                <a:solidFill>
                  <a:srgbClr val="1A3868"/>
                </a:solidFill>
              </a:rPr>
              <a:t>目标</a:t>
            </a:r>
            <a:r>
              <a:rPr lang="zh-CN" altLang="zh-CN" sz="2400" b="0" u="none" cap="all" dirty="0">
                <a:solidFill>
                  <a:srgbClr val="1A3868"/>
                </a:solidFill>
              </a:rPr>
              <a:t>网络和到达该网络的完整路径</a:t>
            </a:r>
          </a:p>
          <a:p>
            <a:pPr algn="just">
              <a:spcAft>
                <a:spcPts val="0"/>
              </a:spcAft>
            </a:pPr>
            <a:r>
              <a:rPr lang="en-US" altLang="zh-CN" sz="2400" b="0" u="none" cap="all" dirty="0">
                <a:solidFill>
                  <a:srgbClr val="1A3868"/>
                </a:solidFill>
              </a:rPr>
              <a:t>B</a:t>
            </a:r>
            <a:r>
              <a:rPr lang="en-US" altLang="zh-CN" sz="2400" b="0" u="none" cap="all" dirty="0" smtClean="0">
                <a:solidFill>
                  <a:srgbClr val="1A3868"/>
                </a:solidFill>
              </a:rPr>
              <a:t>.  </a:t>
            </a:r>
            <a:r>
              <a:rPr lang="zh-CN" altLang="zh-CN" sz="2400" b="0" u="none" cap="all" dirty="0" smtClean="0">
                <a:solidFill>
                  <a:srgbClr val="1A3868"/>
                </a:solidFill>
              </a:rPr>
              <a:t>所有</a:t>
            </a:r>
            <a:r>
              <a:rPr lang="zh-CN" altLang="zh-CN" sz="2400" b="0" u="none" cap="all" dirty="0">
                <a:solidFill>
                  <a:srgbClr val="1A3868"/>
                </a:solidFill>
              </a:rPr>
              <a:t>目标主机和到达目标主机的完整路径</a:t>
            </a:r>
            <a:r>
              <a:rPr lang="en-US" altLang="zh-CN" sz="2400" b="0" u="none" cap="all" dirty="0">
                <a:solidFill>
                  <a:srgbClr val="1A3868"/>
                </a:solidFill>
              </a:rPr>
              <a:t>                                                                                                                                                                                                                                                                                                                                                                                                                                   </a:t>
            </a:r>
            <a:endParaRPr lang="zh-CN" altLang="zh-CN" sz="2400" b="0" u="none" cap="all" dirty="0">
              <a:solidFill>
                <a:srgbClr val="1A3868"/>
              </a:solidFill>
            </a:endParaRPr>
          </a:p>
          <a:p>
            <a:pPr algn="just">
              <a:spcAft>
                <a:spcPts val="0"/>
              </a:spcAft>
            </a:pPr>
            <a:r>
              <a:rPr lang="en-US" altLang="zh-CN" sz="2400" b="0" u="none" cap="all" dirty="0">
                <a:solidFill>
                  <a:srgbClr val="1A3868"/>
                </a:solidFill>
              </a:rPr>
              <a:t>C</a:t>
            </a:r>
            <a:r>
              <a:rPr lang="en-US" altLang="zh-CN" sz="2400" b="0" u="none" cap="all" dirty="0" smtClean="0">
                <a:solidFill>
                  <a:srgbClr val="1A3868"/>
                </a:solidFill>
              </a:rPr>
              <a:t>. </a:t>
            </a:r>
            <a:r>
              <a:rPr lang="zh-CN" altLang="zh-CN" sz="2400" b="0" u="none" cap="all" dirty="0" smtClean="0">
                <a:solidFill>
                  <a:srgbClr val="1A3868"/>
                </a:solidFill>
              </a:rPr>
              <a:t>目标</a:t>
            </a:r>
            <a:r>
              <a:rPr lang="zh-CN" altLang="zh-CN" sz="2400" b="0" u="none" cap="all" dirty="0">
                <a:solidFill>
                  <a:srgbClr val="1A3868"/>
                </a:solidFill>
              </a:rPr>
              <a:t>网络和到达该网络路径的下一个路由器的</a:t>
            </a:r>
            <a:r>
              <a:rPr lang="en-US" altLang="zh-CN" sz="2400" b="0" u="none" cap="all" dirty="0">
                <a:solidFill>
                  <a:srgbClr val="1A3868"/>
                </a:solidFill>
              </a:rPr>
              <a:t>IP</a:t>
            </a:r>
            <a:r>
              <a:rPr lang="zh-CN" altLang="zh-CN" sz="2400" b="0" u="none" cap="all" dirty="0">
                <a:solidFill>
                  <a:srgbClr val="1A3868"/>
                </a:solidFill>
              </a:rPr>
              <a:t>地址</a:t>
            </a:r>
          </a:p>
          <a:p>
            <a:pPr algn="just">
              <a:spcAft>
                <a:spcPts val="0"/>
              </a:spcAft>
            </a:pPr>
            <a:r>
              <a:rPr lang="en-US" altLang="zh-CN" sz="2400" b="0" u="none" cap="all" dirty="0">
                <a:solidFill>
                  <a:srgbClr val="1A3868"/>
                </a:solidFill>
              </a:rPr>
              <a:t>D</a:t>
            </a:r>
            <a:r>
              <a:rPr lang="en-US" altLang="zh-CN" sz="2400" b="0" u="none" cap="all" dirty="0" smtClean="0">
                <a:solidFill>
                  <a:srgbClr val="1A3868"/>
                </a:solidFill>
              </a:rPr>
              <a:t>.  </a:t>
            </a:r>
            <a:r>
              <a:rPr lang="zh-CN" altLang="zh-CN" sz="2400" b="0" u="none" cap="all" dirty="0" smtClean="0">
                <a:solidFill>
                  <a:srgbClr val="1A3868"/>
                </a:solidFill>
              </a:rPr>
              <a:t>互联网</a:t>
            </a:r>
            <a:r>
              <a:rPr lang="zh-CN" altLang="zh-CN" sz="2400" b="0" u="none" cap="all" dirty="0">
                <a:solidFill>
                  <a:srgbClr val="1A3868"/>
                </a:solidFill>
              </a:rPr>
              <a:t>中所有路由器的</a:t>
            </a:r>
            <a:r>
              <a:rPr lang="en-US" altLang="zh-CN" sz="2400" b="0" u="none" cap="all" dirty="0">
                <a:solidFill>
                  <a:srgbClr val="1A3868"/>
                </a:solidFill>
              </a:rPr>
              <a:t>IP</a:t>
            </a:r>
            <a:r>
              <a:rPr lang="zh-CN" altLang="zh-CN" sz="2400" b="0" u="none" cap="all" dirty="0">
                <a:solidFill>
                  <a:srgbClr val="1A3868"/>
                </a:solidFill>
              </a:rPr>
              <a:t>地址</a:t>
            </a:r>
          </a:p>
        </p:txBody>
      </p:sp>
      <p:sp>
        <p:nvSpPr>
          <p:cNvPr id="5" name="矩形 4"/>
          <p:cNvSpPr/>
          <p:nvPr/>
        </p:nvSpPr>
        <p:spPr>
          <a:xfrm>
            <a:off x="7308304" y="817926"/>
            <a:ext cx="359470" cy="461665"/>
          </a:xfrm>
          <a:prstGeom prst="rect">
            <a:avLst/>
          </a:prstGeom>
        </p:spPr>
        <p:txBody>
          <a:bodyPr wrap="square">
            <a:spAutoFit/>
          </a:bodyPr>
          <a:lstStyle/>
          <a:p>
            <a:r>
              <a:rPr lang="en-US" altLang="zh-CN" sz="2400" u="none" dirty="0" smtClean="0">
                <a:solidFill>
                  <a:srgbClr val="FF0000"/>
                </a:solidFill>
              </a:rPr>
              <a:t>C</a:t>
            </a:r>
            <a:endParaRPr lang="zh-CN" altLang="en-US" sz="2400" u="none" dirty="0">
              <a:solidFill>
                <a:srgbClr val="FF0000"/>
              </a:solidFill>
            </a:endParaRPr>
          </a:p>
        </p:txBody>
      </p:sp>
      <p:sp>
        <p:nvSpPr>
          <p:cNvPr id="6" name="矩形 5"/>
          <p:cNvSpPr/>
          <p:nvPr/>
        </p:nvSpPr>
        <p:spPr>
          <a:xfrm>
            <a:off x="5436096" y="2572544"/>
            <a:ext cx="359470" cy="461665"/>
          </a:xfrm>
          <a:prstGeom prst="rect">
            <a:avLst/>
          </a:prstGeom>
        </p:spPr>
        <p:txBody>
          <a:bodyPr wrap="square">
            <a:spAutoFit/>
          </a:bodyPr>
          <a:lstStyle/>
          <a:p>
            <a:r>
              <a:rPr lang="en-US" altLang="zh-CN" sz="2400" u="none" dirty="0" smtClean="0">
                <a:solidFill>
                  <a:srgbClr val="FF0000"/>
                </a:solidFill>
              </a:rPr>
              <a:t>C</a:t>
            </a:r>
            <a:endParaRPr lang="zh-CN" altLang="en-US" sz="2400" u="none" dirty="0">
              <a:solidFill>
                <a:srgbClr val="FF0000"/>
              </a:solidFill>
            </a:endParaRPr>
          </a:p>
        </p:txBody>
      </p:sp>
    </p:spTree>
    <p:extLst>
      <p:ext uri="{BB962C8B-B14F-4D97-AF65-F5344CB8AC3E}">
        <p14:creationId xmlns:p14="http://schemas.microsoft.com/office/powerpoint/2010/main" xmlns="" val="300280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984798"/>
            <a:ext cx="4355762" cy="3416320"/>
          </a:xfrm>
          <a:prstGeom prst="rect">
            <a:avLst/>
          </a:prstGeom>
        </p:spPr>
        <p:txBody>
          <a:bodyPr wrap="square">
            <a:spAutoFit/>
          </a:bodyPr>
          <a:lstStyle/>
          <a:p>
            <a:pPr>
              <a:spcAft>
                <a:spcPts val="0"/>
              </a:spcAft>
            </a:pPr>
            <a:r>
              <a:rPr lang="zh-CN" altLang="zh-CN" sz="2400" b="0" u="none" cap="all" dirty="0">
                <a:solidFill>
                  <a:srgbClr val="1A3868"/>
                </a:solidFill>
              </a:rPr>
              <a:t>假定网络中的路由器</a:t>
            </a:r>
            <a:r>
              <a:rPr lang="en-US" altLang="zh-CN" sz="2400" b="0" u="none" cap="all" dirty="0">
                <a:solidFill>
                  <a:srgbClr val="1A3868"/>
                </a:solidFill>
              </a:rPr>
              <a:t>B</a:t>
            </a:r>
            <a:r>
              <a:rPr lang="zh-CN" altLang="zh-CN" sz="2400" b="0" u="none" cap="all" dirty="0">
                <a:solidFill>
                  <a:srgbClr val="1A3868"/>
                </a:solidFill>
              </a:rPr>
              <a:t>的路由表有如下的项目（这三列分别表示“目的网络”、“距离”和“下一跳路由器”）</a:t>
            </a:r>
          </a:p>
          <a:p>
            <a:pPr indent="292100">
              <a:spcAft>
                <a:spcPts val="0"/>
              </a:spcAft>
            </a:pPr>
            <a:r>
              <a:rPr lang="en-US" altLang="zh-CN" sz="2400" b="0" u="none" cap="all" dirty="0">
                <a:solidFill>
                  <a:srgbClr val="1A3868"/>
                </a:solidFill>
              </a:rPr>
              <a:t>N1   7   A</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N2   2   C</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N6   8   F</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N8   4   E</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N9   4   F</a:t>
            </a:r>
            <a:endParaRPr lang="zh-CN" altLang="zh-CN" sz="2400" b="0" u="none" cap="all" dirty="0">
              <a:solidFill>
                <a:srgbClr val="1A3868"/>
              </a:solidFill>
            </a:endParaRPr>
          </a:p>
        </p:txBody>
      </p:sp>
      <p:sp>
        <p:nvSpPr>
          <p:cNvPr id="4" name="矩形 3"/>
          <p:cNvSpPr/>
          <p:nvPr/>
        </p:nvSpPr>
        <p:spPr>
          <a:xfrm>
            <a:off x="4788024" y="984798"/>
            <a:ext cx="3816424" cy="3785652"/>
          </a:xfrm>
          <a:prstGeom prst="rect">
            <a:avLst/>
          </a:prstGeom>
          <a:solidFill>
            <a:srgbClr val="EEFBF4"/>
          </a:solidFill>
        </p:spPr>
        <p:txBody>
          <a:bodyPr wrap="square">
            <a:spAutoFit/>
          </a:bodyPr>
          <a:lstStyle/>
          <a:p>
            <a:pPr>
              <a:spcAft>
                <a:spcPts val="0"/>
              </a:spcAft>
            </a:pPr>
            <a:r>
              <a:rPr lang="zh-CN" altLang="zh-CN" sz="2400" b="0" u="none" cap="all" dirty="0">
                <a:solidFill>
                  <a:srgbClr val="1A3868"/>
                </a:solidFill>
              </a:rPr>
              <a:t>现在</a:t>
            </a:r>
            <a:r>
              <a:rPr lang="en-US" altLang="zh-CN" sz="2400" b="0" u="none" cap="all" dirty="0">
                <a:solidFill>
                  <a:srgbClr val="1A3868"/>
                </a:solidFill>
              </a:rPr>
              <a:t>B</a:t>
            </a:r>
            <a:r>
              <a:rPr lang="zh-CN" altLang="zh-CN" sz="2400" b="0" u="none" cap="all" dirty="0">
                <a:solidFill>
                  <a:srgbClr val="1A3868"/>
                </a:solidFill>
              </a:rPr>
              <a:t>收到从</a:t>
            </a:r>
            <a:r>
              <a:rPr lang="en-US" altLang="zh-CN" sz="2400" b="0" u="none" cap="all" dirty="0">
                <a:solidFill>
                  <a:srgbClr val="1A3868"/>
                </a:solidFill>
              </a:rPr>
              <a:t>C</a:t>
            </a:r>
            <a:r>
              <a:rPr lang="zh-CN" altLang="zh-CN" sz="2400" b="0" u="none" cap="all" dirty="0">
                <a:solidFill>
                  <a:srgbClr val="1A3868"/>
                </a:solidFill>
              </a:rPr>
              <a:t>发来的路由信息：</a:t>
            </a:r>
          </a:p>
          <a:p>
            <a:pPr indent="292100">
              <a:spcAft>
                <a:spcPts val="0"/>
              </a:spcAft>
            </a:pPr>
            <a:r>
              <a:rPr lang="en-US" altLang="zh-CN" sz="2400" b="0" u="none" cap="all" dirty="0">
                <a:solidFill>
                  <a:srgbClr val="1A3868"/>
                </a:solidFill>
              </a:rPr>
              <a:t>N2   4   D        </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N3   8   E       </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N6   4   E       </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N8   3   G      </a:t>
            </a:r>
            <a:endParaRPr lang="zh-CN" altLang="zh-CN" sz="2400" b="0" u="none" cap="all" dirty="0">
              <a:solidFill>
                <a:srgbClr val="1A3868"/>
              </a:solidFill>
            </a:endParaRPr>
          </a:p>
          <a:p>
            <a:pPr indent="292100">
              <a:spcAft>
                <a:spcPts val="0"/>
              </a:spcAft>
            </a:pPr>
            <a:r>
              <a:rPr lang="en-US" altLang="zh-CN" sz="2400" b="0" u="none" cap="all" dirty="0">
                <a:solidFill>
                  <a:srgbClr val="1A3868"/>
                </a:solidFill>
              </a:rPr>
              <a:t>N9   5   A</a:t>
            </a:r>
            <a:endParaRPr lang="zh-CN" altLang="zh-CN" sz="2400" b="0" u="none" cap="all" dirty="0">
              <a:solidFill>
                <a:srgbClr val="1A3868"/>
              </a:solidFill>
            </a:endParaRPr>
          </a:p>
          <a:p>
            <a:pPr>
              <a:spcAft>
                <a:spcPts val="0"/>
              </a:spcAft>
            </a:pPr>
            <a:r>
              <a:rPr lang="zh-CN" altLang="zh-CN" sz="2400" b="0" u="none" cap="all" dirty="0">
                <a:solidFill>
                  <a:srgbClr val="1A3868"/>
                </a:solidFill>
              </a:rPr>
              <a:t>试求出路由器</a:t>
            </a:r>
            <a:r>
              <a:rPr lang="en-US" altLang="zh-CN" sz="2400" b="0" u="none" cap="all" dirty="0">
                <a:solidFill>
                  <a:srgbClr val="1A3868"/>
                </a:solidFill>
              </a:rPr>
              <a:t>B</a:t>
            </a:r>
            <a:r>
              <a:rPr lang="zh-CN" altLang="zh-CN" sz="2400" b="0" u="none" cap="all" dirty="0">
                <a:solidFill>
                  <a:srgbClr val="1A3868"/>
                </a:solidFill>
              </a:rPr>
              <a:t>更新后的路由表（详细说明每一个步骤和原因）。</a:t>
            </a:r>
          </a:p>
        </p:txBody>
      </p:sp>
    </p:spTree>
    <p:extLst>
      <p:ext uri="{BB962C8B-B14F-4D97-AF65-F5344CB8AC3E}">
        <p14:creationId xmlns:p14="http://schemas.microsoft.com/office/powerpoint/2010/main" xmlns="" val="1327916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idx="4294967295"/>
          </p:nvPr>
        </p:nvSpPr>
        <p:spPr>
          <a:xfrm>
            <a:off x="328613" y="671513"/>
            <a:ext cx="7772400" cy="722312"/>
          </a:xfrm>
        </p:spPr>
        <p:txBody>
          <a:bodyPr/>
          <a:lstStyle/>
          <a:p>
            <a:pPr algn="l"/>
            <a:r>
              <a:rPr lang="en-US" altLang="en-US" sz="2400" dirty="0" smtClean="0">
                <a:solidFill>
                  <a:srgbClr val="007D7A"/>
                </a:solidFill>
                <a:latin typeface="Times New Roman" pitchFamily="18" charset="0"/>
                <a:ea typeface="微软雅黑" pitchFamily="34" charset="-122"/>
                <a:cs typeface="Times New Roman" pitchFamily="18" charset="0"/>
              </a:rPr>
              <a:t> ICMP</a:t>
            </a:r>
            <a:r>
              <a:rPr lang="zh-CN" altLang="en-US" sz="2400" dirty="0" smtClean="0">
                <a:solidFill>
                  <a:srgbClr val="007D7A"/>
                </a:solidFill>
                <a:latin typeface="Times New Roman" pitchFamily="18" charset="0"/>
                <a:ea typeface="微软雅黑" pitchFamily="34" charset="-122"/>
                <a:cs typeface="Times New Roman" pitchFamily="18" charset="0"/>
              </a:rPr>
              <a:t>差错报文</a:t>
            </a:r>
          </a:p>
        </p:txBody>
      </p:sp>
      <p:sp>
        <p:nvSpPr>
          <p:cNvPr id="18434" name="内容占位符 2"/>
          <p:cNvSpPr txBox="1">
            <a:spLocks/>
          </p:cNvSpPr>
          <p:nvPr/>
        </p:nvSpPr>
        <p:spPr bwMode="auto">
          <a:xfrm>
            <a:off x="395536" y="1393825"/>
            <a:ext cx="7128792" cy="3238583"/>
          </a:xfrm>
          <a:prstGeom prst="rect">
            <a:avLst/>
          </a:prstGeom>
          <a:noFill/>
          <a:ln w="9525">
            <a:noFill/>
            <a:miter lim="800000"/>
            <a:headEnd/>
            <a:tailEnd/>
          </a:ln>
        </p:spPr>
        <p:txBody>
          <a:bodyPr/>
          <a:lstStyle/>
          <a:p>
            <a:pPr marL="342900" indent="-342900">
              <a:spcBef>
                <a:spcPct val="20000"/>
              </a:spcBef>
              <a:buFontTx/>
              <a:buChar char="•"/>
            </a:pPr>
            <a:r>
              <a:rPr lang="zh-CN" altLang="en-US" sz="2000" b="0" u="none" dirty="0" smtClean="0">
                <a:solidFill>
                  <a:srgbClr val="C00000"/>
                </a:solidFill>
              </a:rPr>
              <a:t>目的站</a:t>
            </a:r>
            <a:r>
              <a:rPr lang="zh-CN" altLang="en-US" sz="2000" b="0" u="none" dirty="0">
                <a:solidFill>
                  <a:srgbClr val="C00000"/>
                </a:solidFill>
              </a:rPr>
              <a:t>不可到达</a:t>
            </a:r>
            <a:endParaRPr lang="en-US" altLang="zh-CN" sz="2000" b="0" u="none" dirty="0">
              <a:solidFill>
                <a:srgbClr val="C00000"/>
              </a:solidFill>
            </a:endParaRPr>
          </a:p>
          <a:p>
            <a:pPr marL="800100" lvl="1" indent="-342900">
              <a:spcBef>
                <a:spcPct val="20000"/>
              </a:spcBef>
              <a:buFont typeface="Wingdings" pitchFamily="2" charset="2"/>
              <a:buChar char="ü"/>
            </a:pPr>
            <a:r>
              <a:rPr lang="zh-CN" altLang="en-US" sz="2000" b="0" u="none" dirty="0">
                <a:solidFill>
                  <a:srgbClr val="1A3868"/>
                </a:solidFill>
              </a:rPr>
              <a:t>网络、主机等不可</a:t>
            </a:r>
            <a:r>
              <a:rPr lang="zh-CN" altLang="en-US" sz="2000" b="0" u="none" dirty="0" smtClean="0">
                <a:solidFill>
                  <a:srgbClr val="1A3868"/>
                </a:solidFill>
              </a:rPr>
              <a:t>到达；（无路由）</a:t>
            </a:r>
            <a:endParaRPr lang="en-US" altLang="zh-CN" sz="2000" b="0" u="none" dirty="0">
              <a:solidFill>
                <a:srgbClr val="1A3868"/>
              </a:solidFill>
            </a:endParaRPr>
          </a:p>
          <a:p>
            <a:pPr marL="800100" lvl="1" indent="-342900">
              <a:spcBef>
                <a:spcPct val="20000"/>
              </a:spcBef>
              <a:buFont typeface="Wingdings" pitchFamily="2" charset="2"/>
              <a:buChar char="ü"/>
            </a:pPr>
            <a:r>
              <a:rPr lang="zh-CN" altLang="en-US" sz="2000" b="0" u="none" dirty="0" smtClean="0">
                <a:solidFill>
                  <a:srgbClr val="1A3868"/>
                </a:solidFill>
              </a:rPr>
              <a:t>协议</a:t>
            </a:r>
            <a:r>
              <a:rPr lang="zh-CN" altLang="en-US" sz="2000" b="0" u="none" dirty="0">
                <a:solidFill>
                  <a:srgbClr val="1A3868"/>
                </a:solidFill>
              </a:rPr>
              <a:t>、端口等不可到达</a:t>
            </a:r>
            <a:r>
              <a:rPr lang="zh-CN" altLang="en-US" sz="2000" b="0" u="none" dirty="0" smtClean="0">
                <a:solidFill>
                  <a:srgbClr val="1A3868"/>
                </a:solidFill>
              </a:rPr>
              <a:t>；</a:t>
            </a:r>
            <a:endParaRPr lang="en-US" altLang="zh-CN" sz="2000" b="0" u="none" dirty="0" smtClean="0">
              <a:solidFill>
                <a:srgbClr val="1A3868"/>
              </a:solidFill>
            </a:endParaRPr>
          </a:p>
          <a:p>
            <a:pPr marL="800100" lvl="1" indent="-342900">
              <a:spcBef>
                <a:spcPct val="20000"/>
              </a:spcBef>
              <a:buFont typeface="Wingdings" pitchFamily="2" charset="2"/>
              <a:buChar char="ü"/>
            </a:pPr>
            <a:r>
              <a:rPr lang="zh-CN" altLang="en-US" sz="2000" b="0" u="none" dirty="0" smtClean="0">
                <a:solidFill>
                  <a:srgbClr val="1A3868"/>
                </a:solidFill>
              </a:rPr>
              <a:t>源</a:t>
            </a:r>
            <a:r>
              <a:rPr lang="zh-CN" altLang="en-US" sz="2000" b="0" u="none" dirty="0">
                <a:solidFill>
                  <a:srgbClr val="1A3868"/>
                </a:solidFill>
              </a:rPr>
              <a:t>路由选择不能完成</a:t>
            </a:r>
            <a:r>
              <a:rPr lang="zh-CN" altLang="en-US" sz="2000" b="0" u="none" dirty="0" smtClean="0">
                <a:solidFill>
                  <a:srgbClr val="1A3868"/>
                </a:solidFill>
              </a:rPr>
              <a:t>；</a:t>
            </a:r>
            <a:endParaRPr lang="en-US" altLang="zh-CN" sz="2000" b="0" u="none" dirty="0" smtClean="0">
              <a:solidFill>
                <a:srgbClr val="1A3868"/>
              </a:solidFill>
            </a:endParaRPr>
          </a:p>
          <a:p>
            <a:pPr marL="800100" lvl="1" indent="-342900">
              <a:spcBef>
                <a:spcPct val="20000"/>
              </a:spcBef>
              <a:buFont typeface="Wingdings" pitchFamily="2" charset="2"/>
              <a:buChar char="ü"/>
            </a:pPr>
            <a:r>
              <a:rPr lang="zh-CN" altLang="en-US" sz="2000" b="0" u="none" dirty="0" smtClean="0">
                <a:solidFill>
                  <a:srgbClr val="1A3868"/>
                </a:solidFill>
              </a:rPr>
              <a:t>目的</a:t>
            </a:r>
            <a:r>
              <a:rPr lang="zh-CN" altLang="en-US" sz="2000" b="0" u="none" dirty="0">
                <a:solidFill>
                  <a:srgbClr val="1A3868"/>
                </a:solidFill>
              </a:rPr>
              <a:t>网络、目的主机</a:t>
            </a:r>
            <a:r>
              <a:rPr lang="zh-CN" altLang="en-US" sz="2000" b="0" u="none" dirty="0" smtClean="0">
                <a:solidFill>
                  <a:srgbClr val="1A3868"/>
                </a:solidFill>
              </a:rPr>
              <a:t>不可</a:t>
            </a:r>
            <a:r>
              <a:rPr lang="zh-CN" altLang="en-US" sz="2000" b="0" u="none" dirty="0">
                <a:solidFill>
                  <a:srgbClr val="1A3868"/>
                </a:solidFill>
              </a:rPr>
              <a:t>知（无法解析域名为</a:t>
            </a:r>
            <a:r>
              <a:rPr lang="en-US" altLang="zh-CN" sz="2000" b="0" u="none" dirty="0">
                <a:solidFill>
                  <a:srgbClr val="1A3868"/>
                </a:solidFill>
              </a:rPr>
              <a:t>IP</a:t>
            </a:r>
            <a:r>
              <a:rPr lang="zh-CN" altLang="en-US" sz="2000" b="0" u="none" dirty="0">
                <a:solidFill>
                  <a:srgbClr val="1A3868"/>
                </a:solidFill>
              </a:rPr>
              <a:t>地址）</a:t>
            </a:r>
            <a:r>
              <a:rPr lang="zh-CN" altLang="en-US" sz="2000" b="0" u="none" dirty="0" smtClean="0">
                <a:solidFill>
                  <a:srgbClr val="1A3868"/>
                </a:solidFill>
              </a:rPr>
              <a:t>。</a:t>
            </a:r>
            <a:endParaRPr lang="en-US" altLang="zh-CN" sz="2000" b="0" u="none" dirty="0">
              <a:solidFill>
                <a:srgbClr val="1A3868"/>
              </a:solidFill>
            </a:endParaRPr>
          </a:p>
          <a:p>
            <a:pPr marL="342900" indent="-342900">
              <a:spcBef>
                <a:spcPct val="20000"/>
              </a:spcBef>
              <a:buFontTx/>
              <a:buChar char="•"/>
            </a:pPr>
            <a:r>
              <a:rPr lang="zh-CN" altLang="en-US" sz="2000" b="0" u="none" dirty="0">
                <a:solidFill>
                  <a:srgbClr val="C00000"/>
                </a:solidFill>
              </a:rPr>
              <a:t>源站</a:t>
            </a:r>
            <a:r>
              <a:rPr lang="zh-CN" altLang="en-US" sz="2000" b="0" u="none" dirty="0" smtClean="0">
                <a:solidFill>
                  <a:srgbClr val="C00000"/>
                </a:solidFill>
              </a:rPr>
              <a:t>抑制</a:t>
            </a:r>
            <a:endParaRPr lang="en-US" altLang="zh-CN" sz="2000" b="0" u="none" dirty="0" smtClean="0">
              <a:solidFill>
                <a:srgbClr val="1A3868"/>
              </a:solidFill>
            </a:endParaRPr>
          </a:p>
          <a:p>
            <a:pPr marL="800100" lvl="1" indent="-342900">
              <a:spcBef>
                <a:spcPct val="20000"/>
              </a:spcBef>
              <a:buFont typeface="Wingdings" pitchFamily="2" charset="2"/>
              <a:buChar char="ü"/>
            </a:pPr>
            <a:r>
              <a:rPr lang="zh-CN" altLang="en-US" sz="2000" b="0" u="none" dirty="0">
                <a:solidFill>
                  <a:srgbClr val="1A3868"/>
                </a:solidFill>
              </a:rPr>
              <a:t>当路由器或主机因拥塞而丢弃分组时，路由器向该分组的发送站发送源抑制</a:t>
            </a:r>
            <a:r>
              <a:rPr lang="zh-CN" altLang="en-US" sz="2000" b="0" u="none" dirty="0" smtClean="0">
                <a:solidFill>
                  <a:srgbClr val="1A3868"/>
                </a:solidFill>
              </a:rPr>
              <a:t>报文 。</a:t>
            </a:r>
            <a:endParaRPr lang="en-US" altLang="zh-CN" sz="2000" b="0" u="none" dirty="0" smtClean="0">
              <a:solidFill>
                <a:srgbClr val="1A3868"/>
              </a:solidFill>
            </a:endParaRPr>
          </a:p>
          <a:p>
            <a:pPr marL="800100" lvl="1" indent="-342900">
              <a:spcBef>
                <a:spcPct val="20000"/>
              </a:spcBef>
              <a:buFont typeface="Wingdings" pitchFamily="2" charset="2"/>
              <a:buChar char="ü"/>
            </a:pPr>
            <a:r>
              <a:rPr lang="zh-CN" altLang="zh-CN" sz="2000" b="0" u="none" dirty="0">
                <a:solidFill>
                  <a:srgbClr val="1A3868"/>
                </a:solidFill>
              </a:rPr>
              <a:t>一对一通信很有效，但对多对一通信可能出问题。</a:t>
            </a:r>
            <a:endParaRPr lang="en-US" altLang="zh-CN" sz="2000" b="0" u="none" dirty="0">
              <a:solidFill>
                <a:srgbClr val="1A3868"/>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idx="4294967295"/>
          </p:nvPr>
        </p:nvSpPr>
        <p:spPr>
          <a:xfrm>
            <a:off x="328613" y="671513"/>
            <a:ext cx="7772400" cy="722312"/>
          </a:xfrm>
        </p:spPr>
        <p:txBody>
          <a:bodyPr/>
          <a:lstStyle/>
          <a:p>
            <a:pPr algn="l"/>
            <a:r>
              <a:rPr lang="en-US" altLang="en-US" sz="2400" dirty="0" smtClean="0">
                <a:solidFill>
                  <a:srgbClr val="007D7A"/>
                </a:solidFill>
                <a:latin typeface="Times New Roman" pitchFamily="18" charset="0"/>
                <a:ea typeface="微软雅黑" pitchFamily="34" charset="-122"/>
                <a:cs typeface="Times New Roman" pitchFamily="18" charset="0"/>
              </a:rPr>
              <a:t> ICMP</a:t>
            </a:r>
            <a:r>
              <a:rPr lang="zh-CN" altLang="en-US" sz="2400" dirty="0" smtClean="0">
                <a:solidFill>
                  <a:srgbClr val="007D7A"/>
                </a:solidFill>
                <a:latin typeface="Times New Roman" pitchFamily="18" charset="0"/>
                <a:ea typeface="微软雅黑" pitchFamily="34" charset="-122"/>
                <a:cs typeface="Times New Roman" pitchFamily="18" charset="0"/>
              </a:rPr>
              <a:t>差错报文</a:t>
            </a:r>
          </a:p>
        </p:txBody>
      </p:sp>
      <p:sp>
        <p:nvSpPr>
          <p:cNvPr id="18434" name="内容占位符 2"/>
          <p:cNvSpPr txBox="1">
            <a:spLocks/>
          </p:cNvSpPr>
          <p:nvPr/>
        </p:nvSpPr>
        <p:spPr bwMode="auto">
          <a:xfrm>
            <a:off x="328612" y="1357425"/>
            <a:ext cx="6619651" cy="3519375"/>
          </a:xfrm>
          <a:prstGeom prst="rect">
            <a:avLst/>
          </a:prstGeom>
          <a:noFill/>
          <a:ln w="9525">
            <a:noFill/>
            <a:miter lim="800000"/>
            <a:headEnd/>
            <a:tailEnd/>
          </a:ln>
        </p:spPr>
        <p:txBody>
          <a:bodyPr/>
          <a:lstStyle/>
          <a:p>
            <a:pPr marL="342900" indent="-342900">
              <a:lnSpc>
                <a:spcPct val="120000"/>
              </a:lnSpc>
              <a:spcBef>
                <a:spcPct val="20000"/>
              </a:spcBef>
              <a:buFontTx/>
              <a:buChar char="•"/>
            </a:pPr>
            <a:r>
              <a:rPr lang="zh-CN" altLang="en-US" sz="2000" b="0" u="none" dirty="0" smtClean="0">
                <a:solidFill>
                  <a:srgbClr val="C00000"/>
                </a:solidFill>
              </a:rPr>
              <a:t>超时</a:t>
            </a:r>
            <a:r>
              <a:rPr lang="zh-CN" altLang="en-US" sz="2000" b="0" u="none" dirty="0" smtClean="0">
                <a:solidFill>
                  <a:srgbClr val="1A3868"/>
                </a:solidFill>
              </a:rPr>
              <a:t>：</a:t>
            </a:r>
            <a:endParaRPr lang="en-US" altLang="zh-CN" sz="2000" b="0" u="none" dirty="0" smtClean="0">
              <a:solidFill>
                <a:srgbClr val="1A3868"/>
              </a:solidFill>
            </a:endParaRPr>
          </a:p>
          <a:p>
            <a:pPr marL="800100" lvl="1" indent="-342900">
              <a:lnSpc>
                <a:spcPct val="120000"/>
              </a:lnSpc>
              <a:spcBef>
                <a:spcPct val="20000"/>
              </a:spcBef>
              <a:buFont typeface="Wingdings" pitchFamily="2" charset="2"/>
              <a:buChar char="ü"/>
            </a:pPr>
            <a:r>
              <a:rPr lang="zh-CN" altLang="en-US" sz="2000" b="0" u="none" dirty="0">
                <a:solidFill>
                  <a:srgbClr val="1A3868"/>
                </a:solidFill>
              </a:rPr>
              <a:t>生存时间</a:t>
            </a:r>
            <a:r>
              <a:rPr lang="en-US" altLang="zh-CN" sz="2000" b="0" u="none" dirty="0">
                <a:solidFill>
                  <a:srgbClr val="1A3868"/>
                </a:solidFill>
              </a:rPr>
              <a:t>TTL</a:t>
            </a:r>
            <a:r>
              <a:rPr lang="zh-CN" altLang="en-US" sz="2000" b="0" u="none" dirty="0">
                <a:solidFill>
                  <a:srgbClr val="1A3868"/>
                </a:solidFill>
              </a:rPr>
              <a:t>字段减为</a:t>
            </a:r>
            <a:r>
              <a:rPr lang="en-US" altLang="zh-CN" sz="2000" b="0" u="none" dirty="0">
                <a:solidFill>
                  <a:srgbClr val="1A3868"/>
                </a:solidFill>
              </a:rPr>
              <a:t>0</a:t>
            </a:r>
            <a:r>
              <a:rPr lang="zh-CN" altLang="en-US" sz="2000" b="0" u="none" dirty="0">
                <a:solidFill>
                  <a:srgbClr val="1A3868"/>
                </a:solidFill>
              </a:rPr>
              <a:t>；</a:t>
            </a:r>
            <a:endParaRPr lang="en-US" altLang="zh-CN" sz="2000" b="0" u="none" dirty="0">
              <a:solidFill>
                <a:srgbClr val="1A3868"/>
              </a:solidFill>
            </a:endParaRPr>
          </a:p>
          <a:p>
            <a:pPr marL="800100" lvl="1" indent="-342900">
              <a:lnSpc>
                <a:spcPct val="120000"/>
              </a:lnSpc>
              <a:spcBef>
                <a:spcPct val="20000"/>
              </a:spcBef>
              <a:buFont typeface="Wingdings" pitchFamily="2" charset="2"/>
              <a:buChar char="ü"/>
            </a:pPr>
            <a:r>
              <a:rPr lang="zh-CN" altLang="en-US" sz="2000" b="0" u="none" dirty="0">
                <a:solidFill>
                  <a:srgbClr val="1A3868"/>
                </a:solidFill>
              </a:rPr>
              <a:t>出现死锁（接收的分片不能组装成分组，占用了大量</a:t>
            </a:r>
            <a:r>
              <a:rPr lang="zh-CN" altLang="en-US" sz="2000" b="0" u="none" dirty="0" smtClean="0">
                <a:solidFill>
                  <a:srgbClr val="1A3868"/>
                </a:solidFill>
              </a:rPr>
              <a:t>缓冲区，分片计时器超时）</a:t>
            </a:r>
            <a:r>
              <a:rPr lang="zh-CN" altLang="en-US" sz="2000" b="0" u="none" dirty="0">
                <a:solidFill>
                  <a:srgbClr val="1A3868"/>
                </a:solidFill>
              </a:rPr>
              <a:t>。</a:t>
            </a:r>
            <a:endParaRPr lang="en-US" altLang="zh-CN" sz="2000" b="0" u="none" dirty="0">
              <a:solidFill>
                <a:srgbClr val="1A3868"/>
              </a:solidFill>
            </a:endParaRPr>
          </a:p>
          <a:p>
            <a:pPr marL="342900" indent="-342900">
              <a:lnSpc>
                <a:spcPct val="120000"/>
              </a:lnSpc>
              <a:spcBef>
                <a:spcPct val="20000"/>
              </a:spcBef>
              <a:buFontTx/>
              <a:buChar char="•"/>
            </a:pPr>
            <a:r>
              <a:rPr lang="zh-CN" altLang="en-US" sz="2000" b="0" u="none" dirty="0">
                <a:solidFill>
                  <a:srgbClr val="C00000"/>
                </a:solidFill>
              </a:rPr>
              <a:t>参数出错</a:t>
            </a:r>
            <a:r>
              <a:rPr lang="zh-CN" altLang="en-US" sz="2000" b="0" u="none" dirty="0">
                <a:solidFill>
                  <a:srgbClr val="1A3868"/>
                </a:solidFill>
              </a:rPr>
              <a:t>：</a:t>
            </a:r>
            <a:r>
              <a:rPr lang="en-US" altLang="zh-CN" sz="2000" b="0" u="none" dirty="0">
                <a:solidFill>
                  <a:srgbClr val="1A3868"/>
                </a:solidFill>
              </a:rPr>
              <a:t>IP</a:t>
            </a:r>
            <a:r>
              <a:rPr lang="zh-CN" altLang="en-US" sz="2000" b="0" u="none" dirty="0">
                <a:solidFill>
                  <a:srgbClr val="1A3868"/>
                </a:solidFill>
              </a:rPr>
              <a:t>分组头中某项出错</a:t>
            </a:r>
            <a:r>
              <a:rPr lang="zh-CN" altLang="en-US" sz="2000" b="0" u="none" dirty="0" smtClean="0">
                <a:solidFill>
                  <a:srgbClr val="1A3868"/>
                </a:solidFill>
              </a:rPr>
              <a:t>。</a:t>
            </a:r>
            <a:endParaRPr lang="en-US" altLang="zh-CN" sz="2000" b="0" u="none" dirty="0" smtClean="0">
              <a:solidFill>
                <a:srgbClr val="1A3868"/>
              </a:solidFill>
            </a:endParaRPr>
          </a:p>
          <a:p>
            <a:pPr marL="800100" lvl="1" indent="-342900">
              <a:lnSpc>
                <a:spcPct val="120000"/>
              </a:lnSpc>
              <a:spcBef>
                <a:spcPct val="20000"/>
              </a:spcBef>
              <a:buFont typeface="Wingdings" pitchFamily="2" charset="2"/>
              <a:buChar char="ü"/>
            </a:pPr>
            <a:r>
              <a:rPr lang="zh-CN" altLang="zh-CN" sz="2000" b="0" u="none" dirty="0">
                <a:solidFill>
                  <a:srgbClr val="1A3868"/>
                </a:solidFill>
              </a:rPr>
              <a:t>当路由器或目标主机检测出报头字段值不正确时就丢掉数据报并向源主机发送参数问题报文。</a:t>
            </a:r>
          </a:p>
          <a:p>
            <a:pPr marL="342900" indent="-342900">
              <a:lnSpc>
                <a:spcPct val="120000"/>
              </a:lnSpc>
              <a:spcBef>
                <a:spcPct val="20000"/>
              </a:spcBef>
              <a:buFontTx/>
              <a:buChar char="•"/>
            </a:pPr>
            <a:r>
              <a:rPr lang="zh-CN" altLang="en-US" sz="2000" b="0" u="none" dirty="0" smtClean="0">
                <a:solidFill>
                  <a:srgbClr val="C00000"/>
                </a:solidFill>
              </a:rPr>
              <a:t>改变</a:t>
            </a:r>
            <a:r>
              <a:rPr lang="zh-CN" altLang="en-US" sz="2000" b="0" u="none" dirty="0">
                <a:solidFill>
                  <a:srgbClr val="C00000"/>
                </a:solidFill>
              </a:rPr>
              <a:t>路由</a:t>
            </a:r>
            <a:r>
              <a:rPr lang="zh-CN" altLang="en-US" sz="2000" b="0" u="none" dirty="0">
                <a:solidFill>
                  <a:srgbClr val="1A3868"/>
                </a:solidFill>
              </a:rPr>
              <a:t>：更新主机路由表。</a:t>
            </a:r>
          </a:p>
        </p:txBody>
      </p:sp>
    </p:spTree>
    <p:extLst>
      <p:ext uri="{BB962C8B-B14F-4D97-AF65-F5344CB8AC3E}">
        <p14:creationId xmlns:p14="http://schemas.microsoft.com/office/powerpoint/2010/main" xmlns="" val="511663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idx="4294967295"/>
          </p:nvPr>
        </p:nvSpPr>
        <p:spPr>
          <a:xfrm>
            <a:off x="685800" y="698104"/>
            <a:ext cx="7772400" cy="722312"/>
          </a:xfrm>
        </p:spPr>
        <p:txBody>
          <a:bodyPr/>
          <a:lstStyle/>
          <a:p>
            <a:pPr algn="l"/>
            <a:r>
              <a:rPr lang="zh-CN" altLang="en-US" sz="2400" dirty="0" smtClean="0">
                <a:solidFill>
                  <a:srgbClr val="007D7A"/>
                </a:solidFill>
                <a:latin typeface="Times New Roman" pitchFamily="18" charset="0"/>
                <a:ea typeface="微软雅黑" pitchFamily="34" charset="-122"/>
                <a:cs typeface="Times New Roman" pitchFamily="18" charset="0"/>
              </a:rPr>
              <a:t>路由重定向</a:t>
            </a:r>
          </a:p>
        </p:txBody>
      </p:sp>
      <p:sp>
        <p:nvSpPr>
          <p:cNvPr id="20482" name="内容占位符 2"/>
          <p:cNvSpPr>
            <a:spLocks noGrp="1"/>
          </p:cNvSpPr>
          <p:nvPr>
            <p:ph idx="4294967295"/>
          </p:nvPr>
        </p:nvSpPr>
        <p:spPr>
          <a:xfrm>
            <a:off x="395536" y="1348408"/>
            <a:ext cx="6624736" cy="3448050"/>
          </a:xfrm>
        </p:spPr>
        <p:txBody>
          <a:bodyPr/>
          <a:lstStyle/>
          <a:p>
            <a:r>
              <a:rPr lang="zh-CN" altLang="en-US" sz="2000" dirty="0" smtClean="0">
                <a:solidFill>
                  <a:srgbClr val="1A3868"/>
                </a:solidFill>
                <a:latin typeface="Times New Roman" pitchFamily="18" charset="0"/>
                <a:ea typeface="微软雅黑" pitchFamily="34" charset="-122"/>
                <a:cs typeface="Times New Roman" pitchFamily="18" charset="0"/>
              </a:rPr>
              <a:t>更新主机路由表时向主机发送</a:t>
            </a:r>
            <a:r>
              <a:rPr lang="zh-CN" altLang="en-US" sz="2000" dirty="0" smtClean="0">
                <a:solidFill>
                  <a:srgbClr val="C00000"/>
                </a:solidFill>
                <a:latin typeface="Times New Roman" pitchFamily="18" charset="0"/>
                <a:ea typeface="微软雅黑" pitchFamily="34" charset="-122"/>
                <a:cs typeface="Times New Roman" pitchFamily="18" charset="0"/>
              </a:rPr>
              <a:t>改变路由报文</a:t>
            </a:r>
            <a:r>
              <a:rPr lang="zh-CN" altLang="en-US" sz="2000" dirty="0" smtClean="0">
                <a:solidFill>
                  <a:srgbClr val="1A3868"/>
                </a:solidFill>
                <a:latin typeface="Times New Roman" pitchFamily="18" charset="0"/>
                <a:ea typeface="微软雅黑" pitchFamily="34" charset="-122"/>
                <a:cs typeface="Times New Roman" pitchFamily="18" charset="0"/>
              </a:rPr>
              <a:t>；</a:t>
            </a:r>
            <a:endParaRPr lang="en-US" altLang="zh-CN" sz="2000" dirty="0" smtClean="0">
              <a:solidFill>
                <a:srgbClr val="1A3868"/>
              </a:solidFill>
              <a:latin typeface="Times New Roman" pitchFamily="18" charset="0"/>
              <a:ea typeface="微软雅黑" pitchFamily="34" charset="-122"/>
              <a:cs typeface="Times New Roman" pitchFamily="18" charset="0"/>
            </a:endParaRPr>
          </a:p>
          <a:p>
            <a:r>
              <a:rPr lang="zh-CN" altLang="en-US" sz="2000" dirty="0" smtClean="0">
                <a:solidFill>
                  <a:srgbClr val="1A3868"/>
                </a:solidFill>
                <a:latin typeface="Times New Roman" pitchFamily="18" charset="0"/>
                <a:ea typeface="微软雅黑" pitchFamily="34" charset="-122"/>
                <a:cs typeface="Times New Roman" pitchFamily="18" charset="0"/>
              </a:rPr>
              <a:t>改变路由的过程（</a:t>
            </a:r>
            <a:r>
              <a:rPr lang="en-US" altLang="zh-CN" sz="2000" dirty="0" smtClean="0">
                <a:solidFill>
                  <a:srgbClr val="1A3868"/>
                </a:solidFill>
                <a:latin typeface="Times New Roman" pitchFamily="18" charset="0"/>
                <a:ea typeface="微软雅黑" pitchFamily="34" charset="-122"/>
                <a:cs typeface="Times New Roman" pitchFamily="18" charset="0"/>
              </a:rPr>
              <a:t>A</a:t>
            </a:r>
            <a:r>
              <a:rPr lang="zh-CN" altLang="en-US" sz="2000" dirty="0" smtClean="0">
                <a:solidFill>
                  <a:srgbClr val="1A3868"/>
                </a:solidFill>
                <a:latin typeface="Times New Roman" pitchFamily="18" charset="0"/>
                <a:ea typeface="微软雅黑" pitchFamily="34" charset="-122"/>
                <a:cs typeface="Times New Roman" pitchFamily="18" charset="0"/>
              </a:rPr>
              <a:t>向</a:t>
            </a:r>
            <a:r>
              <a:rPr lang="en-US" altLang="zh-CN" sz="2000" dirty="0" smtClean="0">
                <a:solidFill>
                  <a:srgbClr val="1A3868"/>
                </a:solidFill>
                <a:latin typeface="Times New Roman" pitchFamily="18" charset="0"/>
                <a:ea typeface="微软雅黑" pitchFamily="34" charset="-122"/>
                <a:cs typeface="Times New Roman" pitchFamily="18" charset="0"/>
              </a:rPr>
              <a:t>B</a:t>
            </a:r>
            <a:r>
              <a:rPr lang="zh-CN" altLang="en-US" sz="2000" dirty="0" smtClean="0">
                <a:solidFill>
                  <a:srgbClr val="1A3868"/>
                </a:solidFill>
                <a:latin typeface="Times New Roman" pitchFamily="18" charset="0"/>
                <a:ea typeface="微软雅黑" pitchFamily="34" charset="-122"/>
                <a:cs typeface="Times New Roman" pitchFamily="18" charset="0"/>
              </a:rPr>
              <a:t>发送分组）：</a:t>
            </a:r>
            <a:r>
              <a:rPr lang="zh-CN" altLang="en-US" sz="2000" dirty="0">
                <a:solidFill>
                  <a:srgbClr val="1A3868"/>
                </a:solidFill>
              </a:rPr>
              <a:t>显然</a:t>
            </a:r>
            <a:r>
              <a:rPr lang="en-US" altLang="zh-CN" sz="2000" dirty="0">
                <a:solidFill>
                  <a:srgbClr val="1A3868"/>
                </a:solidFill>
              </a:rPr>
              <a:t>R2</a:t>
            </a:r>
            <a:r>
              <a:rPr lang="zh-CN" altLang="en-US" sz="2000" dirty="0">
                <a:solidFill>
                  <a:srgbClr val="1A3868"/>
                </a:solidFill>
              </a:rPr>
              <a:t>是最有效的路由选择，但是却选择了</a:t>
            </a:r>
            <a:r>
              <a:rPr lang="en-US" altLang="zh-CN" sz="2000" dirty="0" smtClean="0">
                <a:solidFill>
                  <a:srgbClr val="1A3868"/>
                </a:solidFill>
              </a:rPr>
              <a:t>R1</a:t>
            </a:r>
            <a:r>
              <a:rPr lang="zh-CN" altLang="en-US" sz="2000" dirty="0" smtClean="0">
                <a:solidFill>
                  <a:srgbClr val="1A3868"/>
                </a:solidFill>
              </a:rPr>
              <a:t>。</a:t>
            </a:r>
            <a:r>
              <a:rPr lang="en-US" altLang="zh-CN" sz="2000" dirty="0" smtClean="0">
                <a:solidFill>
                  <a:srgbClr val="1A3868"/>
                </a:solidFill>
              </a:rPr>
              <a:t>R1</a:t>
            </a:r>
            <a:r>
              <a:rPr lang="zh-CN" altLang="en-US" sz="2000" dirty="0">
                <a:solidFill>
                  <a:srgbClr val="1A3868"/>
                </a:solidFill>
              </a:rPr>
              <a:t>将分组转交</a:t>
            </a:r>
            <a:r>
              <a:rPr lang="en-US" altLang="zh-CN" sz="2000" dirty="0">
                <a:solidFill>
                  <a:srgbClr val="1A3868"/>
                </a:solidFill>
              </a:rPr>
              <a:t>R2</a:t>
            </a:r>
            <a:r>
              <a:rPr lang="zh-CN" altLang="en-US" sz="2000" dirty="0">
                <a:solidFill>
                  <a:srgbClr val="1A3868"/>
                </a:solidFill>
              </a:rPr>
              <a:t>的同时，发送报文改变主机</a:t>
            </a:r>
            <a:r>
              <a:rPr lang="en-US" altLang="zh-CN" sz="2000" dirty="0">
                <a:solidFill>
                  <a:srgbClr val="1A3868"/>
                </a:solidFill>
              </a:rPr>
              <a:t>A</a:t>
            </a:r>
            <a:r>
              <a:rPr lang="zh-CN" altLang="en-US" sz="2000" dirty="0">
                <a:solidFill>
                  <a:srgbClr val="1A3868"/>
                </a:solidFill>
              </a:rPr>
              <a:t>的路由信息</a:t>
            </a:r>
            <a:r>
              <a:rPr lang="zh-CN" altLang="en-US" sz="2000" dirty="0" smtClean="0">
                <a:solidFill>
                  <a:srgbClr val="1A3868"/>
                </a:solidFill>
              </a:rPr>
              <a:t>。</a:t>
            </a:r>
            <a:endParaRPr lang="en-US" altLang="zh-CN" sz="2000" dirty="0" smtClean="0">
              <a:solidFill>
                <a:srgbClr val="1A3868"/>
              </a:solidFill>
              <a:latin typeface="Times New Roman" pitchFamily="18" charset="0"/>
              <a:ea typeface="微软雅黑" pitchFamily="34" charset="-122"/>
              <a:cs typeface="Times New Roman" pitchFamily="18" charset="0"/>
            </a:endParaRPr>
          </a:p>
          <a:p>
            <a:pPr>
              <a:buFontTx/>
              <a:buNone/>
            </a:pPr>
            <a:endParaRPr lang="zh-CN" altLang="en-US" sz="2800" b="1" u="sng" dirty="0" smtClean="0">
              <a:latin typeface="Constantia" pitchFamily="18" charset="0"/>
              <a:ea typeface="微软雅黑" pitchFamily="34" charset="-122"/>
              <a:cs typeface="Times New Roman" pitchFamily="18" charset="0"/>
            </a:endParaRPr>
          </a:p>
        </p:txBody>
      </p:sp>
      <p:pic>
        <p:nvPicPr>
          <p:cNvPr id="20483" name="Picture 2"/>
          <p:cNvPicPr>
            <a:picLocks noChangeAspect="1" noChangeArrowheads="1"/>
          </p:cNvPicPr>
          <p:nvPr/>
        </p:nvPicPr>
        <p:blipFill>
          <a:blip r:embed="rId3" cstate="print"/>
          <a:srcRect/>
          <a:stretch>
            <a:fillRect/>
          </a:stretch>
        </p:blipFill>
        <p:spPr bwMode="auto">
          <a:xfrm>
            <a:off x="142875" y="2788568"/>
            <a:ext cx="8533581" cy="2254988"/>
          </a:xfrm>
          <a:prstGeom prst="rect">
            <a:avLst/>
          </a:prstGeom>
          <a:solidFill>
            <a:srgbClr val="EEFBF4"/>
          </a:solid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继续教育">
  <a:themeElements>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继续教育">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sz="2800" b="1" i="0" u="sng" strike="noStrike" cap="none" normalizeH="0" baseline="0" smtClean="0">
            <a:ln>
              <a:noFill/>
            </a:ln>
            <a:solidFill>
              <a:srgbClr val="000099"/>
            </a:solidFill>
            <a:effectLst/>
            <a:latin typeface="Times New Roman" pitchFamily="18" charset="0"/>
            <a:ea typeface="微软雅黑" pitchFamily="34" charset="-122"/>
            <a:cs typeface="Times New Roman" pitchFamily="18" charset="0"/>
          </a:defRPr>
        </a:defPPr>
      </a:lstStyle>
    </a:lnDef>
  </a:objectDefaults>
  <a:extraClrSchemeLst>
    <a:extraClrScheme>
      <a:clrScheme name="16比9模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比9模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比9模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比9模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比9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比9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比9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继续教育</Template>
  <TotalTime>9975</TotalTime>
  <Words>6134</Words>
  <Application>Microsoft Office PowerPoint</Application>
  <PresentationFormat>自定义</PresentationFormat>
  <Paragraphs>627</Paragraphs>
  <Slides>64</Slides>
  <Notes>36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67" baseType="lpstr">
      <vt:lpstr>继续教育</vt:lpstr>
      <vt:lpstr>Visio</vt:lpstr>
      <vt:lpstr>绘图</vt:lpstr>
      <vt:lpstr>计算机网络</vt:lpstr>
      <vt:lpstr>幻灯片 2</vt:lpstr>
      <vt:lpstr>一、互联网控制报文协议ICMP</vt:lpstr>
      <vt:lpstr>ICMP是IP层协议</vt:lpstr>
      <vt:lpstr>ICMP 报文的格式 </vt:lpstr>
      <vt:lpstr>幻灯片 6</vt:lpstr>
      <vt:lpstr> ICMP差错报文</vt:lpstr>
      <vt:lpstr> ICMP差错报文</vt:lpstr>
      <vt:lpstr>路由重定向</vt:lpstr>
      <vt:lpstr>ICMP差错报告报文内容 </vt:lpstr>
      <vt:lpstr>不应发送 ICMP 差错报告报文的几种情况</vt:lpstr>
      <vt:lpstr>幻灯片 12</vt:lpstr>
      <vt:lpstr>幻灯片 13</vt:lpstr>
      <vt:lpstr>详细的ICMP报文 类型</vt:lpstr>
      <vt:lpstr>ICMP的应用举例</vt:lpstr>
      <vt:lpstr>幻灯片 16</vt:lpstr>
      <vt:lpstr>幻灯片 17</vt:lpstr>
      <vt:lpstr>幻灯片 18</vt:lpstr>
      <vt:lpstr>二、IP多播与相关协议</vt:lpstr>
      <vt:lpstr>IP多播的基本概念</vt:lpstr>
      <vt:lpstr>IP多播</vt:lpstr>
      <vt:lpstr>IP多播地址</vt:lpstr>
      <vt:lpstr>D类IP地址的进一步划分</vt:lpstr>
      <vt:lpstr>互联网多播的最后阶段：局域网上的硬件多播</vt:lpstr>
      <vt:lpstr>多播地址映射</vt:lpstr>
      <vt:lpstr>IP多播的相关协议</vt:lpstr>
      <vt:lpstr>Internet 组管理协议 IGMP</vt:lpstr>
      <vt:lpstr>IGMP 协议执行过程 </vt:lpstr>
      <vt:lpstr>幻灯片 29</vt:lpstr>
      <vt:lpstr>IGMP的周期性探寻</vt:lpstr>
      <vt:lpstr>IGMP协议包含3种类型的报文</vt:lpstr>
      <vt:lpstr>多播路由器与多播路由</vt:lpstr>
      <vt:lpstr>建议使用的多播路由选择协议</vt:lpstr>
      <vt:lpstr>IP多播中的隧道技术</vt:lpstr>
      <vt:lpstr>IP多播中隧道的工作原理</vt:lpstr>
      <vt:lpstr>三、多协议标记交换MPLS</vt:lpstr>
      <vt:lpstr>“标记交换”</vt:lpstr>
      <vt:lpstr>MPLS的基本概念</vt:lpstr>
      <vt:lpstr>MPLS的基本工作原理</vt:lpstr>
      <vt:lpstr>MPLS头部结构</vt:lpstr>
      <vt:lpstr>标记交换路径LSP的建立</vt:lpstr>
      <vt:lpstr>MPLS的核心思想</vt:lpstr>
      <vt:lpstr>MPLS交换过程</vt:lpstr>
      <vt:lpstr>MPLS交换操作：PUSH</vt:lpstr>
      <vt:lpstr>MPLS交换操作：SWAP</vt:lpstr>
      <vt:lpstr>MPLS交换操作：POP</vt:lpstr>
      <vt:lpstr>幻灯片 47</vt:lpstr>
      <vt:lpstr>MPLS是面向连接的</vt:lpstr>
      <vt:lpstr>MPLS支持多协议</vt:lpstr>
      <vt:lpstr>MPLS支持多协议的结构示意图</vt:lpstr>
      <vt:lpstr>转发等价类</vt:lpstr>
      <vt:lpstr>MPLS的服务功能</vt:lpstr>
      <vt:lpstr>四、VPN</vt:lpstr>
      <vt:lpstr>VPN简介</vt:lpstr>
      <vt:lpstr>隧道机制</vt:lpstr>
      <vt:lpstr>IP安全协议</vt:lpstr>
      <vt:lpstr>隧道带来的好处</vt:lpstr>
      <vt:lpstr>按隧道类型对VPN分类</vt:lpstr>
      <vt:lpstr>MPLS VPN的基本工作模式</vt:lpstr>
      <vt:lpstr>幻灯片 60</vt:lpstr>
      <vt:lpstr>幻灯片 61</vt:lpstr>
      <vt:lpstr>幻灯片 62</vt:lpstr>
      <vt:lpstr>幻灯片 63</vt:lpstr>
      <vt:lpstr>幻灯片 64</vt:lpstr>
    </vt:vector>
  </TitlesOfParts>
  <Company>tonecom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文件传输协议（一）</dc:title>
  <dc:creator>xjd</dc:creator>
  <cp:lastModifiedBy>dlut</cp:lastModifiedBy>
  <cp:revision>1135</cp:revision>
  <cp:lastPrinted>1999-06-03T07:41:47Z</cp:lastPrinted>
  <dcterms:created xsi:type="dcterms:W3CDTF">1999-05-31T06:37:31Z</dcterms:created>
  <dcterms:modified xsi:type="dcterms:W3CDTF">2017-11-03T03:11:05Z</dcterms:modified>
</cp:coreProperties>
</file>